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8"/>
  </p:notesMasterIdLst>
  <p:sldIdLst>
    <p:sldId id="262" r:id="rId2"/>
    <p:sldId id="264" r:id="rId3"/>
    <p:sldId id="291" r:id="rId4"/>
    <p:sldId id="297" r:id="rId5"/>
    <p:sldId id="294" r:id="rId6"/>
    <p:sldId id="295" r:id="rId7"/>
    <p:sldId id="296" r:id="rId8"/>
    <p:sldId id="298" r:id="rId9"/>
    <p:sldId id="290" r:id="rId10"/>
    <p:sldId id="292" r:id="rId11"/>
    <p:sldId id="299" r:id="rId12"/>
    <p:sldId id="300" r:id="rId13"/>
    <p:sldId id="301" r:id="rId14"/>
    <p:sldId id="302" r:id="rId15"/>
    <p:sldId id="303" r:id="rId16"/>
    <p:sldId id="304" r:id="rId17"/>
    <p:sldId id="265" r:id="rId18"/>
    <p:sldId id="263" r:id="rId19"/>
    <p:sldId id="286" r:id="rId20"/>
    <p:sldId id="287" r:id="rId21"/>
    <p:sldId id="266" r:id="rId22"/>
    <p:sldId id="285" r:id="rId23"/>
    <p:sldId id="288" r:id="rId24"/>
    <p:sldId id="293" r:id="rId25"/>
    <p:sldId id="305" r:id="rId26"/>
    <p:sldId id="306"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686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451" autoAdjust="0"/>
  </p:normalViewPr>
  <p:slideViewPr>
    <p:cSldViewPr snapToGrid="0" showGuides="1">
      <p:cViewPr varScale="1">
        <p:scale>
          <a:sx n="90" d="100"/>
          <a:sy n="90" d="100"/>
        </p:scale>
        <p:origin x="216" y="9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E915C-D524-4FC1-AAFE-99240A8F25BF}" type="datetimeFigureOut">
              <a:rPr lang="fr-FR" smtClean="0"/>
              <a:t>26/01/2024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D437-B20D-4AE3-9E5B-DD411C8C31ED}" type="slidenum">
              <a:rPr lang="fr-FR" smtClean="0"/>
              <a:t>‹N°›</a:t>
            </a:fld>
            <a:endParaRPr lang="fr-FR"/>
          </a:p>
        </p:txBody>
      </p:sp>
    </p:spTree>
    <p:extLst>
      <p:ext uri="{BB962C8B-B14F-4D97-AF65-F5344CB8AC3E}">
        <p14:creationId xmlns:p14="http://schemas.microsoft.com/office/powerpoint/2010/main" val="14710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odis.gsfc.nasa.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terra.nasa.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r>
              <a:rPr lang="en-US" dirty="0"/>
              <a:t>Except otherwise noted, “Swot mission” presentation by </a:t>
            </a:r>
            <a:r>
              <a:rPr lang="en-US" dirty="0" err="1"/>
              <a:t>Cnes</a:t>
            </a:r>
            <a:r>
              <a:rPr lang="en-US" dirty="0"/>
              <a:t>/Aviso is licensed under CC BY-SA 4.0. To view a copy of this license, visit https://creativecommons.org/licenses/by-sa/4.0 </a:t>
            </a:r>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a:t>
            </a:fld>
            <a:endParaRPr lang="fr-FR"/>
          </a:p>
        </p:txBody>
      </p:sp>
    </p:spTree>
    <p:extLst>
      <p:ext uri="{BB962C8B-B14F-4D97-AF65-F5344CB8AC3E}">
        <p14:creationId xmlns:p14="http://schemas.microsoft.com/office/powerpoint/2010/main" val="365269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10</a:t>
            </a:fld>
            <a:endParaRPr lang="fr-FR"/>
          </a:p>
        </p:txBody>
      </p:sp>
    </p:spTree>
    <p:extLst>
      <p:ext uri="{BB962C8B-B14F-4D97-AF65-F5344CB8AC3E}">
        <p14:creationId xmlns:p14="http://schemas.microsoft.com/office/powerpoint/2010/main" val="39046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11</a:t>
            </a:fld>
            <a:endParaRPr lang="fr-FR"/>
          </a:p>
        </p:txBody>
      </p:sp>
    </p:spTree>
    <p:extLst>
      <p:ext uri="{BB962C8B-B14F-4D97-AF65-F5344CB8AC3E}">
        <p14:creationId xmlns:p14="http://schemas.microsoft.com/office/powerpoint/2010/main" val="58388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Photos © TAS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12</a:t>
            </a:fld>
            <a:endParaRPr lang="fr-FR"/>
          </a:p>
        </p:txBody>
      </p:sp>
    </p:spTree>
    <p:extLst>
      <p:ext uri="{BB962C8B-B14F-4D97-AF65-F5344CB8AC3E}">
        <p14:creationId xmlns:p14="http://schemas.microsoft.com/office/powerpoint/2010/main" val="103193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13</a:t>
            </a:fld>
            <a:endParaRPr lang="fr-FR"/>
          </a:p>
        </p:txBody>
      </p:sp>
    </p:spTree>
    <p:extLst>
      <p:ext uri="{BB962C8B-B14F-4D97-AF65-F5344CB8AC3E}">
        <p14:creationId xmlns:p14="http://schemas.microsoft.com/office/powerpoint/2010/main" val="200156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14</a:t>
            </a:fld>
            <a:endParaRPr lang="fr-FR"/>
          </a:p>
        </p:txBody>
      </p:sp>
    </p:spTree>
    <p:extLst>
      <p:ext uri="{BB962C8B-B14F-4D97-AF65-F5344CB8AC3E}">
        <p14:creationId xmlns:p14="http://schemas.microsoft.com/office/powerpoint/2010/main" val="250069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15</a:t>
            </a:fld>
            <a:endParaRPr lang="fr-FR"/>
          </a:p>
        </p:txBody>
      </p:sp>
    </p:spTree>
    <p:extLst>
      <p:ext uri="{BB962C8B-B14F-4D97-AF65-F5344CB8AC3E}">
        <p14:creationId xmlns:p14="http://schemas.microsoft.com/office/powerpoint/2010/main" val="44031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16</a:t>
            </a:fld>
            <a:endParaRPr lang="fr-FR"/>
          </a:p>
        </p:txBody>
      </p:sp>
    </p:spTree>
    <p:extLst>
      <p:ext uri="{BB962C8B-B14F-4D97-AF65-F5344CB8AC3E}">
        <p14:creationId xmlns:p14="http://schemas.microsoft.com/office/powerpoint/2010/main" val="357547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17</a:t>
            </a:fld>
            <a:endParaRPr lang="fr-FR"/>
          </a:p>
        </p:txBody>
      </p:sp>
    </p:spTree>
    <p:extLst>
      <p:ext uri="{BB962C8B-B14F-4D97-AF65-F5344CB8AC3E}">
        <p14:creationId xmlns:p14="http://schemas.microsoft.com/office/powerpoint/2010/main" val="4031434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18</a:t>
            </a:fld>
            <a:endParaRPr lang="fr-FR"/>
          </a:p>
        </p:txBody>
      </p:sp>
    </p:spTree>
    <p:extLst>
      <p:ext uri="{BB962C8B-B14F-4D97-AF65-F5344CB8AC3E}">
        <p14:creationId xmlns:p14="http://schemas.microsoft.com/office/powerpoint/2010/main" val="313587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19</a:t>
            </a:fld>
            <a:endParaRPr lang="fr-FR"/>
          </a:p>
        </p:txBody>
      </p:sp>
    </p:spTree>
    <p:extLst>
      <p:ext uri="{BB962C8B-B14F-4D97-AF65-F5344CB8AC3E}">
        <p14:creationId xmlns:p14="http://schemas.microsoft.com/office/powerpoint/2010/main" val="276744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a:t>
            </a:fld>
            <a:endParaRPr lang="fr-FR"/>
          </a:p>
        </p:txBody>
      </p:sp>
    </p:spTree>
    <p:extLst>
      <p:ext uri="{BB962C8B-B14F-4D97-AF65-F5344CB8AC3E}">
        <p14:creationId xmlns:p14="http://schemas.microsoft.com/office/powerpoint/2010/main" val="415494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20</a:t>
            </a:fld>
            <a:endParaRPr lang="fr-FR"/>
          </a:p>
        </p:txBody>
      </p:sp>
    </p:spTree>
    <p:extLst>
      <p:ext uri="{BB962C8B-B14F-4D97-AF65-F5344CB8AC3E}">
        <p14:creationId xmlns:p14="http://schemas.microsoft.com/office/powerpoint/2010/main" val="4101649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21</a:t>
            </a:fld>
            <a:endParaRPr lang="fr-FR"/>
          </a:p>
        </p:txBody>
      </p:sp>
    </p:spTree>
    <p:extLst>
      <p:ext uri="{BB962C8B-B14F-4D97-AF65-F5344CB8AC3E}">
        <p14:creationId xmlns:p14="http://schemas.microsoft.com/office/powerpoint/2010/main" val="426155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22</a:t>
            </a:fld>
            <a:endParaRPr lang="fr-FR"/>
          </a:p>
        </p:txBody>
      </p:sp>
    </p:spTree>
    <p:extLst>
      <p:ext uri="{BB962C8B-B14F-4D97-AF65-F5344CB8AC3E}">
        <p14:creationId xmlns:p14="http://schemas.microsoft.com/office/powerpoint/2010/main" val="11696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23</a:t>
            </a:fld>
            <a:endParaRPr lang="fr-FR"/>
          </a:p>
        </p:txBody>
      </p:sp>
    </p:spTree>
    <p:extLst>
      <p:ext uri="{BB962C8B-B14F-4D97-AF65-F5344CB8AC3E}">
        <p14:creationId xmlns:p14="http://schemas.microsoft.com/office/powerpoint/2010/main" val="3518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24</a:t>
            </a:fld>
            <a:endParaRPr lang="fr-FR"/>
          </a:p>
        </p:txBody>
      </p:sp>
    </p:spTree>
    <p:extLst>
      <p:ext uri="{BB962C8B-B14F-4D97-AF65-F5344CB8AC3E}">
        <p14:creationId xmlns:p14="http://schemas.microsoft.com/office/powerpoint/2010/main" val="1537211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25</a:t>
            </a:fld>
            <a:endParaRPr lang="fr-FR"/>
          </a:p>
        </p:txBody>
      </p:sp>
    </p:spTree>
    <p:extLst>
      <p:ext uri="{BB962C8B-B14F-4D97-AF65-F5344CB8AC3E}">
        <p14:creationId xmlns:p14="http://schemas.microsoft.com/office/powerpoint/2010/main" val="3697544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26</a:t>
            </a:fld>
            <a:endParaRPr lang="fr-FR"/>
          </a:p>
        </p:txBody>
      </p:sp>
    </p:spTree>
    <p:extLst>
      <p:ext uri="{BB962C8B-B14F-4D97-AF65-F5344CB8AC3E}">
        <p14:creationId xmlns:p14="http://schemas.microsoft.com/office/powerpoint/2010/main" val="321531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3</a:t>
            </a:fld>
            <a:endParaRPr lang="fr-FR"/>
          </a:p>
        </p:txBody>
      </p:sp>
    </p:spTree>
    <p:extLst>
      <p:ext uri="{BB962C8B-B14F-4D97-AF65-F5344CB8AC3E}">
        <p14:creationId xmlns:p14="http://schemas.microsoft.com/office/powerpoint/2010/main" val="355268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The_Middle_East_as_seen_by_Envisat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4</a:t>
            </a:fld>
            <a:endParaRPr lang="fr-FR"/>
          </a:p>
        </p:txBody>
      </p:sp>
    </p:spTree>
    <p:extLst>
      <p:ext uri="{BB962C8B-B14F-4D97-AF65-F5344CB8AC3E}">
        <p14:creationId xmlns:p14="http://schemas.microsoft.com/office/powerpoint/2010/main" val="68130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5</a:t>
            </a:fld>
            <a:endParaRPr lang="fr-FR"/>
          </a:p>
        </p:txBody>
      </p:sp>
    </p:spTree>
    <p:extLst>
      <p:ext uri="{BB962C8B-B14F-4D97-AF65-F5344CB8AC3E}">
        <p14:creationId xmlns:p14="http://schemas.microsoft.com/office/powerpoint/2010/main" val="400095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err="1"/>
              <a:t>Largest</a:t>
            </a:r>
            <a:r>
              <a:rPr lang="fr-FR" i="1" dirty="0"/>
              <a:t> </a:t>
            </a:r>
            <a:r>
              <a:rPr lang="fr-FR" i="1" dirty="0" err="1"/>
              <a:t>sphere</a:t>
            </a:r>
            <a:r>
              <a:rPr lang="fr-FR" i="1" dirty="0"/>
              <a:t> over western U.S., 1,385 </a:t>
            </a:r>
            <a:r>
              <a:rPr lang="fr-FR" i="1" dirty="0" err="1"/>
              <a:t>kilometers</a:t>
            </a:r>
            <a:r>
              <a:rPr lang="fr-FR" i="1" dirty="0"/>
              <a:t> in </a:t>
            </a:r>
            <a:r>
              <a:rPr lang="fr-FR" i="1" dirty="0" err="1"/>
              <a:t>diameter</a:t>
            </a:r>
            <a:r>
              <a:rPr lang="fr-FR" i="1" dirty="0"/>
              <a:t>: All water on </a:t>
            </a:r>
            <a:r>
              <a:rPr lang="fr-FR" i="1" dirty="0" err="1"/>
              <a:t>Earth</a:t>
            </a:r>
            <a:br>
              <a:rPr lang="fr-FR" i="1" dirty="0"/>
            </a:br>
            <a:r>
              <a:rPr lang="fr-FR" i="1" dirty="0" err="1"/>
              <a:t>Mid-sized</a:t>
            </a:r>
            <a:r>
              <a:rPr lang="fr-FR" i="1" dirty="0"/>
              <a:t> </a:t>
            </a:r>
            <a:r>
              <a:rPr lang="fr-FR" i="1" dirty="0" err="1"/>
              <a:t>sphere</a:t>
            </a:r>
            <a:r>
              <a:rPr lang="fr-FR" i="1" dirty="0"/>
              <a:t> over Kentucky, 272.8 </a:t>
            </a:r>
            <a:r>
              <a:rPr lang="fr-FR" i="1" dirty="0" err="1"/>
              <a:t>kilometers</a:t>
            </a:r>
            <a:r>
              <a:rPr lang="fr-FR" i="1" dirty="0"/>
              <a:t> in </a:t>
            </a:r>
            <a:r>
              <a:rPr lang="fr-FR" i="1" dirty="0" err="1"/>
              <a:t>diameter</a:t>
            </a:r>
            <a:r>
              <a:rPr lang="fr-FR" i="1" dirty="0"/>
              <a:t>: </a:t>
            </a:r>
            <a:r>
              <a:rPr lang="fr-FR" i="1" dirty="0" err="1"/>
              <a:t>Fresh</a:t>
            </a:r>
            <a:r>
              <a:rPr lang="fr-FR" i="1" dirty="0"/>
              <a:t> </a:t>
            </a:r>
            <a:r>
              <a:rPr lang="fr-FR" i="1" dirty="0" err="1"/>
              <a:t>liquid</a:t>
            </a:r>
            <a:r>
              <a:rPr lang="fr-FR" i="1" dirty="0"/>
              <a:t> water in the </a:t>
            </a:r>
            <a:r>
              <a:rPr lang="fr-FR" i="1" dirty="0" err="1"/>
              <a:t>ground</a:t>
            </a:r>
            <a:r>
              <a:rPr lang="fr-FR" i="1" dirty="0"/>
              <a:t>, </a:t>
            </a:r>
            <a:r>
              <a:rPr lang="fr-FR" i="1" dirty="0" err="1"/>
              <a:t>lakes</a:t>
            </a:r>
            <a:r>
              <a:rPr lang="fr-FR" i="1" dirty="0"/>
              <a:t>, </a:t>
            </a:r>
            <a:r>
              <a:rPr lang="fr-FR" i="1" dirty="0" err="1"/>
              <a:t>swamps</a:t>
            </a:r>
            <a:r>
              <a:rPr lang="fr-FR" i="1" dirty="0"/>
              <a:t>, and </a:t>
            </a:r>
            <a:r>
              <a:rPr lang="fr-FR" i="1" dirty="0" err="1"/>
              <a:t>rivers</a:t>
            </a:r>
            <a:endParaRPr lang="fr-FR" i="1" dirty="0"/>
          </a:p>
          <a:p>
            <a:r>
              <a:rPr lang="fr-FR" i="1" dirty="0" err="1"/>
              <a:t>Smallest</a:t>
            </a:r>
            <a:r>
              <a:rPr lang="fr-FR" i="1" dirty="0"/>
              <a:t> </a:t>
            </a:r>
            <a:r>
              <a:rPr lang="fr-FR" i="1" dirty="0" err="1"/>
              <a:t>sphere</a:t>
            </a:r>
            <a:r>
              <a:rPr lang="fr-FR" i="1" dirty="0"/>
              <a:t> over Georgia, 56.2 </a:t>
            </a:r>
            <a:r>
              <a:rPr lang="fr-FR" i="1" dirty="0" err="1"/>
              <a:t>kilometers</a:t>
            </a:r>
            <a:r>
              <a:rPr lang="fr-FR" i="1" dirty="0"/>
              <a:t> in </a:t>
            </a:r>
            <a:r>
              <a:rPr lang="fr-FR" i="1" dirty="0" err="1"/>
              <a:t>diameter</a:t>
            </a:r>
            <a:r>
              <a:rPr lang="fr-FR" i="1" dirty="0"/>
              <a:t>: </a:t>
            </a:r>
            <a:r>
              <a:rPr lang="fr-FR" i="1" dirty="0" err="1"/>
              <a:t>Fresh</a:t>
            </a:r>
            <a:r>
              <a:rPr lang="fr-FR" i="1" dirty="0"/>
              <a:t>-water </a:t>
            </a:r>
            <a:r>
              <a:rPr lang="fr-FR" i="1" dirty="0" err="1"/>
              <a:t>lakes</a:t>
            </a:r>
            <a:r>
              <a:rPr lang="fr-FR" i="1" dirty="0"/>
              <a:t> and </a:t>
            </a:r>
            <a:r>
              <a:rPr lang="fr-FR" i="1" dirty="0" err="1"/>
              <a:t>rivers</a:t>
            </a:r>
            <a:r>
              <a:rPr lang="fr-FR" i="1" dirty="0"/>
              <a:t> .</a:t>
            </a:r>
          </a:p>
          <a:p>
            <a:endParaRPr lang="fr-FR" i="1" dirty="0"/>
          </a:p>
          <a:p>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6</a:t>
            </a:fld>
            <a:endParaRPr lang="fr-FR"/>
          </a:p>
        </p:txBody>
      </p:sp>
    </p:spTree>
    <p:extLst>
      <p:ext uri="{BB962C8B-B14F-4D97-AF65-F5344CB8AC3E}">
        <p14:creationId xmlns:p14="http://schemas.microsoft.com/office/powerpoint/2010/main" val="80627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Benue and Niger Rivers converge in southern Nigeria, and from there the Niger flows south toward the sea. The </a:t>
            </a:r>
            <a:r>
              <a:rPr lang="en-US" dirty="0">
                <a:hlinkClick r:id="rId3"/>
              </a:rPr>
              <a:t>Moderate Resolution Imaging Spectroradiometer</a:t>
            </a:r>
            <a:r>
              <a:rPr lang="en-US" dirty="0"/>
              <a:t> (MODIS) on NASA’s </a:t>
            </a:r>
            <a:r>
              <a:rPr lang="en-US" dirty="0">
                <a:hlinkClick r:id="rId4"/>
              </a:rPr>
              <a:t>Terra</a:t>
            </a:r>
            <a:r>
              <a:rPr lang="en-US" dirty="0"/>
              <a:t> satellite captured these images of the confluence of the Niger and Benue Rivers on October 20, 2008 (top), and October 13, 2012 (bottom), with an important flood in 2012.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7</a:t>
            </a:fld>
            <a:endParaRPr lang="fr-FR"/>
          </a:p>
        </p:txBody>
      </p:sp>
    </p:spTree>
    <p:extLst>
      <p:ext uri="{BB962C8B-B14F-4D97-AF65-F5344CB8AC3E}">
        <p14:creationId xmlns:p14="http://schemas.microsoft.com/office/powerpoint/2010/main" val="245203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8</a:t>
            </a:fld>
            <a:endParaRPr lang="fr-FR"/>
          </a:p>
        </p:txBody>
      </p:sp>
    </p:spTree>
    <p:extLst>
      <p:ext uri="{BB962C8B-B14F-4D97-AF65-F5344CB8AC3E}">
        <p14:creationId xmlns:p14="http://schemas.microsoft.com/office/powerpoint/2010/main" val="52181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9</a:t>
            </a:fld>
            <a:endParaRPr lang="fr-FR"/>
          </a:p>
        </p:txBody>
      </p:sp>
    </p:spTree>
    <p:extLst>
      <p:ext uri="{BB962C8B-B14F-4D97-AF65-F5344CB8AC3E}">
        <p14:creationId xmlns:p14="http://schemas.microsoft.com/office/powerpoint/2010/main" val="336784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en-US" noProof="0" dirty="0" err="1"/>
              <a:t>Modifiez</a:t>
            </a:r>
            <a:r>
              <a:rPr lang="en-US" noProof="0" dirty="0"/>
              <a:t> le style du </a:t>
            </a:r>
            <a:r>
              <a:rPr lang="en-US" noProof="0" dirty="0" err="1"/>
              <a:t>titre</a:t>
            </a:r>
            <a:endParaRPr lang="en-US" noProof="0" dirty="0"/>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Modifiez</a:t>
            </a:r>
            <a:r>
              <a:rPr lang="en-US" noProof="0" dirty="0"/>
              <a:t> le style des sous-</a:t>
            </a:r>
            <a:r>
              <a:rPr lang="en-US" noProof="0" dirty="0" err="1"/>
              <a:t>titres</a:t>
            </a:r>
            <a:r>
              <a:rPr lang="en-US" noProof="0" dirty="0"/>
              <a:t>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181211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hasCustomPrompt="1"/>
          </p:nvPr>
        </p:nvSpPr>
        <p:spPr>
          <a:xfrm>
            <a:off x="171449" y="828675"/>
            <a:ext cx="11877675" cy="541020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90338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Modifier les styles du </a:t>
            </a:r>
            <a:r>
              <a:rPr lang="en-US" noProof="0" dirty="0" err="1"/>
              <a:t>texte</a:t>
            </a:r>
            <a:r>
              <a:rPr lang="en-US" noProof="0" dirty="0"/>
              <a:t>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98699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hasCustomPrompt="1"/>
          </p:nvPr>
        </p:nvSpPr>
        <p:spPr>
          <a:xfrm>
            <a:off x="142875" y="860425"/>
            <a:ext cx="518160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hasCustomPrompt="1"/>
          </p:nvPr>
        </p:nvSpPr>
        <p:spPr>
          <a:xfrm>
            <a:off x="6172200" y="860425"/>
            <a:ext cx="588645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48111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hasCustomPrompt="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hasCustomPrompt="1"/>
          </p:nvPr>
        </p:nvSpPr>
        <p:spPr>
          <a:xfrm>
            <a:off x="145774" y="1749697"/>
            <a:ext cx="5851802"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hasCustomPrompt="1"/>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hasCustomPrompt="1"/>
          </p:nvPr>
        </p:nvSpPr>
        <p:spPr>
          <a:xfrm>
            <a:off x="6172200" y="1749697"/>
            <a:ext cx="5927034"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en-US" noProof="0" dirty="0"/>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18980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en-US" noProof="0" dirty="0"/>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3097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en-US" noProof="0" dirty="0"/>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131494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en-US" noProof="0" smtClean="0"/>
              <a:t>1/26/2024</a:t>
            </a:fld>
            <a:endParaRPr lang="en-US" noProof="0"/>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en-US" noProof="0"/>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en-US" noProof="0" smtClean="0"/>
              <a:t>‹N°›</a:t>
            </a:fld>
            <a:endParaRPr lang="en-US" noProof="0"/>
          </a:p>
        </p:txBody>
      </p:sp>
    </p:spTree>
    <p:extLst>
      <p:ext uri="{BB962C8B-B14F-4D97-AF65-F5344CB8AC3E}">
        <p14:creationId xmlns:p14="http://schemas.microsoft.com/office/powerpoint/2010/main" val="89952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Modifier les styles du </a:t>
            </a:r>
            <a:r>
              <a:rPr lang="en-US" noProof="0" dirty="0" err="1"/>
              <a:t>texte</a:t>
            </a:r>
            <a:r>
              <a:rPr lang="en-US" noProof="0" dirty="0"/>
              <a:t>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03288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en-US" noProof="0" smtClean="0"/>
              <a:t>‹N°›</a:t>
            </a:fld>
            <a:endParaRPr lang="en-US" noProof="0" dirty="0"/>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5872033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DB1C190-AE05-43B5-AF3B-E7D58C9B7A4F}"/>
              </a:ext>
            </a:extLst>
          </p:cNvPr>
          <p:cNvSpPr>
            <a:spLocks noGrp="1"/>
          </p:cNvSpPr>
          <p:nvPr>
            <p:ph type="ctrTitle"/>
          </p:nvPr>
        </p:nvSpPr>
        <p:spPr/>
        <p:txBody>
          <a:bodyPr/>
          <a:lstStyle/>
          <a:p>
            <a:r>
              <a:rPr lang="fr-FR" dirty="0" err="1"/>
              <a:t>Swot</a:t>
            </a:r>
            <a:r>
              <a:rPr lang="fr-FR" dirty="0"/>
              <a:t> mission	</a:t>
            </a:r>
          </a:p>
        </p:txBody>
      </p:sp>
      <p:sp>
        <p:nvSpPr>
          <p:cNvPr id="11" name="Sous-titre 10">
            <a:extLst>
              <a:ext uri="{FF2B5EF4-FFF2-40B4-BE49-F238E27FC236}">
                <a16:creationId xmlns:a16="http://schemas.microsoft.com/office/drawing/2014/main" id="{DF11FE84-184F-45EF-84BF-B1EFDE77064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81252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01219F-7766-43E9-AA20-6859A4D4EC59}"/>
              </a:ext>
            </a:extLst>
          </p:cNvPr>
          <p:cNvSpPr>
            <a:spLocks noGrp="1"/>
          </p:cNvSpPr>
          <p:nvPr>
            <p:ph type="title"/>
          </p:nvPr>
        </p:nvSpPr>
        <p:spPr>
          <a:xfrm>
            <a:off x="171449" y="136525"/>
            <a:ext cx="3013711" cy="2450557"/>
          </a:xfrm>
        </p:spPr>
        <p:txBody>
          <a:bodyPr>
            <a:normAutofit/>
          </a:bodyPr>
          <a:lstStyle/>
          <a:p>
            <a:r>
              <a:rPr lang="fr-FR" dirty="0"/>
              <a:t>SWOT satellite</a:t>
            </a:r>
          </a:p>
        </p:txBody>
      </p:sp>
      <p:pic>
        <p:nvPicPr>
          <p:cNvPr id="3" name="Espace réservé du contenu 2" descr="Une image contenant transport, satellite&#10;&#10;Description générée automatiquement">
            <a:extLst>
              <a:ext uri="{FF2B5EF4-FFF2-40B4-BE49-F238E27FC236}">
                <a16:creationId xmlns:a16="http://schemas.microsoft.com/office/drawing/2014/main" id="{DC4A7E0C-9D53-4C87-9EE1-5DB3EF2CE50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85160" y="0"/>
            <a:ext cx="9006840" cy="6858000"/>
          </a:xfrm>
        </p:spPr>
      </p:pic>
      <p:sp>
        <p:nvSpPr>
          <p:cNvPr id="5" name="ZoneTexte 4">
            <a:extLst>
              <a:ext uri="{FF2B5EF4-FFF2-40B4-BE49-F238E27FC236}">
                <a16:creationId xmlns:a16="http://schemas.microsoft.com/office/drawing/2014/main" id="{47DDF485-FDFD-4C7F-9B98-3B7EB675C9CE}"/>
              </a:ext>
            </a:extLst>
          </p:cNvPr>
          <p:cNvSpPr txBox="1"/>
          <p:nvPr/>
        </p:nvSpPr>
        <p:spPr>
          <a:xfrm>
            <a:off x="11467121" y="6550213"/>
            <a:ext cx="633891" cy="307777"/>
          </a:xfrm>
          <a:prstGeom prst="rect">
            <a:avLst/>
          </a:prstGeom>
          <a:noFill/>
        </p:spPr>
        <p:txBody>
          <a:bodyPr wrap="none" rtlCol="0">
            <a:spAutoFit/>
          </a:bodyPr>
          <a:lstStyle/>
          <a:p>
            <a:r>
              <a:rPr lang="fr-FR" sz="1400" dirty="0">
                <a:solidFill>
                  <a:schemeClr val="bg1"/>
                </a:solidFill>
              </a:rPr>
              <a:t>© TAS</a:t>
            </a:r>
          </a:p>
        </p:txBody>
      </p:sp>
    </p:spTree>
    <p:extLst>
      <p:ext uri="{BB962C8B-B14F-4D97-AF65-F5344CB8AC3E}">
        <p14:creationId xmlns:p14="http://schemas.microsoft.com/office/powerpoint/2010/main" val="424150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30D22-B902-47E9-90FE-635F2B3AC8D8}"/>
              </a:ext>
            </a:extLst>
          </p:cNvPr>
          <p:cNvSpPr>
            <a:spLocks noGrp="1"/>
          </p:cNvSpPr>
          <p:nvPr>
            <p:ph type="title"/>
          </p:nvPr>
        </p:nvSpPr>
        <p:spPr/>
        <p:txBody>
          <a:bodyPr>
            <a:normAutofit fontScale="90000"/>
          </a:bodyPr>
          <a:lstStyle/>
          <a:p>
            <a:r>
              <a:rPr lang="en-US" dirty="0" err="1"/>
              <a:t>KaRIn</a:t>
            </a:r>
            <a:r>
              <a:rPr lang="en-US" dirty="0"/>
              <a:t> – Ka-band Radar Interferometer (altimeter)</a:t>
            </a:r>
          </a:p>
        </p:txBody>
      </p:sp>
      <p:sp>
        <p:nvSpPr>
          <p:cNvPr id="3" name="Espace réservé du contenu 2">
            <a:extLst>
              <a:ext uri="{FF2B5EF4-FFF2-40B4-BE49-F238E27FC236}">
                <a16:creationId xmlns:a16="http://schemas.microsoft.com/office/drawing/2014/main" id="{43ADA4B0-834E-4447-9198-9A680913923E}"/>
              </a:ext>
            </a:extLst>
          </p:cNvPr>
          <p:cNvSpPr>
            <a:spLocks noGrp="1"/>
          </p:cNvSpPr>
          <p:nvPr>
            <p:ph idx="1"/>
          </p:nvPr>
        </p:nvSpPr>
        <p:spPr>
          <a:xfrm>
            <a:off x="6096000" y="828675"/>
            <a:ext cx="5953124" cy="5410200"/>
          </a:xfrm>
        </p:spPr>
        <p:txBody>
          <a:bodyPr/>
          <a:lstStyle/>
          <a:p>
            <a:r>
              <a:rPr lang="en-US" dirty="0"/>
              <a:t>The main mission instrument</a:t>
            </a:r>
          </a:p>
          <a:p>
            <a:r>
              <a:rPr lang="en-US" dirty="0"/>
              <a:t>A new concept, with:</a:t>
            </a:r>
            <a:endParaRPr lang="fr-FR" sz="2400" b="1" dirty="0"/>
          </a:p>
          <a:p>
            <a:pPr lvl="1"/>
            <a:r>
              <a:rPr lang="en-US" dirty="0"/>
              <a:t>two 50-km swaths</a:t>
            </a:r>
          </a:p>
          <a:p>
            <a:pPr lvl="1"/>
            <a:r>
              <a:rPr lang="en-US" dirty="0"/>
              <a:t>a bi-dimensional image</a:t>
            </a:r>
          </a:p>
          <a:p>
            <a:pPr lvl="1"/>
            <a:r>
              <a:rPr lang="en-US" dirty="0"/>
              <a:t>Using interferometry to estimate water height</a:t>
            </a:r>
          </a:p>
          <a:p>
            <a:pPr lvl="1"/>
            <a:r>
              <a:rPr lang="en-US" dirty="0"/>
              <a:t>Synthetic Aperture Radar processing</a:t>
            </a:r>
          </a:p>
          <a:p>
            <a:pPr lvl="1"/>
            <a:r>
              <a:rPr lang="en-US" dirty="0"/>
              <a:t>a Ka-band emission source</a:t>
            </a:r>
          </a:p>
          <a:p>
            <a:pPr lvl="1"/>
            <a:r>
              <a:rPr lang="en-US" dirty="0"/>
              <a:t>two synthetic aperture radar (SAR) antennae at opposite ends of a 10 m boom</a:t>
            </a:r>
            <a:endParaRPr lang="fr-FR" dirty="0"/>
          </a:p>
        </p:txBody>
      </p:sp>
      <p:grpSp>
        <p:nvGrpSpPr>
          <p:cNvPr id="4" name="Groupe 3">
            <a:extLst>
              <a:ext uri="{FF2B5EF4-FFF2-40B4-BE49-F238E27FC236}">
                <a16:creationId xmlns:a16="http://schemas.microsoft.com/office/drawing/2014/main" id="{15962567-E6B9-4ADD-9879-FFF913230C9C}"/>
              </a:ext>
            </a:extLst>
          </p:cNvPr>
          <p:cNvGrpSpPr/>
          <p:nvPr/>
        </p:nvGrpSpPr>
        <p:grpSpPr>
          <a:xfrm>
            <a:off x="119270" y="988668"/>
            <a:ext cx="5832642" cy="5865830"/>
            <a:chOff x="119270" y="1054928"/>
            <a:chExt cx="5832642" cy="5865830"/>
          </a:xfrm>
        </p:grpSpPr>
        <p:pic>
          <p:nvPicPr>
            <p:cNvPr id="7" name="Image 6">
              <a:extLst>
                <a:ext uri="{FF2B5EF4-FFF2-40B4-BE49-F238E27FC236}">
                  <a16:creationId xmlns:a16="http://schemas.microsoft.com/office/drawing/2014/main" id="{2D7BD5FD-52A9-420A-B973-04B72DD74E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941" y="1054928"/>
              <a:ext cx="5804971" cy="5865830"/>
            </a:xfrm>
            <a:prstGeom prst="rect">
              <a:avLst/>
            </a:prstGeom>
          </p:spPr>
        </p:pic>
        <p:sp>
          <p:nvSpPr>
            <p:cNvPr id="5" name="ZoneTexte 4">
              <a:extLst>
                <a:ext uri="{FF2B5EF4-FFF2-40B4-BE49-F238E27FC236}">
                  <a16:creationId xmlns:a16="http://schemas.microsoft.com/office/drawing/2014/main" id="{2BA4C443-684E-4B1D-9B43-F2B9E1699FFE}"/>
                </a:ext>
              </a:extLst>
            </p:cNvPr>
            <p:cNvSpPr txBox="1"/>
            <p:nvPr/>
          </p:nvSpPr>
          <p:spPr>
            <a:xfrm>
              <a:off x="119270" y="6612981"/>
              <a:ext cx="197829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r>
                <a:rPr lang="fr-FR" sz="1400" dirty="0">
                  <a:solidFill>
                    <a:schemeClr val="bg2">
                      <a:lumMod val="75000"/>
                    </a:schemeClr>
                  </a:solidFill>
                </a:rPr>
                <a:t>/Mira Production</a:t>
              </a:r>
            </a:p>
          </p:txBody>
        </p:sp>
      </p:grpSp>
    </p:spTree>
    <p:extLst>
      <p:ext uri="{BB962C8B-B14F-4D97-AF65-F5344CB8AC3E}">
        <p14:creationId xmlns:p14="http://schemas.microsoft.com/office/powerpoint/2010/main" val="146837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206972E-2AFA-4A01-99E4-5BC8F35FEC0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427695" y="1690689"/>
            <a:ext cx="5761682"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0" name="Espace réservé du contenu 4">
            <a:extLst>
              <a:ext uri="{FF2B5EF4-FFF2-40B4-BE49-F238E27FC236}">
                <a16:creationId xmlns:a16="http://schemas.microsoft.com/office/drawing/2014/main" id="{D7C5ABB6-86E2-4A50-8470-FA72441724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re 1">
            <a:extLst>
              <a:ext uri="{FF2B5EF4-FFF2-40B4-BE49-F238E27FC236}">
                <a16:creationId xmlns:a16="http://schemas.microsoft.com/office/drawing/2014/main" id="{3DC54A37-3E37-45A9-B0E8-B2352300A7E5}"/>
              </a:ext>
            </a:extLst>
          </p:cNvPr>
          <p:cNvSpPr>
            <a:spLocks noGrp="1"/>
          </p:cNvSpPr>
          <p:nvPr>
            <p:ph type="title"/>
          </p:nvPr>
        </p:nvSpPr>
        <p:spPr>
          <a:xfrm>
            <a:off x="838200" y="365125"/>
            <a:ext cx="10515600" cy="1325563"/>
          </a:xfrm>
        </p:spPr>
        <p:txBody>
          <a:bodyPr>
            <a:normAutofit/>
          </a:bodyPr>
          <a:lstStyle/>
          <a:p>
            <a:r>
              <a:rPr lang="fr-FR" dirty="0"/>
              <a:t>Poseidon-3C – nadir </a:t>
            </a:r>
            <a:r>
              <a:rPr lang="fr-FR" dirty="0" err="1"/>
              <a:t>altimeter</a:t>
            </a:r>
            <a:endParaRPr lang="fr-FR" dirty="0"/>
          </a:p>
        </p:txBody>
      </p:sp>
      <p:sp>
        <p:nvSpPr>
          <p:cNvPr id="12" name="Content Placeholder 11">
            <a:extLst>
              <a:ext uri="{FF2B5EF4-FFF2-40B4-BE49-F238E27FC236}">
                <a16:creationId xmlns:a16="http://schemas.microsoft.com/office/drawing/2014/main" id="{AECAE908-AA76-476A-A768-0A95EC684372}"/>
              </a:ext>
            </a:extLst>
          </p:cNvPr>
          <p:cNvSpPr>
            <a:spLocks noGrp="1"/>
          </p:cNvSpPr>
          <p:nvPr>
            <p:ph idx="1"/>
          </p:nvPr>
        </p:nvSpPr>
        <p:spPr>
          <a:xfrm>
            <a:off x="838200" y="2015406"/>
            <a:ext cx="5097779" cy="4065986"/>
          </a:xfrm>
        </p:spPr>
        <p:txBody>
          <a:bodyPr anchor="t">
            <a:normAutofit/>
          </a:bodyPr>
          <a:lstStyle/>
          <a:p>
            <a:r>
              <a:rPr lang="en-US" sz="2000" dirty="0"/>
              <a:t>a classical nadir altimeter in Ku and C band</a:t>
            </a:r>
          </a:p>
          <a:p>
            <a:r>
              <a:rPr lang="en-US" sz="2000" dirty="0"/>
              <a:t>Derived from Jason-3’s</a:t>
            </a:r>
          </a:p>
          <a:p>
            <a:r>
              <a:rPr lang="en-US" sz="2000" dirty="0"/>
              <a:t>To complement and calibrate </a:t>
            </a:r>
            <a:r>
              <a:rPr lang="en-US" sz="2000" dirty="0" err="1"/>
              <a:t>KaRIn</a:t>
            </a:r>
            <a:r>
              <a:rPr lang="en-US" sz="2000" dirty="0"/>
              <a:t>, with measurements in the middle of the gap between the two swaths</a:t>
            </a:r>
          </a:p>
          <a:p>
            <a:r>
              <a:rPr lang="en-US" sz="2000" dirty="0"/>
              <a:t>Implementing an "open loop tracking mode", for better retrieval of inland water measurements.</a:t>
            </a:r>
          </a:p>
          <a:p>
            <a:endParaRPr lang="fr-FR" sz="2000" dirty="0"/>
          </a:p>
        </p:txBody>
      </p:sp>
    </p:spTree>
    <p:extLst>
      <p:ext uri="{BB962C8B-B14F-4D97-AF65-F5344CB8AC3E}">
        <p14:creationId xmlns:p14="http://schemas.microsoft.com/office/powerpoint/2010/main" val="240841762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69455-D37D-4582-B2F9-D6A4580E136B}"/>
              </a:ext>
            </a:extLst>
          </p:cNvPr>
          <p:cNvSpPr>
            <a:spLocks noGrp="1"/>
          </p:cNvSpPr>
          <p:nvPr>
            <p:ph type="title"/>
          </p:nvPr>
        </p:nvSpPr>
        <p:spPr/>
        <p:txBody>
          <a:bodyPr>
            <a:normAutofit fontScale="90000"/>
          </a:bodyPr>
          <a:lstStyle/>
          <a:p>
            <a:r>
              <a:rPr lang="en-US" dirty="0"/>
              <a:t>AMR – the radiometer</a:t>
            </a:r>
          </a:p>
        </p:txBody>
      </p:sp>
      <p:sp>
        <p:nvSpPr>
          <p:cNvPr id="3" name="Espace réservé du contenu 2">
            <a:extLst>
              <a:ext uri="{FF2B5EF4-FFF2-40B4-BE49-F238E27FC236}">
                <a16:creationId xmlns:a16="http://schemas.microsoft.com/office/drawing/2014/main" id="{6D21868F-2709-4C90-90E7-9643DC9BBBA3}"/>
              </a:ext>
            </a:extLst>
          </p:cNvPr>
          <p:cNvSpPr>
            <a:spLocks noGrp="1"/>
          </p:cNvSpPr>
          <p:nvPr>
            <p:ph idx="1"/>
          </p:nvPr>
        </p:nvSpPr>
        <p:spPr>
          <a:xfrm>
            <a:off x="171449" y="828675"/>
            <a:ext cx="5924551" cy="5410200"/>
          </a:xfrm>
        </p:spPr>
        <p:txBody>
          <a:bodyPr/>
          <a:lstStyle/>
          <a:p>
            <a:r>
              <a:rPr lang="en-US" dirty="0"/>
              <a:t>heritage of the Jason-3 Advanced Microwave Radiometer (AMR). </a:t>
            </a:r>
          </a:p>
          <a:p>
            <a:r>
              <a:rPr lang="en-US" dirty="0"/>
              <a:t>three separate frequency channels</a:t>
            </a:r>
          </a:p>
          <a:p>
            <a:endParaRPr lang="en-US" dirty="0"/>
          </a:p>
          <a:p>
            <a:r>
              <a:rPr lang="en-US" dirty="0"/>
              <a:t>to determine the path delay of the altimeter's radar signal due to atmospheric water vapor and liquid water in the atmosphere </a:t>
            </a:r>
            <a:endParaRPr lang="fr-FR" dirty="0"/>
          </a:p>
        </p:txBody>
      </p:sp>
      <p:pic>
        <p:nvPicPr>
          <p:cNvPr id="5" name="Image 4" descr="Une image contenant plancher, intérieur, objet, mur&#10;&#10;Description générée automatiquement">
            <a:extLst>
              <a:ext uri="{FF2B5EF4-FFF2-40B4-BE49-F238E27FC236}">
                <a16:creationId xmlns:a16="http://schemas.microsoft.com/office/drawing/2014/main" id="{90CD3F3C-C1D0-47A3-9517-655DC284A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p:spPr>
      </p:pic>
      <p:sp>
        <p:nvSpPr>
          <p:cNvPr id="6" name="ZoneTexte 5">
            <a:extLst>
              <a:ext uri="{FF2B5EF4-FFF2-40B4-BE49-F238E27FC236}">
                <a16:creationId xmlns:a16="http://schemas.microsoft.com/office/drawing/2014/main" id="{5CD06A62-C7D7-4B8E-B686-793C8F731419}"/>
              </a:ext>
            </a:extLst>
          </p:cNvPr>
          <p:cNvSpPr txBox="1"/>
          <p:nvPr/>
        </p:nvSpPr>
        <p:spPr>
          <a:xfrm>
            <a:off x="7048500" y="6567585"/>
            <a:ext cx="599844" cy="307777"/>
          </a:xfrm>
          <a:prstGeom prst="rect">
            <a:avLst/>
          </a:prstGeom>
          <a:noFill/>
        </p:spPr>
        <p:txBody>
          <a:bodyPr wrap="none" rtlCol="0">
            <a:spAutoFit/>
          </a:bodyPr>
          <a:lstStyle/>
          <a:p>
            <a:r>
              <a:rPr lang="fr-FR" sz="1400" dirty="0">
                <a:solidFill>
                  <a:schemeClr val="bg1"/>
                </a:solidFill>
              </a:rPr>
              <a:t>© JPL</a:t>
            </a:r>
          </a:p>
        </p:txBody>
      </p:sp>
    </p:spTree>
    <p:extLst>
      <p:ext uri="{BB962C8B-B14F-4D97-AF65-F5344CB8AC3E}">
        <p14:creationId xmlns:p14="http://schemas.microsoft.com/office/powerpoint/2010/main" val="150509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2C17E-8F18-4E69-A4E9-7E2B54BAF71B}"/>
              </a:ext>
            </a:extLst>
          </p:cNvPr>
          <p:cNvSpPr>
            <a:spLocks noGrp="1"/>
          </p:cNvSpPr>
          <p:nvPr>
            <p:ph type="title"/>
          </p:nvPr>
        </p:nvSpPr>
        <p:spPr/>
        <p:txBody>
          <a:bodyPr>
            <a:normAutofit fontScale="90000"/>
          </a:bodyPr>
          <a:lstStyle/>
          <a:p>
            <a:r>
              <a:rPr lang="en-US" dirty="0"/>
              <a:t>Doris – precise location by Doppler effect</a:t>
            </a:r>
          </a:p>
        </p:txBody>
      </p:sp>
      <p:pic>
        <p:nvPicPr>
          <p:cNvPr id="5" name="Espace réservé du contenu 4" descr="Une image contenant intérieur, sommet, assis, plancher&#10;&#10;Description générée automatiquement">
            <a:extLst>
              <a:ext uri="{FF2B5EF4-FFF2-40B4-BE49-F238E27FC236}">
                <a16:creationId xmlns:a16="http://schemas.microsoft.com/office/drawing/2014/main" id="{4F280E1F-8A52-4C7C-8E37-F657297712A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020725"/>
            <a:ext cx="5557816" cy="4199861"/>
          </a:xfrm>
        </p:spPr>
      </p:pic>
      <p:sp>
        <p:nvSpPr>
          <p:cNvPr id="3" name="ZoneTexte 2">
            <a:extLst>
              <a:ext uri="{FF2B5EF4-FFF2-40B4-BE49-F238E27FC236}">
                <a16:creationId xmlns:a16="http://schemas.microsoft.com/office/drawing/2014/main" id="{6D2A1A25-DDDD-4B2B-8ECA-C9AEA9FACD87}"/>
              </a:ext>
            </a:extLst>
          </p:cNvPr>
          <p:cNvSpPr txBox="1"/>
          <p:nvPr/>
        </p:nvSpPr>
        <p:spPr>
          <a:xfrm>
            <a:off x="6283841" y="1307805"/>
            <a:ext cx="5635631" cy="3416320"/>
          </a:xfrm>
          <a:prstGeom prst="rect">
            <a:avLst/>
          </a:prstGeom>
          <a:noFill/>
        </p:spPr>
        <p:txBody>
          <a:bodyPr wrap="square" rtlCol="0">
            <a:spAutoFit/>
          </a:bodyPr>
          <a:lstStyle/>
          <a:p>
            <a:pPr marL="285750" indent="-285750">
              <a:buFont typeface="Arial" panose="020B0604020202020204" pitchFamily="34" charset="0"/>
              <a:buChar char="•"/>
            </a:pPr>
            <a:r>
              <a:rPr lang="en-US" dirty="0"/>
              <a:t>Real-time location and precise orbit determination.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network of 50 ground stations transmitting signals at two frequencies to the satellite.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receiver onboard the satellite analyzes the received signal frequencies to calculate its velocity relative to Earth.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velocity is fed into orbit determination models to derive the satellite's position on orbit below 1 centimeter on the radial component.</a:t>
            </a:r>
          </a:p>
        </p:txBody>
      </p:sp>
      <p:sp>
        <p:nvSpPr>
          <p:cNvPr id="6" name="ZoneTexte 5">
            <a:extLst>
              <a:ext uri="{FF2B5EF4-FFF2-40B4-BE49-F238E27FC236}">
                <a16:creationId xmlns:a16="http://schemas.microsoft.com/office/drawing/2014/main" id="{1EDBED0A-DB15-4131-A302-4CB8597A5668}"/>
              </a:ext>
            </a:extLst>
          </p:cNvPr>
          <p:cNvSpPr txBox="1"/>
          <p:nvPr/>
        </p:nvSpPr>
        <p:spPr>
          <a:xfrm>
            <a:off x="0" y="4912809"/>
            <a:ext cx="633891" cy="307777"/>
          </a:xfrm>
          <a:prstGeom prst="rect">
            <a:avLst/>
          </a:prstGeom>
          <a:noFill/>
        </p:spPr>
        <p:txBody>
          <a:bodyPr wrap="none" rtlCol="0">
            <a:spAutoFit/>
          </a:bodyPr>
          <a:lstStyle/>
          <a:p>
            <a:r>
              <a:rPr lang="fr-FR" sz="1400" dirty="0">
                <a:solidFill>
                  <a:schemeClr val="bg1"/>
                </a:solidFill>
              </a:rPr>
              <a:t>© TAS</a:t>
            </a:r>
          </a:p>
        </p:txBody>
      </p:sp>
    </p:spTree>
    <p:extLst>
      <p:ext uri="{BB962C8B-B14F-4D97-AF65-F5344CB8AC3E}">
        <p14:creationId xmlns:p14="http://schemas.microsoft.com/office/powerpoint/2010/main" val="342848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92201-5596-4302-A9C3-56288A471C06}"/>
              </a:ext>
            </a:extLst>
          </p:cNvPr>
          <p:cNvSpPr>
            <a:spLocks noGrp="1"/>
          </p:cNvSpPr>
          <p:nvPr>
            <p:ph type="title"/>
          </p:nvPr>
        </p:nvSpPr>
        <p:spPr/>
        <p:txBody>
          <a:bodyPr>
            <a:normAutofit fontScale="90000"/>
          </a:bodyPr>
          <a:lstStyle/>
          <a:p>
            <a:r>
              <a:rPr lang="en-US" dirty="0"/>
              <a:t>GPSP – precise location system</a:t>
            </a:r>
          </a:p>
        </p:txBody>
      </p:sp>
      <p:pic>
        <p:nvPicPr>
          <p:cNvPr id="5" name="Espace réservé du contenu 4">
            <a:extLst>
              <a:ext uri="{FF2B5EF4-FFF2-40B4-BE49-F238E27FC236}">
                <a16:creationId xmlns:a16="http://schemas.microsoft.com/office/drawing/2014/main" id="{37B180B2-1517-47C2-9CBD-B3BD8551D88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67287" y="1205103"/>
            <a:ext cx="2286000" cy="4657344"/>
          </a:xfrm>
        </p:spPr>
      </p:pic>
      <p:pic>
        <p:nvPicPr>
          <p:cNvPr id="7" name="Image 6" descr="Une image contenant intérieur, mur, table, plancher&#10;&#10;Description générée automatiquement">
            <a:extLst>
              <a:ext uri="{FF2B5EF4-FFF2-40B4-BE49-F238E27FC236}">
                <a16:creationId xmlns:a16="http://schemas.microsoft.com/office/drawing/2014/main" id="{8C77760A-F765-4F80-AF28-8415CE5390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7397" y="794656"/>
            <a:ext cx="4101727" cy="3076295"/>
          </a:xfrm>
          <a:prstGeom prst="rect">
            <a:avLst/>
          </a:prstGeom>
        </p:spPr>
      </p:pic>
      <p:sp>
        <p:nvSpPr>
          <p:cNvPr id="8" name="ZoneTexte 7">
            <a:extLst>
              <a:ext uri="{FF2B5EF4-FFF2-40B4-BE49-F238E27FC236}">
                <a16:creationId xmlns:a16="http://schemas.microsoft.com/office/drawing/2014/main" id="{04344ED8-1F54-45B8-BD29-3AB5691605F7}"/>
              </a:ext>
            </a:extLst>
          </p:cNvPr>
          <p:cNvSpPr txBox="1"/>
          <p:nvPr/>
        </p:nvSpPr>
        <p:spPr>
          <a:xfrm>
            <a:off x="254599" y="891475"/>
            <a:ext cx="4973617" cy="2308324"/>
          </a:xfrm>
          <a:prstGeom prst="rect">
            <a:avLst/>
          </a:prstGeom>
          <a:noFill/>
        </p:spPr>
        <p:txBody>
          <a:bodyPr wrap="square" rtlCol="0">
            <a:spAutoFit/>
          </a:bodyPr>
          <a:lstStyle/>
          <a:p>
            <a:r>
              <a:rPr lang="en-US" dirty="0"/>
              <a:t>The Global Positioning System (GPS) Receiver is picking up tracking signals from the constellation of GPS satellites. </a:t>
            </a:r>
          </a:p>
          <a:p>
            <a:endParaRPr lang="en-US" dirty="0"/>
          </a:p>
          <a:p>
            <a:r>
              <a:rPr lang="en-US" dirty="0"/>
              <a:t>Its performance requirements are based on heritage Jason-3 capabilities. </a:t>
            </a:r>
          </a:p>
          <a:p>
            <a:r>
              <a:rPr lang="en-US" dirty="0"/>
              <a:t>Instrument development is part of a common "block buy" for SWOT and Sentinel-6.</a:t>
            </a:r>
            <a:endParaRPr lang="fr-FR" dirty="0"/>
          </a:p>
        </p:txBody>
      </p:sp>
      <p:sp>
        <p:nvSpPr>
          <p:cNvPr id="6" name="ZoneTexte 5">
            <a:extLst>
              <a:ext uri="{FF2B5EF4-FFF2-40B4-BE49-F238E27FC236}">
                <a16:creationId xmlns:a16="http://schemas.microsoft.com/office/drawing/2014/main" id="{C4789DAE-12C3-4205-885B-8854FF45D991}"/>
              </a:ext>
            </a:extLst>
          </p:cNvPr>
          <p:cNvSpPr txBox="1"/>
          <p:nvPr/>
        </p:nvSpPr>
        <p:spPr>
          <a:xfrm>
            <a:off x="11332084" y="3563174"/>
            <a:ext cx="599844" cy="307777"/>
          </a:xfrm>
          <a:prstGeom prst="rect">
            <a:avLst/>
          </a:prstGeom>
          <a:noFill/>
        </p:spPr>
        <p:txBody>
          <a:bodyPr wrap="none" rtlCol="0">
            <a:spAutoFit/>
          </a:bodyPr>
          <a:lstStyle/>
          <a:p>
            <a:r>
              <a:rPr lang="fr-FR" sz="1400" dirty="0">
                <a:solidFill>
                  <a:schemeClr val="bg1"/>
                </a:solidFill>
              </a:rPr>
              <a:t>© JPL</a:t>
            </a:r>
          </a:p>
        </p:txBody>
      </p:sp>
    </p:spTree>
    <p:extLst>
      <p:ext uri="{BB962C8B-B14F-4D97-AF65-F5344CB8AC3E}">
        <p14:creationId xmlns:p14="http://schemas.microsoft.com/office/powerpoint/2010/main" val="71102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5E483-FD4B-4D09-9471-374A93C86379}"/>
              </a:ext>
            </a:extLst>
          </p:cNvPr>
          <p:cNvSpPr>
            <a:spLocks noGrp="1"/>
          </p:cNvSpPr>
          <p:nvPr>
            <p:ph type="title"/>
          </p:nvPr>
        </p:nvSpPr>
        <p:spPr>
          <a:xfrm>
            <a:off x="648929" y="629266"/>
            <a:ext cx="3651467" cy="1676603"/>
          </a:xfrm>
        </p:spPr>
        <p:txBody>
          <a:bodyPr>
            <a:normAutofit/>
          </a:bodyPr>
          <a:lstStyle/>
          <a:p>
            <a:r>
              <a:rPr lang="en-US" sz="3700" dirty="0"/>
              <a:t>LRA – precise location system by laser</a:t>
            </a:r>
          </a:p>
        </p:txBody>
      </p:sp>
      <p:pic>
        <p:nvPicPr>
          <p:cNvPr id="7" name="Espace réservé du contenu 6" descr="Une image contenant intérieur, mur&#10;&#10;Description générée automatiquement">
            <a:extLst>
              <a:ext uri="{FF2B5EF4-FFF2-40B4-BE49-F238E27FC236}">
                <a16:creationId xmlns:a16="http://schemas.microsoft.com/office/drawing/2014/main" id="{755089B5-51A2-48BF-8541-C09209B403F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887801" y="405111"/>
            <a:ext cx="7169442" cy="4984469"/>
          </a:xfrm>
        </p:spPr>
      </p:pic>
      <p:sp>
        <p:nvSpPr>
          <p:cNvPr id="9" name="ZoneTexte 8">
            <a:extLst>
              <a:ext uri="{FF2B5EF4-FFF2-40B4-BE49-F238E27FC236}">
                <a16:creationId xmlns:a16="http://schemas.microsoft.com/office/drawing/2014/main" id="{7795EA7D-8516-414A-9C53-E1A37F6C7BD4}"/>
              </a:ext>
            </a:extLst>
          </p:cNvPr>
          <p:cNvSpPr txBox="1"/>
          <p:nvPr/>
        </p:nvSpPr>
        <p:spPr>
          <a:xfrm>
            <a:off x="731521" y="2915322"/>
            <a:ext cx="3905026" cy="1754326"/>
          </a:xfrm>
          <a:prstGeom prst="rect">
            <a:avLst/>
          </a:prstGeom>
          <a:noFill/>
        </p:spPr>
        <p:txBody>
          <a:bodyPr wrap="square" rtlCol="0">
            <a:spAutoFit/>
          </a:bodyPr>
          <a:lstStyle/>
          <a:p>
            <a:r>
              <a:rPr lang="en-US" dirty="0"/>
              <a:t>The LRA (Laser Retroflector Array) is</a:t>
            </a:r>
            <a:br>
              <a:rPr lang="en-US" dirty="0"/>
            </a:br>
            <a:r>
              <a:rPr lang="en-US" dirty="0"/>
              <a:t>basically a set of mirrors, meant to reflect lasers fired from stations on Earth. The return time enable to measure the distance very precisely, if locally. </a:t>
            </a:r>
          </a:p>
        </p:txBody>
      </p:sp>
    </p:spTree>
    <p:extLst>
      <p:ext uri="{BB962C8B-B14F-4D97-AF65-F5344CB8AC3E}">
        <p14:creationId xmlns:p14="http://schemas.microsoft.com/office/powerpoint/2010/main" val="315706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E9BA9D3-6864-428F-9798-0B639DDAAC5C}"/>
              </a:ext>
            </a:extLst>
          </p:cNvPr>
          <p:cNvSpPr>
            <a:spLocks noGrp="1"/>
          </p:cNvSpPr>
          <p:nvPr>
            <p:ph type="title"/>
          </p:nvPr>
        </p:nvSpPr>
        <p:spPr/>
        <p:txBody>
          <a:bodyPr/>
          <a:lstStyle/>
          <a:p>
            <a:r>
              <a:rPr lang="en-US" dirty="0"/>
              <a:t>Orbit</a:t>
            </a:r>
          </a:p>
        </p:txBody>
      </p:sp>
      <p:sp>
        <p:nvSpPr>
          <p:cNvPr id="5" name="Espace réservé du texte 4">
            <a:extLst>
              <a:ext uri="{FF2B5EF4-FFF2-40B4-BE49-F238E27FC236}">
                <a16:creationId xmlns:a16="http://schemas.microsoft.com/office/drawing/2014/main" id="{C2AD0AFB-A323-4525-A5D7-46D84CBB23ED}"/>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1494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90E31E-6BAB-47C0-9DE3-6D998F489A11}"/>
              </a:ext>
            </a:extLst>
          </p:cNvPr>
          <p:cNvSpPr>
            <a:spLocks noGrp="1"/>
          </p:cNvSpPr>
          <p:nvPr>
            <p:ph type="title"/>
          </p:nvPr>
        </p:nvSpPr>
        <p:spPr/>
        <p:txBody>
          <a:bodyPr>
            <a:normAutofit fontScale="90000"/>
          </a:bodyPr>
          <a:lstStyle/>
          <a:p>
            <a:r>
              <a:rPr lang="en-US" dirty="0"/>
              <a:t>Science orbit</a:t>
            </a:r>
          </a:p>
        </p:txBody>
      </p:sp>
      <p:sp>
        <p:nvSpPr>
          <p:cNvPr id="5" name="Espace réservé du contenu 4">
            <a:extLst>
              <a:ext uri="{FF2B5EF4-FFF2-40B4-BE49-F238E27FC236}">
                <a16:creationId xmlns:a16="http://schemas.microsoft.com/office/drawing/2014/main" id="{6C5B0076-0FBD-4176-BE33-43AE85EF032B}"/>
              </a:ext>
            </a:extLst>
          </p:cNvPr>
          <p:cNvSpPr>
            <a:spLocks noGrp="1"/>
          </p:cNvSpPr>
          <p:nvPr>
            <p:ph idx="1"/>
          </p:nvPr>
        </p:nvSpPr>
        <p:spPr>
          <a:xfrm>
            <a:off x="171449" y="828675"/>
            <a:ext cx="3762597" cy="5892800"/>
          </a:xfrm>
        </p:spPr>
        <p:txBody>
          <a:bodyPr>
            <a:normAutofit/>
          </a:bodyPr>
          <a:lstStyle/>
          <a:p>
            <a:pPr marL="0" indent="0">
              <a:buNone/>
            </a:pPr>
            <a:r>
              <a:rPr lang="en-US" sz="2400" dirty="0"/>
              <a:t>Swot orbit is a non sun-synchronous 21-days orbit, at 890.6 km with an inclination of 77.6°. </a:t>
            </a:r>
          </a:p>
          <a:p>
            <a:pPr marL="0" indent="0">
              <a:buNone/>
            </a:pPr>
            <a:r>
              <a:rPr lang="en-US" sz="2400" dirty="0"/>
              <a:t>The wide-swath is enabling a more complete ground coverage than with previous nadir-altimeters.</a:t>
            </a:r>
            <a:endParaRPr lang="fr-FR" sz="2400" dirty="0"/>
          </a:p>
        </p:txBody>
      </p:sp>
      <p:pic>
        <p:nvPicPr>
          <p:cNvPr id="7" name="Image 6">
            <a:extLst>
              <a:ext uri="{FF2B5EF4-FFF2-40B4-BE49-F238E27FC236}">
                <a16:creationId xmlns:a16="http://schemas.microsoft.com/office/drawing/2014/main" id="{2F4937D4-1065-4F2C-9EDE-556069C96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1023" y="1"/>
            <a:ext cx="5074037" cy="3472864"/>
          </a:xfrm>
          <a:prstGeom prst="rect">
            <a:avLst/>
          </a:prstGeom>
        </p:spPr>
      </p:pic>
      <p:pic>
        <p:nvPicPr>
          <p:cNvPr id="6" name="Image 5">
            <a:extLst>
              <a:ext uri="{FF2B5EF4-FFF2-40B4-BE49-F238E27FC236}">
                <a16:creationId xmlns:a16="http://schemas.microsoft.com/office/drawing/2014/main" id="{9F4D3E8B-7911-4781-A18B-0785AB7B34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6812" y="3042698"/>
            <a:ext cx="5374886" cy="3678776"/>
          </a:xfrm>
          <a:prstGeom prst="rect">
            <a:avLst/>
          </a:prstGeom>
        </p:spPr>
      </p:pic>
    </p:spTree>
    <p:extLst>
      <p:ext uri="{BB962C8B-B14F-4D97-AF65-F5344CB8AC3E}">
        <p14:creationId xmlns:p14="http://schemas.microsoft.com/office/powerpoint/2010/main" val="143140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Science orbit – France coverage</a:t>
            </a:r>
          </a:p>
        </p:txBody>
      </p:sp>
      <p:sp>
        <p:nvSpPr>
          <p:cNvPr id="9" name="Espace réservé du contenu 4">
            <a:extLst>
              <a:ext uri="{FF2B5EF4-FFF2-40B4-BE49-F238E27FC236}">
                <a16:creationId xmlns:a16="http://schemas.microsoft.com/office/drawing/2014/main" id="{58584FD4-476C-4C51-8C76-0298A3EB21C8}"/>
              </a:ext>
            </a:extLst>
          </p:cNvPr>
          <p:cNvSpPr>
            <a:spLocks noGrp="1"/>
          </p:cNvSpPr>
          <p:nvPr>
            <p:ph idx="1"/>
          </p:nvPr>
        </p:nvSpPr>
        <p:spPr>
          <a:xfrm>
            <a:off x="8062579" y="3775074"/>
            <a:ext cx="3762597" cy="3082926"/>
          </a:xfrm>
        </p:spPr>
        <p:txBody>
          <a:bodyPr>
            <a:normAutofit/>
          </a:bodyPr>
          <a:lstStyle/>
          <a:p>
            <a:pPr marL="0" indent="0">
              <a:buNone/>
            </a:pPr>
            <a:r>
              <a:rPr lang="en-US" sz="2400" dirty="0"/>
              <a:t>Swot coverage over France, left with numbered tracks,</a:t>
            </a:r>
            <a:br>
              <a:rPr lang="en-US" sz="2400" dirty="0"/>
            </a:br>
            <a:r>
              <a:rPr lang="en-US" sz="2400" dirty="0"/>
              <a:t>above, gif animation per day </a:t>
            </a:r>
            <a:r>
              <a:rPr lang="en-US" sz="2400"/>
              <a:t>(from day 1 to 21)</a:t>
            </a:r>
            <a:endParaRPr lang="fr-FR" sz="2400" dirty="0"/>
          </a:p>
        </p:txBody>
      </p:sp>
      <p:grpSp>
        <p:nvGrpSpPr>
          <p:cNvPr id="3" name="Groupe 2">
            <a:extLst>
              <a:ext uri="{FF2B5EF4-FFF2-40B4-BE49-F238E27FC236}">
                <a16:creationId xmlns:a16="http://schemas.microsoft.com/office/drawing/2014/main" id="{F017A6BB-8FB1-428D-9CDE-A0B66BE2BA6C}"/>
              </a:ext>
            </a:extLst>
          </p:cNvPr>
          <p:cNvGrpSpPr/>
          <p:nvPr/>
        </p:nvGrpSpPr>
        <p:grpSpPr>
          <a:xfrm>
            <a:off x="0" y="655535"/>
            <a:ext cx="8068159" cy="5801698"/>
            <a:chOff x="0" y="655535"/>
            <a:chExt cx="8068159" cy="5801698"/>
          </a:xfrm>
        </p:grpSpPr>
        <p:pic>
          <p:nvPicPr>
            <p:cNvPr id="4" name="Image 3">
              <a:extLst>
                <a:ext uri="{FF2B5EF4-FFF2-40B4-BE49-F238E27FC236}">
                  <a16:creationId xmlns:a16="http://schemas.microsoft.com/office/drawing/2014/main" id="{C4510EA5-5BB7-44F1-B600-167C895EB9D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 y="655535"/>
              <a:ext cx="8068087" cy="5705508"/>
            </a:xfrm>
            <a:prstGeom prst="rect">
              <a:avLst/>
            </a:prstGeom>
          </p:spPr>
        </p:pic>
        <p:sp>
          <p:nvSpPr>
            <p:cNvPr id="7" name="ZoneTexte 6">
              <a:extLst>
                <a:ext uri="{FF2B5EF4-FFF2-40B4-BE49-F238E27FC236}">
                  <a16:creationId xmlns:a16="http://schemas.microsoft.com/office/drawing/2014/main" id="{0D62ED5F-E1DB-43D1-AA98-4A2BC66434B1}"/>
                </a:ext>
              </a:extLst>
            </p:cNvPr>
            <p:cNvSpPr txBox="1"/>
            <p:nvPr/>
          </p:nvSpPr>
          <p:spPr>
            <a:xfrm>
              <a:off x="0" y="6149456"/>
              <a:ext cx="72487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endParaRPr lang="fr-FR" sz="1400" dirty="0">
                <a:solidFill>
                  <a:schemeClr val="bg2">
                    <a:lumMod val="75000"/>
                  </a:schemeClr>
                </a:solidFill>
              </a:endParaRPr>
            </a:p>
          </p:txBody>
        </p:sp>
      </p:grpSp>
      <p:grpSp>
        <p:nvGrpSpPr>
          <p:cNvPr id="5" name="Groupe 4">
            <a:extLst>
              <a:ext uri="{FF2B5EF4-FFF2-40B4-BE49-F238E27FC236}">
                <a16:creationId xmlns:a16="http://schemas.microsoft.com/office/drawing/2014/main" id="{AD89A7C1-2791-4AA3-A675-11DBB124F9B2}"/>
              </a:ext>
            </a:extLst>
          </p:cNvPr>
          <p:cNvGrpSpPr/>
          <p:nvPr/>
        </p:nvGrpSpPr>
        <p:grpSpPr>
          <a:xfrm>
            <a:off x="7838632" y="681037"/>
            <a:ext cx="4111071" cy="2836059"/>
            <a:chOff x="7838632" y="681037"/>
            <a:chExt cx="4111071" cy="2836059"/>
          </a:xfrm>
        </p:grpSpPr>
        <p:pic>
          <p:nvPicPr>
            <p:cNvPr id="6" name="Image 5">
              <a:extLst>
                <a:ext uri="{FF2B5EF4-FFF2-40B4-BE49-F238E27FC236}">
                  <a16:creationId xmlns:a16="http://schemas.microsoft.com/office/drawing/2014/main" id="{81403C04-362F-4EC7-9C9A-EE487BAEA4E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38052" y="681037"/>
              <a:ext cx="4011651" cy="2836059"/>
            </a:xfrm>
            <a:prstGeom prst="rect">
              <a:avLst/>
            </a:prstGeom>
          </p:spPr>
        </p:pic>
        <p:sp>
          <p:nvSpPr>
            <p:cNvPr id="8" name="ZoneTexte 7">
              <a:extLst>
                <a:ext uri="{FF2B5EF4-FFF2-40B4-BE49-F238E27FC236}">
                  <a16:creationId xmlns:a16="http://schemas.microsoft.com/office/drawing/2014/main" id="{D3BDA460-C4A7-4D34-9558-7E6A49E9EF82}"/>
                </a:ext>
              </a:extLst>
            </p:cNvPr>
            <p:cNvSpPr txBox="1"/>
            <p:nvPr/>
          </p:nvSpPr>
          <p:spPr>
            <a:xfrm>
              <a:off x="7838632" y="3209319"/>
              <a:ext cx="72487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endParaRPr lang="fr-FR" sz="1400" dirty="0">
                <a:solidFill>
                  <a:schemeClr val="bg2">
                    <a:lumMod val="75000"/>
                  </a:schemeClr>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B49FD-5D52-4DDC-BE38-8DF22BB18B96}"/>
              </a:ext>
            </a:extLst>
          </p:cNvPr>
          <p:cNvSpPr>
            <a:spLocks noGrp="1"/>
          </p:cNvSpPr>
          <p:nvPr>
            <p:ph type="title"/>
          </p:nvPr>
        </p:nvSpPr>
        <p:spPr/>
        <p:txBody>
          <a:bodyPr/>
          <a:lstStyle/>
          <a:p>
            <a:r>
              <a:rPr lang="fr-FR" dirty="0"/>
              <a:t>Objectives &amp; applications</a:t>
            </a:r>
          </a:p>
        </p:txBody>
      </p:sp>
      <p:sp>
        <p:nvSpPr>
          <p:cNvPr id="3" name="Espace réservé du texte 2">
            <a:extLst>
              <a:ext uri="{FF2B5EF4-FFF2-40B4-BE49-F238E27FC236}">
                <a16:creationId xmlns:a16="http://schemas.microsoft.com/office/drawing/2014/main" id="{1310E5CE-A872-4555-A82E-F706F6839AF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09688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u="none" kern="1200" dirty="0">
                <a:latin typeface="+mj-lt"/>
                <a:ea typeface="+mj-ea"/>
                <a:cs typeface="+mj-cs"/>
              </a:rPr>
              <a:t>Number of observation per cycle (21 days) over France rivers &amp; lakes</a:t>
            </a:r>
          </a:p>
        </p:txBody>
      </p:sp>
      <p:pic>
        <p:nvPicPr>
          <p:cNvPr id="6" name="Espace réservé du contenu 5">
            <a:extLst>
              <a:ext uri="{FF2B5EF4-FFF2-40B4-BE49-F238E27FC236}">
                <a16:creationId xmlns:a16="http://schemas.microsoft.com/office/drawing/2014/main" id="{019590D6-173B-490C-AFC8-E11F308CC7E1}"/>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p:blipFill>
        <p:spPr>
          <a:xfrm>
            <a:off x="5343700" y="485452"/>
            <a:ext cx="6174063" cy="5879153"/>
          </a:xfrm>
          <a:prstGeom prst="rect">
            <a:avLst/>
          </a:prstGeom>
        </p:spPr>
      </p:pic>
      <p:sp>
        <p:nvSpPr>
          <p:cNvPr id="7" name="ZoneTexte 6">
            <a:extLst>
              <a:ext uri="{FF2B5EF4-FFF2-40B4-BE49-F238E27FC236}">
                <a16:creationId xmlns:a16="http://schemas.microsoft.com/office/drawing/2014/main" id="{7ECDD6A5-BFE5-481C-ABF8-EC352DCF956D}"/>
              </a:ext>
            </a:extLst>
          </p:cNvPr>
          <p:cNvSpPr txBox="1"/>
          <p:nvPr/>
        </p:nvSpPr>
        <p:spPr>
          <a:xfrm>
            <a:off x="5343563" y="6065592"/>
            <a:ext cx="72487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endParaRPr lang="fr-FR" sz="1400" dirty="0">
              <a:solidFill>
                <a:schemeClr val="bg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AC8B0-8F88-4E9A-BA1A-9D9314F8BE9B}"/>
              </a:ext>
            </a:extLst>
          </p:cNvPr>
          <p:cNvSpPr>
            <a:spLocks noGrp="1"/>
          </p:cNvSpPr>
          <p:nvPr>
            <p:ph type="title"/>
          </p:nvPr>
        </p:nvSpPr>
        <p:spPr>
          <a:xfrm>
            <a:off x="648929" y="629266"/>
            <a:ext cx="3651467" cy="1676603"/>
          </a:xfrm>
        </p:spPr>
        <p:txBody>
          <a:bodyPr>
            <a:normAutofit/>
          </a:bodyPr>
          <a:lstStyle/>
          <a:p>
            <a:r>
              <a:rPr lang="en-US" dirty="0"/>
              <a:t>Fast-sampling orbit (1 day)</a:t>
            </a:r>
          </a:p>
        </p:txBody>
      </p:sp>
      <p:sp>
        <p:nvSpPr>
          <p:cNvPr id="16" name="Content Placeholder 9">
            <a:extLst>
              <a:ext uri="{FF2B5EF4-FFF2-40B4-BE49-F238E27FC236}">
                <a16:creationId xmlns:a16="http://schemas.microsoft.com/office/drawing/2014/main" id="{0A7AC554-5FB2-467C-A4F1-6DA6E5C719E7}"/>
              </a:ext>
            </a:extLst>
          </p:cNvPr>
          <p:cNvSpPr>
            <a:spLocks noGrp="1"/>
          </p:cNvSpPr>
          <p:nvPr>
            <p:ph idx="1"/>
          </p:nvPr>
        </p:nvSpPr>
        <p:spPr>
          <a:xfrm>
            <a:off x="648931" y="2438400"/>
            <a:ext cx="3651466" cy="3785419"/>
          </a:xfrm>
        </p:spPr>
        <p:txBody>
          <a:bodyPr>
            <a:normAutofit/>
          </a:bodyPr>
          <a:lstStyle/>
          <a:p>
            <a:pPr marL="0" indent="0">
              <a:buNone/>
            </a:pPr>
            <a:r>
              <a:rPr lang="en-US" sz="2400" dirty="0"/>
              <a:t>A 1-day repeat period, during the initial phase to achieve the Cal/Val objectives and study rapidly changing phenomena.</a:t>
            </a:r>
          </a:p>
        </p:txBody>
      </p:sp>
      <p:pic>
        <p:nvPicPr>
          <p:cNvPr id="17" name="Espace réservé du contenu 4">
            <a:extLst>
              <a:ext uri="{FF2B5EF4-FFF2-40B4-BE49-F238E27FC236}">
                <a16:creationId xmlns:a16="http://schemas.microsoft.com/office/drawing/2014/main" id="{B57ED8B6-AC40-4B95-B0A7-467FF23247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9056" y="629266"/>
            <a:ext cx="7552944" cy="5495731"/>
          </a:xfrm>
          <a:prstGeom prst="rect">
            <a:avLst/>
          </a:prstGeom>
          <a:effectLst/>
        </p:spPr>
      </p:pic>
    </p:spTree>
    <p:extLst>
      <p:ext uri="{BB962C8B-B14F-4D97-AF65-F5344CB8AC3E}">
        <p14:creationId xmlns:p14="http://schemas.microsoft.com/office/powerpoint/2010/main" val="124988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u="none" kern="1200" dirty="0">
                <a:latin typeface="+mj-lt"/>
                <a:ea typeface="+mj-ea"/>
                <a:cs typeface="+mj-cs"/>
              </a:rPr>
              <a:t>Fast-sampling orbit – France coverage</a:t>
            </a:r>
          </a:p>
        </p:txBody>
      </p:sp>
      <p:pic>
        <p:nvPicPr>
          <p:cNvPr id="13" name="Espace réservé du contenu 4">
            <a:extLst>
              <a:ext uri="{FF2B5EF4-FFF2-40B4-BE49-F238E27FC236}">
                <a16:creationId xmlns:a16="http://schemas.microsoft.com/office/drawing/2014/main" id="{8C566171-8C1E-4C4F-8292-37DCB37F88A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5396593" y="492573"/>
            <a:ext cx="6068001" cy="5880796"/>
          </a:xfrm>
          <a:prstGeom prst="rect">
            <a:avLst/>
          </a:prstGeom>
        </p:spPr>
      </p:pic>
      <p:sp>
        <p:nvSpPr>
          <p:cNvPr id="6" name="ZoneTexte 5">
            <a:extLst>
              <a:ext uri="{FF2B5EF4-FFF2-40B4-BE49-F238E27FC236}">
                <a16:creationId xmlns:a16="http://schemas.microsoft.com/office/drawing/2014/main" id="{D2062DA0-1DD4-4203-8002-F2431EC02853}"/>
              </a:ext>
            </a:extLst>
          </p:cNvPr>
          <p:cNvSpPr txBox="1"/>
          <p:nvPr/>
        </p:nvSpPr>
        <p:spPr>
          <a:xfrm>
            <a:off x="5245054" y="6057650"/>
            <a:ext cx="724878" cy="307777"/>
          </a:xfrm>
          <a:prstGeom prst="rect">
            <a:avLst/>
          </a:prstGeom>
          <a:noFill/>
        </p:spPr>
        <p:txBody>
          <a:bodyPr wrap="none" rtlCol="0">
            <a:spAutoFit/>
          </a:bodyPr>
          <a:lstStyle/>
          <a:p>
            <a:r>
              <a:rPr lang="fr-FR" sz="1400" dirty="0"/>
              <a:t>© </a:t>
            </a:r>
            <a:r>
              <a:rPr lang="fr-FR" sz="1400" dirty="0" err="1"/>
              <a:t>Cnes</a:t>
            </a:r>
            <a:endParaRPr lang="fr-FR"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67C922B-EEC5-43E9-9D8E-B1057CCBAA26}"/>
              </a:ext>
            </a:extLst>
          </p:cNvPr>
          <p:cNvSpPr>
            <a:spLocks noGrp="1"/>
          </p:cNvSpPr>
          <p:nvPr>
            <p:ph type="title"/>
          </p:nvPr>
        </p:nvSpPr>
        <p:spPr/>
        <p:txBody>
          <a:bodyPr/>
          <a:lstStyle/>
          <a:p>
            <a:r>
              <a:rPr lang="fr-FR" dirty="0"/>
              <a:t>Launch</a:t>
            </a:r>
          </a:p>
        </p:txBody>
      </p:sp>
      <p:sp>
        <p:nvSpPr>
          <p:cNvPr id="5" name="Espace réservé du texte 4">
            <a:extLst>
              <a:ext uri="{FF2B5EF4-FFF2-40B4-BE49-F238E27FC236}">
                <a16:creationId xmlns:a16="http://schemas.microsoft.com/office/drawing/2014/main" id="{A0842D17-EE64-49B6-BB9D-756AA7A23B9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35848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9B147-53CD-4A0C-BA22-EBAF4F03DC35}"/>
              </a:ext>
            </a:extLst>
          </p:cNvPr>
          <p:cNvSpPr>
            <a:spLocks noGrp="1"/>
          </p:cNvSpPr>
          <p:nvPr>
            <p:ph type="title"/>
          </p:nvPr>
        </p:nvSpPr>
        <p:spPr/>
        <p:txBody>
          <a:bodyPr>
            <a:normAutofit fontScale="90000"/>
          </a:bodyPr>
          <a:lstStyle/>
          <a:p>
            <a:r>
              <a:rPr lang="fr-FR"/>
              <a:t>Launch	</a:t>
            </a:r>
            <a:endParaRPr lang="fr-FR" dirty="0"/>
          </a:p>
        </p:txBody>
      </p:sp>
      <p:pic>
        <p:nvPicPr>
          <p:cNvPr id="7" name="Espace réservé du contenu 6" descr="Une image contenant ciel, extérieur, bateau, eau&#10;&#10;Description générée automatiquement">
            <a:extLst>
              <a:ext uri="{FF2B5EF4-FFF2-40B4-BE49-F238E27FC236}">
                <a16:creationId xmlns:a16="http://schemas.microsoft.com/office/drawing/2014/main" id="{042A399C-56E7-4FB6-9C81-C48028A9FFD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10750" y="-41538"/>
            <a:ext cx="4581250" cy="6871876"/>
          </a:xfrm>
        </p:spPr>
      </p:pic>
      <p:sp>
        <p:nvSpPr>
          <p:cNvPr id="9" name="ZoneTexte 8">
            <a:extLst>
              <a:ext uri="{FF2B5EF4-FFF2-40B4-BE49-F238E27FC236}">
                <a16:creationId xmlns:a16="http://schemas.microsoft.com/office/drawing/2014/main" id="{CC7D8D00-A434-40C9-99E3-7192FEDE62DA}"/>
              </a:ext>
            </a:extLst>
          </p:cNvPr>
          <p:cNvSpPr txBox="1"/>
          <p:nvPr/>
        </p:nvSpPr>
        <p:spPr>
          <a:xfrm>
            <a:off x="171449" y="1010093"/>
            <a:ext cx="5337545" cy="1569660"/>
          </a:xfrm>
          <a:prstGeom prst="rect">
            <a:avLst/>
          </a:prstGeom>
          <a:noFill/>
        </p:spPr>
        <p:txBody>
          <a:bodyPr wrap="square" rtlCol="0">
            <a:spAutoFit/>
          </a:bodyPr>
          <a:lstStyle/>
          <a:p>
            <a:r>
              <a:rPr lang="en-US" sz="2400" dirty="0"/>
              <a:t>Swot was launched on December 16, 2022 on a SpaceX Falcon 9 rocket from Space Launch Complex 4E at Vandenberg Air Force Base in California. </a:t>
            </a:r>
            <a:endParaRPr lang="fr-FR" sz="2400" dirty="0"/>
          </a:p>
        </p:txBody>
      </p:sp>
      <p:sp>
        <p:nvSpPr>
          <p:cNvPr id="5" name="ZoneTexte 4">
            <a:extLst>
              <a:ext uri="{FF2B5EF4-FFF2-40B4-BE49-F238E27FC236}">
                <a16:creationId xmlns:a16="http://schemas.microsoft.com/office/drawing/2014/main" id="{1EC2E3F6-1CEF-4728-A867-243BF3FE82F4}"/>
              </a:ext>
            </a:extLst>
          </p:cNvPr>
          <p:cNvSpPr txBox="1"/>
          <p:nvPr/>
        </p:nvSpPr>
        <p:spPr>
          <a:xfrm>
            <a:off x="11297203" y="6522561"/>
            <a:ext cx="894797" cy="307777"/>
          </a:xfrm>
          <a:prstGeom prst="rect">
            <a:avLst/>
          </a:prstGeom>
          <a:noFill/>
        </p:spPr>
        <p:txBody>
          <a:bodyPr wrap="none" rtlCol="0">
            <a:spAutoFit/>
          </a:bodyPr>
          <a:lstStyle/>
          <a:p>
            <a:r>
              <a:rPr lang="fr-FR" sz="1400" dirty="0">
                <a:solidFill>
                  <a:schemeClr val="bg2">
                    <a:lumMod val="75000"/>
                  </a:schemeClr>
                </a:solidFill>
              </a:rPr>
              <a:t>© SpaceX</a:t>
            </a:r>
          </a:p>
        </p:txBody>
      </p:sp>
    </p:spTree>
    <p:extLst>
      <p:ext uri="{BB962C8B-B14F-4D97-AF65-F5344CB8AC3E}">
        <p14:creationId xmlns:p14="http://schemas.microsoft.com/office/powerpoint/2010/main" val="224058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8B3BDFB-5AEF-4F76-85D3-B8C303BDEB17}"/>
              </a:ext>
            </a:extLst>
          </p:cNvPr>
          <p:cNvSpPr>
            <a:spLocks noGrp="1"/>
          </p:cNvSpPr>
          <p:nvPr>
            <p:ph type="title"/>
          </p:nvPr>
        </p:nvSpPr>
        <p:spPr/>
        <p:txBody>
          <a:bodyPr/>
          <a:lstStyle/>
          <a:p>
            <a:r>
              <a:rPr lang="fr-FR" dirty="0"/>
              <a:t>Ground segment</a:t>
            </a:r>
          </a:p>
        </p:txBody>
      </p:sp>
      <p:sp>
        <p:nvSpPr>
          <p:cNvPr id="5" name="Espace réservé du texte 4">
            <a:extLst>
              <a:ext uri="{FF2B5EF4-FFF2-40B4-BE49-F238E27FC236}">
                <a16:creationId xmlns:a16="http://schemas.microsoft.com/office/drawing/2014/main" id="{3A5E5711-0CB1-4089-8D0D-29BB2CC3A62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154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apture d’écran&#10;&#10;Description générée automatiquement">
            <a:extLst>
              <a:ext uri="{FF2B5EF4-FFF2-40B4-BE49-F238E27FC236}">
                <a16:creationId xmlns:a16="http://schemas.microsoft.com/office/drawing/2014/main" id="{63636DB4-6987-457F-919F-9B78CD321AB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0"/>
            <a:ext cx="11091104" cy="6858000"/>
          </a:xfrm>
        </p:spPr>
      </p:pic>
    </p:spTree>
    <p:extLst>
      <p:ext uri="{BB962C8B-B14F-4D97-AF65-F5344CB8AC3E}">
        <p14:creationId xmlns:p14="http://schemas.microsoft.com/office/powerpoint/2010/main" val="215593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2">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9CB74B0E-29FC-4265-AFED-AB1810006E57}"/>
              </a:ext>
            </a:extLst>
          </p:cNvPr>
          <p:cNvSpPr>
            <a:spLocks noGrp="1"/>
          </p:cNvSpPr>
          <p:nvPr>
            <p:ph type="title"/>
          </p:nvPr>
        </p:nvSpPr>
        <p:spPr>
          <a:xfrm>
            <a:off x="838199" y="537883"/>
            <a:ext cx="4783697" cy="1942810"/>
          </a:xfrm>
        </p:spPr>
        <p:txBody>
          <a:bodyPr anchor="b">
            <a:normAutofit/>
          </a:bodyPr>
          <a:lstStyle/>
          <a:p>
            <a:r>
              <a:rPr lang="fr-FR" sz="4000"/>
              <a:t>Surface Water &amp; Ocean Topography</a:t>
            </a:r>
            <a:endParaRPr lang="fr-FR" sz="4000" dirty="0"/>
          </a:p>
        </p:txBody>
      </p:sp>
      <p:sp>
        <p:nvSpPr>
          <p:cNvPr id="5" name="Espace réservé du contenu 4">
            <a:extLst>
              <a:ext uri="{FF2B5EF4-FFF2-40B4-BE49-F238E27FC236}">
                <a16:creationId xmlns:a16="http://schemas.microsoft.com/office/drawing/2014/main" id="{88888070-2C27-4E01-802C-29B461FBCE3C}"/>
              </a:ext>
            </a:extLst>
          </p:cNvPr>
          <p:cNvSpPr>
            <a:spLocks noGrp="1"/>
          </p:cNvSpPr>
          <p:nvPr>
            <p:ph idx="1"/>
          </p:nvPr>
        </p:nvSpPr>
        <p:spPr>
          <a:xfrm>
            <a:off x="838199" y="2686323"/>
            <a:ext cx="4783697" cy="3433583"/>
          </a:xfrm>
        </p:spPr>
        <p:txBody>
          <a:bodyPr>
            <a:normAutofit/>
          </a:bodyPr>
          <a:lstStyle/>
          <a:p>
            <a:pPr marL="0" indent="0">
              <a:buNone/>
            </a:pPr>
            <a:r>
              <a:rPr lang="en-US" sz="1700"/>
              <a:t>A new satellite concept for the study and monitoring of inland waters and the oceans </a:t>
            </a:r>
          </a:p>
          <a:p>
            <a:r>
              <a:rPr lang="en-US" sz="1700"/>
              <a:t>Partnership between NASA, CNES, the Canadian Space Agency and the UK space agency, </a:t>
            </a:r>
          </a:p>
          <a:p>
            <a:r>
              <a:rPr lang="en-US" sz="1700"/>
              <a:t>based on 25 years of CNES/NASA cooperation in altimetry with Topex/Poseidon and the Jason satellite family.</a:t>
            </a:r>
          </a:p>
          <a:p>
            <a:r>
              <a:rPr lang="en-US" sz="1700"/>
              <a:t>measurement of the water levels of rivers, lakes and flooded areas; improved ocean observations. </a:t>
            </a:r>
          </a:p>
          <a:p>
            <a:pPr marL="0" indent="0">
              <a:buNone/>
            </a:pPr>
            <a:endParaRPr lang="fr-FR" sz="1700"/>
          </a:p>
        </p:txBody>
      </p:sp>
      <p:grpSp>
        <p:nvGrpSpPr>
          <p:cNvPr id="8" name="Groupe 7">
            <a:extLst>
              <a:ext uri="{FF2B5EF4-FFF2-40B4-BE49-F238E27FC236}">
                <a16:creationId xmlns:a16="http://schemas.microsoft.com/office/drawing/2014/main" id="{524723EB-36B0-4D13-A3C2-77394357D260}"/>
              </a:ext>
            </a:extLst>
          </p:cNvPr>
          <p:cNvGrpSpPr/>
          <p:nvPr/>
        </p:nvGrpSpPr>
        <p:grpSpPr>
          <a:xfrm>
            <a:off x="6095123" y="537882"/>
            <a:ext cx="5151976" cy="5582023"/>
            <a:chOff x="6302476" y="476865"/>
            <a:chExt cx="5889523" cy="6381135"/>
          </a:xfrm>
        </p:grpSpPr>
        <p:pic>
          <p:nvPicPr>
            <p:cNvPr id="7" name="Image 6">
              <a:extLst>
                <a:ext uri="{FF2B5EF4-FFF2-40B4-BE49-F238E27FC236}">
                  <a16:creationId xmlns:a16="http://schemas.microsoft.com/office/drawing/2014/main" id="{652DEA5E-2024-4391-9D46-9D839AB99A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2476" y="476865"/>
              <a:ext cx="5889523" cy="6381135"/>
            </a:xfrm>
            <a:prstGeom prst="rect">
              <a:avLst/>
            </a:prstGeom>
          </p:spPr>
        </p:pic>
        <p:sp>
          <p:nvSpPr>
            <p:cNvPr id="6" name="ZoneTexte 5">
              <a:extLst>
                <a:ext uri="{FF2B5EF4-FFF2-40B4-BE49-F238E27FC236}">
                  <a16:creationId xmlns:a16="http://schemas.microsoft.com/office/drawing/2014/main" id="{06C5D6FE-394D-4A94-A71A-308309DFEB0A}"/>
                </a:ext>
              </a:extLst>
            </p:cNvPr>
            <p:cNvSpPr txBox="1"/>
            <p:nvPr/>
          </p:nvSpPr>
          <p:spPr>
            <a:xfrm>
              <a:off x="11467121" y="6550213"/>
              <a:ext cx="724878" cy="307777"/>
            </a:xfrm>
            <a:prstGeom prst="rect">
              <a:avLst/>
            </a:prstGeom>
            <a:noFill/>
          </p:spPr>
          <p:txBody>
            <a:bodyPr wrap="none" rtlCol="0">
              <a:normAutofit/>
            </a:bodyPr>
            <a:lstStyle/>
            <a:p>
              <a:pPr>
                <a:lnSpc>
                  <a:spcPct val="90000"/>
                </a:lnSpc>
                <a:spcAft>
                  <a:spcPts val="600"/>
                </a:spcAft>
              </a:pPr>
              <a:r>
                <a:rPr lang="fr-FR" sz="900">
                  <a:solidFill>
                    <a:schemeClr val="bg1"/>
                  </a:solidFill>
                </a:rPr>
                <a:t>© </a:t>
              </a:r>
              <a:r>
                <a:rPr lang="fr-FR" sz="900" err="1">
                  <a:solidFill>
                    <a:schemeClr val="bg1"/>
                  </a:solidFill>
                </a:rPr>
                <a:t>Cnes</a:t>
              </a:r>
              <a:endParaRPr lang="fr-FR" sz="900">
                <a:solidFill>
                  <a:schemeClr val="bg1"/>
                </a:solidFill>
              </a:endParaRPr>
            </a:p>
          </p:txBody>
        </p:sp>
      </p:grpSp>
    </p:spTree>
    <p:extLst>
      <p:ext uri="{BB962C8B-B14F-4D97-AF65-F5344CB8AC3E}">
        <p14:creationId xmlns:p14="http://schemas.microsoft.com/office/powerpoint/2010/main" val="333995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A9836AB3-AC2E-4B28-B145-21733A44F5F3}"/>
              </a:ext>
            </a:extLst>
          </p:cNvPr>
          <p:cNvGrpSpPr/>
          <p:nvPr/>
        </p:nvGrpSpPr>
        <p:grpSpPr>
          <a:xfrm>
            <a:off x="-1" y="10"/>
            <a:ext cx="12192001" cy="6889319"/>
            <a:chOff x="-1" y="10"/>
            <a:chExt cx="12192001" cy="6889319"/>
          </a:xfrm>
        </p:grpSpPr>
        <p:pic>
          <p:nvPicPr>
            <p:cNvPr id="5" name="Image 4">
              <a:extLst>
                <a:ext uri="{FF2B5EF4-FFF2-40B4-BE49-F238E27FC236}">
                  <a16:creationId xmlns:a16="http://schemas.microsoft.com/office/drawing/2014/main" id="{4498FF12-F1C9-480A-9B69-F53029A921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4" name="ZoneTexte 3">
              <a:extLst>
                <a:ext uri="{FF2B5EF4-FFF2-40B4-BE49-F238E27FC236}">
                  <a16:creationId xmlns:a16="http://schemas.microsoft.com/office/drawing/2014/main" id="{5549B3B6-6591-4704-BF6E-C1659B10A70A}"/>
                </a:ext>
              </a:extLst>
            </p:cNvPr>
            <p:cNvSpPr txBox="1"/>
            <p:nvPr/>
          </p:nvSpPr>
          <p:spPr>
            <a:xfrm>
              <a:off x="11547143" y="6581552"/>
              <a:ext cx="644857" cy="307777"/>
            </a:xfrm>
            <a:prstGeom prst="rect">
              <a:avLst/>
            </a:prstGeom>
            <a:noFill/>
          </p:spPr>
          <p:txBody>
            <a:bodyPr wrap="none" rtlCol="0">
              <a:spAutoFit/>
            </a:bodyPr>
            <a:lstStyle/>
            <a:p>
              <a:r>
                <a:rPr lang="fr-FR" sz="1400" dirty="0">
                  <a:solidFill>
                    <a:schemeClr val="bg2">
                      <a:lumMod val="50000"/>
                    </a:schemeClr>
                  </a:solidFill>
                </a:rPr>
                <a:t>© ESA</a:t>
              </a:r>
            </a:p>
          </p:txBody>
        </p:sp>
      </p:grpSp>
      <p:sp>
        <p:nvSpPr>
          <p:cNvPr id="2" name="Titre 1">
            <a:extLst>
              <a:ext uri="{FF2B5EF4-FFF2-40B4-BE49-F238E27FC236}">
                <a16:creationId xmlns:a16="http://schemas.microsoft.com/office/drawing/2014/main" id="{EDA37429-4F3B-415A-8B20-C56B64B07EDD}"/>
              </a:ext>
            </a:extLst>
          </p:cNvPr>
          <p:cNvSpPr>
            <a:spLocks noGrp="1"/>
          </p:cNvSpPr>
          <p:nvPr>
            <p:ph type="title"/>
          </p:nvPr>
        </p:nvSpPr>
        <p:spPr>
          <a:xfrm>
            <a:off x="320564" y="1913950"/>
            <a:ext cx="5038245" cy="1342754"/>
          </a:xfrm>
        </p:spPr>
        <p:txBody>
          <a:bodyPr>
            <a:noAutofit/>
          </a:bodyPr>
          <a:lstStyle/>
          <a:p>
            <a:pPr algn="ctr"/>
            <a:r>
              <a:rPr lang="en-US" sz="4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Management of water sharing issues</a:t>
            </a:r>
            <a:endParaRPr lang="fr-FR" sz="4000" dirty="0">
              <a:solidFill>
                <a:schemeClr val="bg1"/>
              </a:solidFill>
            </a:endParaRPr>
          </a:p>
        </p:txBody>
      </p:sp>
      <p:sp>
        <p:nvSpPr>
          <p:cNvPr id="3" name="Espace réservé du contenu 2">
            <a:extLst>
              <a:ext uri="{FF2B5EF4-FFF2-40B4-BE49-F238E27FC236}">
                <a16:creationId xmlns:a16="http://schemas.microsoft.com/office/drawing/2014/main" id="{B92A884C-524A-4EC2-A167-F1B74939E06C}"/>
              </a:ext>
            </a:extLst>
          </p:cNvPr>
          <p:cNvSpPr>
            <a:spLocks noGrp="1"/>
          </p:cNvSpPr>
          <p:nvPr>
            <p:ph idx="1"/>
          </p:nvPr>
        </p:nvSpPr>
        <p:spPr>
          <a:xfrm>
            <a:off x="525516" y="3417573"/>
            <a:ext cx="4593021" cy="3163979"/>
          </a:xfrm>
        </p:spPr>
        <p:txBody>
          <a:bodyPr anchor="ctr">
            <a:normAutofit/>
          </a:bodyPr>
          <a:lstStyle/>
          <a:p>
            <a:pPr marL="0" indent="0">
              <a:buNone/>
            </a:pPr>
            <a:r>
              <a:rPr lang="en-US" sz="2400" dirty="0">
                <a:solidFill>
                  <a:schemeClr val="bg1"/>
                </a:solidFill>
              </a:rPr>
              <a:t>The sharing of river water often causes friction between neighboring states. Swot is providing global information as input for systems monitoring river basins &amp; for verification.</a:t>
            </a:r>
          </a:p>
          <a:p>
            <a:endParaRPr lang="fr-FR" sz="1800" dirty="0">
              <a:solidFill>
                <a:schemeClr val="bg1"/>
              </a:solidFill>
            </a:endParaRPr>
          </a:p>
          <a:p>
            <a:pPr marL="0" indent="0">
              <a:buNone/>
            </a:pPr>
            <a:r>
              <a:rPr lang="en-US" sz="1800" dirty="0">
                <a:solidFill>
                  <a:schemeClr val="bg1"/>
                </a:solidFill>
                <a:sym typeface="Webdings" panose="05030102010509060703" pitchFamily="18" charset="2"/>
              </a:rPr>
              <a:t></a:t>
            </a:r>
            <a:r>
              <a:rPr lang="en-US" sz="1800" dirty="0">
                <a:solidFill>
                  <a:schemeClr val="bg1"/>
                </a:solidFill>
              </a:rPr>
              <a:t> 40% of the world’s population lives in river basins shared by at least two countries. </a:t>
            </a:r>
            <a:endParaRPr lang="fr-FR" sz="1800" dirty="0">
              <a:solidFill>
                <a:schemeClr val="bg1"/>
              </a:solidFill>
            </a:endParaRPr>
          </a:p>
          <a:p>
            <a:endParaRPr lang="fr-FR" sz="1800" dirty="0">
              <a:solidFill>
                <a:schemeClr val="bg1"/>
              </a:solidFill>
            </a:endParaRPr>
          </a:p>
        </p:txBody>
      </p:sp>
      <p:grpSp>
        <p:nvGrpSpPr>
          <p:cNvPr id="8" name="Groupe 7">
            <a:extLst>
              <a:ext uri="{FF2B5EF4-FFF2-40B4-BE49-F238E27FC236}">
                <a16:creationId xmlns:a16="http://schemas.microsoft.com/office/drawing/2014/main" id="{A3EFB67F-F084-408B-9A20-4EF7A6277A5C}"/>
              </a:ext>
            </a:extLst>
          </p:cNvPr>
          <p:cNvGrpSpPr/>
          <p:nvPr/>
        </p:nvGrpSpPr>
        <p:grpSpPr>
          <a:xfrm>
            <a:off x="180000" y="6480000"/>
            <a:ext cx="813818" cy="276018"/>
            <a:chOff x="220980" y="6445457"/>
            <a:chExt cx="813818" cy="276018"/>
          </a:xfrm>
        </p:grpSpPr>
        <p:pic>
          <p:nvPicPr>
            <p:cNvPr id="9" name="Image 8">
              <a:extLst>
                <a:ext uri="{FF2B5EF4-FFF2-40B4-BE49-F238E27FC236}">
                  <a16:creationId xmlns:a16="http://schemas.microsoft.com/office/drawing/2014/main" id="{7ABB1C26-664A-48F6-AA08-E86745345A5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11" name="ZoneTexte 10">
              <a:extLst>
                <a:ext uri="{FF2B5EF4-FFF2-40B4-BE49-F238E27FC236}">
                  <a16:creationId xmlns:a16="http://schemas.microsoft.com/office/drawing/2014/main" id="{5678AF58-CC7D-4612-903C-5766312D9069}"/>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solidFill>
                    <a:schemeClr val="bg1"/>
                  </a:solidFill>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108833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443D9-79F0-4B97-90C2-E7532F4D27E7}"/>
              </a:ext>
            </a:extLst>
          </p:cNvPr>
          <p:cNvSpPr>
            <a:spLocks noGrp="1"/>
          </p:cNvSpPr>
          <p:nvPr>
            <p:ph type="title"/>
          </p:nvPr>
        </p:nvSpPr>
        <p:spPr>
          <a:xfrm>
            <a:off x="655320" y="365125"/>
            <a:ext cx="5120114" cy="1692794"/>
          </a:xfrm>
        </p:spPr>
        <p:txBody>
          <a:bodyPr>
            <a:normAutofit/>
          </a:bodyPr>
          <a:lstStyle/>
          <a:p>
            <a:r>
              <a:rPr lang="en-US" sz="4100" dirty="0"/>
              <a:t>More accurate weather and climate </a:t>
            </a:r>
            <a:r>
              <a:rPr lang="en-US" sz="4000" dirty="0"/>
              <a:t>forecasting</a:t>
            </a:r>
            <a:endParaRPr lang="fr-FR" sz="4000" dirty="0"/>
          </a:p>
        </p:txBody>
      </p:sp>
      <p:sp>
        <p:nvSpPr>
          <p:cNvPr id="3" name="Espace réservé du contenu 2">
            <a:extLst>
              <a:ext uri="{FF2B5EF4-FFF2-40B4-BE49-F238E27FC236}">
                <a16:creationId xmlns:a16="http://schemas.microsoft.com/office/drawing/2014/main" id="{61C7AA14-C670-4C9E-9247-498978679040}"/>
              </a:ext>
            </a:extLst>
          </p:cNvPr>
          <p:cNvSpPr>
            <a:spLocks noGrp="1"/>
          </p:cNvSpPr>
          <p:nvPr>
            <p:ph idx="1"/>
          </p:nvPr>
        </p:nvSpPr>
        <p:spPr>
          <a:xfrm>
            <a:off x="655321" y="2575033"/>
            <a:ext cx="5223528" cy="3917837"/>
          </a:xfrm>
        </p:spPr>
        <p:txBody>
          <a:bodyPr>
            <a:normAutofit/>
          </a:bodyPr>
          <a:lstStyle/>
          <a:p>
            <a:pPr marL="0" indent="0">
              <a:buNone/>
            </a:pPr>
            <a:r>
              <a:rPr lang="en-US" sz="2400" dirty="0"/>
              <a:t>SWOT is enabling more accurate weather and climate forecasting, especially seasonal by providing better initial and limit conditions for ocean surface and hydrological conditions</a:t>
            </a:r>
          </a:p>
          <a:p>
            <a:endParaRPr lang="en-US" sz="1800" dirty="0"/>
          </a:p>
          <a:p>
            <a:pPr marL="0" indent="0">
              <a:buNone/>
            </a:pPr>
            <a:endParaRPr lang="en-US" sz="1800" dirty="0"/>
          </a:p>
          <a:p>
            <a:pPr marL="0" indent="0">
              <a:buNone/>
            </a:pPr>
            <a:endParaRPr lang="fr-FR" sz="1800" dirty="0"/>
          </a:p>
          <a:p>
            <a:pPr marL="0" indent="0">
              <a:buNone/>
            </a:pPr>
            <a:r>
              <a:rPr lang="en-US" sz="1800" dirty="0">
                <a:sym typeface="Webdings" panose="05030102010509060703" pitchFamily="18" charset="2"/>
              </a:rPr>
              <a:t></a:t>
            </a:r>
            <a:r>
              <a:rPr lang="en-US" sz="1800" dirty="0"/>
              <a:t> 30% of the world’s GDP – the equivalent of $18 trillion in goods and services – are weather-dependent.</a:t>
            </a:r>
            <a:endParaRPr lang="fr-FR" sz="1800" dirty="0"/>
          </a:p>
          <a:p>
            <a:endParaRPr lang="fr-FR" sz="1800" dirty="0"/>
          </a:p>
        </p:txBody>
      </p:sp>
      <p:pic>
        <p:nvPicPr>
          <p:cNvPr id="5" name="Image 4" descr="Une image contenant imprimante, équipement électronique&#10;&#10;Description générée automatiquement">
            <a:extLst>
              <a:ext uri="{FF2B5EF4-FFF2-40B4-BE49-F238E27FC236}">
                <a16:creationId xmlns:a16="http://schemas.microsoft.com/office/drawing/2014/main" id="{62172D76-DD47-433D-8594-C9D477813F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ZoneTexte 5">
            <a:extLst>
              <a:ext uri="{FF2B5EF4-FFF2-40B4-BE49-F238E27FC236}">
                <a16:creationId xmlns:a16="http://schemas.microsoft.com/office/drawing/2014/main" id="{2D6CF522-053F-480A-AB7A-7BAC58A683B7}"/>
              </a:ext>
            </a:extLst>
          </p:cNvPr>
          <p:cNvSpPr txBox="1"/>
          <p:nvPr/>
        </p:nvSpPr>
        <p:spPr>
          <a:xfrm>
            <a:off x="11467122" y="5034564"/>
            <a:ext cx="724878" cy="307777"/>
          </a:xfrm>
          <a:prstGeom prst="rect">
            <a:avLst/>
          </a:prstGeom>
          <a:noFill/>
        </p:spPr>
        <p:txBody>
          <a:bodyPr wrap="none" rtlCol="0">
            <a:spAutoFit/>
          </a:bodyPr>
          <a:lstStyle/>
          <a:p>
            <a:r>
              <a:rPr lang="fr-FR" sz="1400" dirty="0">
                <a:solidFill>
                  <a:schemeClr val="bg1"/>
                </a:solidFill>
              </a:rPr>
              <a:t>© </a:t>
            </a:r>
            <a:r>
              <a:rPr lang="fr-FR" sz="1400" dirty="0" err="1">
                <a:solidFill>
                  <a:schemeClr val="bg1"/>
                </a:solidFill>
              </a:rPr>
              <a:t>Cnes</a:t>
            </a:r>
            <a:endParaRPr lang="fr-FR" sz="1400" dirty="0">
              <a:solidFill>
                <a:schemeClr val="bg1"/>
              </a:solidFill>
            </a:endParaRPr>
          </a:p>
        </p:txBody>
      </p:sp>
    </p:spTree>
    <p:extLst>
      <p:ext uri="{BB962C8B-B14F-4D97-AF65-F5344CB8AC3E}">
        <p14:creationId xmlns:p14="http://schemas.microsoft.com/office/powerpoint/2010/main" val="127228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03575F-61F4-42D4-BE6E-1970A7AA9CB8}"/>
              </a:ext>
            </a:extLst>
          </p:cNvPr>
          <p:cNvSpPr>
            <a:spLocks noGrp="1"/>
          </p:cNvSpPr>
          <p:nvPr>
            <p:ph type="title"/>
          </p:nvPr>
        </p:nvSpPr>
        <p:spPr>
          <a:xfrm>
            <a:off x="648929" y="557190"/>
            <a:ext cx="5181510" cy="1671569"/>
          </a:xfrm>
        </p:spPr>
        <p:txBody>
          <a:bodyPr>
            <a:normAutofit/>
          </a:bodyPr>
          <a:lstStyle/>
          <a:p>
            <a:r>
              <a:rPr lang="en-US" sz="2800"/>
              <a:t>Managing freshwater for urban, industrial and agricultural uses</a:t>
            </a:r>
            <a:br>
              <a:rPr lang="fr-FR" sz="2800"/>
            </a:br>
            <a:endParaRPr lang="fr-FR" sz="2800"/>
          </a:p>
        </p:txBody>
      </p:sp>
      <p:sp>
        <p:nvSpPr>
          <p:cNvPr id="3" name="Espace réservé du contenu 2">
            <a:extLst>
              <a:ext uri="{FF2B5EF4-FFF2-40B4-BE49-F238E27FC236}">
                <a16:creationId xmlns:a16="http://schemas.microsoft.com/office/drawing/2014/main" id="{3E5E9BC1-DA33-4F98-9AE0-19D9246C68FF}"/>
              </a:ext>
            </a:extLst>
          </p:cNvPr>
          <p:cNvSpPr>
            <a:spLocks noGrp="1"/>
          </p:cNvSpPr>
          <p:nvPr>
            <p:ph idx="1"/>
          </p:nvPr>
        </p:nvSpPr>
        <p:spPr>
          <a:xfrm>
            <a:off x="648930" y="2406650"/>
            <a:ext cx="5181508" cy="3722438"/>
          </a:xfrm>
        </p:spPr>
        <p:txBody>
          <a:bodyPr>
            <a:normAutofit/>
          </a:bodyPr>
          <a:lstStyle/>
          <a:p>
            <a:pPr marL="0" indent="0">
              <a:buNone/>
            </a:pPr>
            <a:r>
              <a:rPr lang="en-US" sz="2000" dirty="0"/>
              <a:t>Data from SWOT are providing water supply services and distribution companies with information about major reservoirs and the largest rivers and catchment areas, at global level, thus enabling them to plan the management of water stocks.</a:t>
            </a:r>
          </a:p>
          <a:p>
            <a:pPr marL="0" indent="0">
              <a:buNone/>
            </a:pPr>
            <a:endParaRPr lang="fr-FR" sz="2000" dirty="0"/>
          </a:p>
          <a:p>
            <a:pPr marL="0" indent="0">
              <a:buNone/>
            </a:pPr>
            <a:r>
              <a:rPr lang="en-US" sz="2000" dirty="0">
                <a:sym typeface="Webdings" panose="05030102010509060703" pitchFamily="18" charset="2"/>
              </a:rPr>
              <a:t></a:t>
            </a:r>
            <a:r>
              <a:rPr lang="en-US" sz="2000" dirty="0"/>
              <a:t> The world’s water services generate turnover of $125 billion</a:t>
            </a:r>
            <a:endParaRPr lang="fr-FR" sz="2000" dirty="0"/>
          </a:p>
        </p:txBody>
      </p:sp>
      <p:pic>
        <p:nvPicPr>
          <p:cNvPr id="4" name="Picture 1" descr="C:\Users\vrosmorduc\Documents\En cours\hydro\images\global-water-volume-fresh-large.jpg">
            <a:extLst>
              <a:ext uri="{FF2B5EF4-FFF2-40B4-BE49-F238E27FC236}">
                <a16:creationId xmlns:a16="http://schemas.microsoft.com/office/drawing/2014/main" id="{7FFEC07D-EA8B-4C31-A142-0501F64EB77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89155" y="10"/>
            <a:ext cx="6002844" cy="6857990"/>
          </a:xfrm>
          <a:prstGeom prst="rect">
            <a:avLst/>
          </a:prstGeom>
          <a:noFill/>
          <a:effectLst/>
        </p:spPr>
      </p:pic>
      <p:sp>
        <p:nvSpPr>
          <p:cNvPr id="8" name="ZoneTexte 7">
            <a:extLst>
              <a:ext uri="{FF2B5EF4-FFF2-40B4-BE49-F238E27FC236}">
                <a16:creationId xmlns:a16="http://schemas.microsoft.com/office/drawing/2014/main" id="{B7E777F9-F2A7-4C86-B233-A12607F9D265}"/>
              </a:ext>
            </a:extLst>
          </p:cNvPr>
          <p:cNvSpPr txBox="1"/>
          <p:nvPr/>
        </p:nvSpPr>
        <p:spPr>
          <a:xfrm>
            <a:off x="6326155" y="6529518"/>
            <a:ext cx="895739" cy="328472"/>
          </a:xfrm>
          <a:prstGeom prst="rect">
            <a:avLst/>
          </a:prstGeom>
          <a:solidFill>
            <a:srgbClr val="000000">
              <a:alpha val="50000"/>
            </a:srgbClr>
          </a:solidFill>
          <a:ln>
            <a:noFill/>
          </a:ln>
        </p:spPr>
        <p:txBody>
          <a:bodyPr wrap="square" rtlCol="0">
            <a:noAutofit/>
          </a:bodyPr>
          <a:lstStyle/>
          <a:p>
            <a:pPr algn="ctr">
              <a:spcAft>
                <a:spcPts val="600"/>
              </a:spcAft>
            </a:pPr>
            <a:r>
              <a:rPr lang="fr-FR" sz="1300" dirty="0">
                <a:solidFill>
                  <a:srgbClr val="FFFFFF"/>
                </a:solidFill>
              </a:rPr>
              <a:t>© USGS</a:t>
            </a:r>
          </a:p>
        </p:txBody>
      </p:sp>
    </p:spTree>
    <p:extLst>
      <p:ext uri="{BB962C8B-B14F-4D97-AF65-F5344CB8AC3E}">
        <p14:creationId xmlns:p14="http://schemas.microsoft.com/office/powerpoint/2010/main" val="119555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1776D-BD2C-41B9-89CC-6A91F14B8ECA}"/>
              </a:ext>
            </a:extLst>
          </p:cNvPr>
          <p:cNvSpPr>
            <a:spLocks noGrp="1"/>
          </p:cNvSpPr>
          <p:nvPr>
            <p:ph type="title"/>
          </p:nvPr>
        </p:nvSpPr>
        <p:spPr>
          <a:xfrm>
            <a:off x="5297762" y="1053711"/>
            <a:ext cx="5638994" cy="1424446"/>
          </a:xfrm>
        </p:spPr>
        <p:txBody>
          <a:bodyPr>
            <a:normAutofit/>
          </a:bodyPr>
          <a:lstStyle/>
          <a:p>
            <a:r>
              <a:rPr lang="en-US" sz="4000" b="1" dirty="0"/>
              <a:t>Improved flood modeling </a:t>
            </a:r>
            <a:endParaRPr lang="fr-FR" sz="4000" dirty="0"/>
          </a:p>
        </p:txBody>
      </p:sp>
      <p:sp>
        <p:nvSpPr>
          <p:cNvPr id="3" name="Espace réservé du contenu 2">
            <a:extLst>
              <a:ext uri="{FF2B5EF4-FFF2-40B4-BE49-F238E27FC236}">
                <a16:creationId xmlns:a16="http://schemas.microsoft.com/office/drawing/2014/main" id="{0D14EA08-C95A-4172-B9DC-00BB3B03D6C1}"/>
              </a:ext>
            </a:extLst>
          </p:cNvPr>
          <p:cNvSpPr>
            <a:spLocks noGrp="1"/>
          </p:cNvSpPr>
          <p:nvPr>
            <p:ph idx="1"/>
          </p:nvPr>
        </p:nvSpPr>
        <p:spPr>
          <a:xfrm>
            <a:off x="5297762" y="2799889"/>
            <a:ext cx="5747187" cy="2987543"/>
          </a:xfrm>
        </p:spPr>
        <p:txBody>
          <a:bodyPr anchor="t">
            <a:normAutofit lnSpcReduction="10000"/>
          </a:bodyPr>
          <a:lstStyle/>
          <a:p>
            <a:pPr marL="0" indent="0">
              <a:buNone/>
            </a:pPr>
            <a:r>
              <a:rPr lang="en-US" sz="2400" dirty="0"/>
              <a:t>Flooding, whether from rivers overflowing their banks or in coastal regions, is among the most disastrous of natural phenomena. Swot is measuring floodwater levels and local topographic details more reliably.</a:t>
            </a:r>
          </a:p>
          <a:p>
            <a:pPr marL="0" indent="0">
              <a:buNone/>
            </a:pPr>
            <a:endParaRPr lang="fr-FR" sz="2000" dirty="0"/>
          </a:p>
          <a:p>
            <a:pPr marL="0" indent="0">
              <a:buNone/>
            </a:pPr>
            <a:r>
              <a:rPr lang="en-US" sz="2000" dirty="0">
                <a:sym typeface="Webdings" panose="05030102010509060703" pitchFamily="18" charset="2"/>
              </a:rPr>
              <a:t></a:t>
            </a:r>
            <a:r>
              <a:rPr lang="en-US" sz="2000" dirty="0"/>
              <a:t> 51% of the victims of natural disasters between 1974 and 2003 suffered due to flooding (compared with 36% due to drought), i.e. 2.5 billion people.</a:t>
            </a:r>
            <a:endParaRPr lang="fr-FR" sz="2000" dirty="0"/>
          </a:p>
          <a:p>
            <a:endParaRPr lang="fr-FR" sz="2000" dirty="0"/>
          </a:p>
        </p:txBody>
      </p:sp>
      <p:pic>
        <p:nvPicPr>
          <p:cNvPr id="9" name="Image 8" descr="Une image contenant sport aquatique&#10;&#10;Description générée automatiquement">
            <a:extLst>
              <a:ext uri="{FF2B5EF4-FFF2-40B4-BE49-F238E27FC236}">
                <a16:creationId xmlns:a16="http://schemas.microsoft.com/office/drawing/2014/main" id="{DA94F5BF-10B7-42D7-9F2D-20C1DB59D8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1886" y="728581"/>
            <a:ext cx="3662730" cy="2289204"/>
          </a:xfrm>
          <a:prstGeom prst="rect">
            <a:avLst/>
          </a:prstGeom>
        </p:spPr>
      </p:pic>
      <p:pic>
        <p:nvPicPr>
          <p:cNvPr id="11" name="Image 10">
            <a:extLst>
              <a:ext uri="{FF2B5EF4-FFF2-40B4-BE49-F238E27FC236}">
                <a16:creationId xmlns:a16="http://schemas.microsoft.com/office/drawing/2014/main" id="{A380FF67-5F17-4B15-8DBA-D683BB1CBB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1886" y="3839725"/>
            <a:ext cx="3662730" cy="2289204"/>
          </a:xfrm>
          <a:prstGeom prst="rect">
            <a:avLst/>
          </a:prstGeom>
        </p:spPr>
      </p:pic>
      <p:sp>
        <p:nvSpPr>
          <p:cNvPr id="8" name="ZoneTexte 7">
            <a:extLst>
              <a:ext uri="{FF2B5EF4-FFF2-40B4-BE49-F238E27FC236}">
                <a16:creationId xmlns:a16="http://schemas.microsoft.com/office/drawing/2014/main" id="{8A81AB32-AC78-436D-9CA6-140D7262EB22}"/>
              </a:ext>
            </a:extLst>
          </p:cNvPr>
          <p:cNvSpPr txBox="1"/>
          <p:nvPr/>
        </p:nvSpPr>
        <p:spPr>
          <a:xfrm>
            <a:off x="414158" y="2763814"/>
            <a:ext cx="732893" cy="307777"/>
          </a:xfrm>
          <a:prstGeom prst="rect">
            <a:avLst/>
          </a:prstGeom>
          <a:noFill/>
        </p:spPr>
        <p:txBody>
          <a:bodyPr wrap="none" rtlCol="0">
            <a:spAutoFit/>
          </a:bodyPr>
          <a:lstStyle/>
          <a:p>
            <a:r>
              <a:rPr lang="fr-FR" sz="1400" dirty="0">
                <a:solidFill>
                  <a:schemeClr val="bg1"/>
                </a:solidFill>
              </a:rPr>
              <a:t>© Nasa</a:t>
            </a:r>
          </a:p>
        </p:txBody>
      </p:sp>
      <p:sp>
        <p:nvSpPr>
          <p:cNvPr id="10" name="ZoneTexte 9">
            <a:extLst>
              <a:ext uri="{FF2B5EF4-FFF2-40B4-BE49-F238E27FC236}">
                <a16:creationId xmlns:a16="http://schemas.microsoft.com/office/drawing/2014/main" id="{59D6917B-DB73-484C-823B-3B316C54486D}"/>
              </a:ext>
            </a:extLst>
          </p:cNvPr>
          <p:cNvSpPr txBox="1"/>
          <p:nvPr/>
        </p:nvSpPr>
        <p:spPr>
          <a:xfrm>
            <a:off x="401631" y="5864303"/>
            <a:ext cx="732893" cy="307777"/>
          </a:xfrm>
          <a:prstGeom prst="rect">
            <a:avLst/>
          </a:prstGeom>
          <a:noFill/>
        </p:spPr>
        <p:txBody>
          <a:bodyPr wrap="none" rtlCol="0">
            <a:spAutoFit/>
          </a:bodyPr>
          <a:lstStyle/>
          <a:p>
            <a:r>
              <a:rPr lang="fr-FR" sz="1400" dirty="0">
                <a:solidFill>
                  <a:schemeClr val="bg1"/>
                </a:solidFill>
              </a:rPr>
              <a:t>© Nasa</a:t>
            </a:r>
          </a:p>
        </p:txBody>
      </p:sp>
    </p:spTree>
    <p:extLst>
      <p:ext uri="{BB962C8B-B14F-4D97-AF65-F5344CB8AC3E}">
        <p14:creationId xmlns:p14="http://schemas.microsoft.com/office/powerpoint/2010/main" val="29886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nature, extérieur, eau, chute d’eau&#10;&#10;Description générée automatiquement">
            <a:extLst>
              <a:ext uri="{FF2B5EF4-FFF2-40B4-BE49-F238E27FC236}">
                <a16:creationId xmlns:a16="http://schemas.microsoft.com/office/drawing/2014/main" id="{31C4CE65-CF87-4F30-A354-30B7F5BF7BAD}"/>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6" b="-6"/>
          <a:stretch/>
        </p:blipFill>
        <p:spPr>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Image 6" descr="Une image contenant nature&#10;&#10;Description générée automatiquement">
            <a:extLst>
              <a:ext uri="{FF2B5EF4-FFF2-40B4-BE49-F238E27FC236}">
                <a16:creationId xmlns:a16="http://schemas.microsoft.com/office/drawing/2014/main" id="{1383CA97-4FD7-4CBD-8220-01048B6008D6}"/>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r="-1"/>
          <a:stretch/>
        </p:blipFill>
        <p:spPr>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Image 8" descr="Une image contenant arbre, herbe, extérieur, bâtiment&#10;&#10;Description générée automatiquement">
            <a:extLst>
              <a:ext uri="{FF2B5EF4-FFF2-40B4-BE49-F238E27FC236}">
                <a16:creationId xmlns:a16="http://schemas.microsoft.com/office/drawing/2014/main" id="{BC9D7969-3403-47B4-8921-B724BEE81BF4}"/>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b="-3"/>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11" name="Image 10" descr="Une image contenant ciel, extérieur, eau, transport&#10;&#10;Description générée automatiquement">
            <a:extLst>
              <a:ext uri="{FF2B5EF4-FFF2-40B4-BE49-F238E27FC236}">
                <a16:creationId xmlns:a16="http://schemas.microsoft.com/office/drawing/2014/main" id="{5F44AEB2-FE59-4797-A585-96AE50F8FC27}"/>
              </a:ext>
            </a:extLst>
          </p:cNvPr>
          <p:cNvPicPr>
            <a:picLocks noChangeAspect="1"/>
          </p:cNvPicPr>
          <p:nvPr/>
        </p:nvPicPr>
        <p:blipFill rotWithShape="1">
          <a:blip r:embed="rId6" cstate="email">
            <a:alphaModFix/>
            <a:extLst>
              <a:ext uri="{28A0092B-C50C-407E-A947-70E740481C1C}">
                <a14:useLocalDpi xmlns:a14="http://schemas.microsoft.com/office/drawing/2010/main"/>
              </a:ext>
            </a:extLst>
          </a:blip>
          <a:srcRect b="-2"/>
          <a:stretch/>
        </p:blipFill>
        <p:spPr>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sp>
        <p:nvSpPr>
          <p:cNvPr id="2" name="Titre 1">
            <a:extLst>
              <a:ext uri="{FF2B5EF4-FFF2-40B4-BE49-F238E27FC236}">
                <a16:creationId xmlns:a16="http://schemas.microsoft.com/office/drawing/2014/main" id="{94633089-A420-4EDB-A14D-3A2B6DE2AAA8}"/>
              </a:ext>
            </a:extLst>
          </p:cNvPr>
          <p:cNvSpPr>
            <a:spLocks noGrp="1"/>
          </p:cNvSpPr>
          <p:nvPr>
            <p:ph type="title"/>
          </p:nvPr>
        </p:nvSpPr>
        <p:spPr>
          <a:xfrm>
            <a:off x="89211" y="-18737"/>
            <a:ext cx="6006790" cy="1794374"/>
          </a:xfrm>
        </p:spPr>
        <p:txBody>
          <a:bodyPr>
            <a:normAutofit/>
          </a:bodyPr>
          <a:lstStyle/>
          <a:p>
            <a:r>
              <a:rPr lang="en-US" sz="4000" dirty="0">
                <a:solidFill>
                  <a:srgbClr val="000000"/>
                </a:solidFill>
              </a:rPr>
              <a:t>Reducing environmental risk and contributing to public policy-making</a:t>
            </a:r>
            <a:endParaRPr lang="fr-FR" sz="2200" dirty="0">
              <a:solidFill>
                <a:srgbClr val="000000"/>
              </a:solidFill>
            </a:endParaRPr>
          </a:p>
        </p:txBody>
      </p:sp>
      <p:sp>
        <p:nvSpPr>
          <p:cNvPr id="3" name="Espace réservé du contenu 2">
            <a:extLst>
              <a:ext uri="{FF2B5EF4-FFF2-40B4-BE49-F238E27FC236}">
                <a16:creationId xmlns:a16="http://schemas.microsoft.com/office/drawing/2014/main" id="{89431EE5-DEA6-41A3-B5B2-2D32E193171F}"/>
              </a:ext>
            </a:extLst>
          </p:cNvPr>
          <p:cNvSpPr>
            <a:spLocks noGrp="1"/>
          </p:cNvSpPr>
          <p:nvPr>
            <p:ph idx="1"/>
          </p:nvPr>
        </p:nvSpPr>
        <p:spPr>
          <a:xfrm>
            <a:off x="379141" y="1906859"/>
            <a:ext cx="5252225" cy="4951141"/>
          </a:xfrm>
        </p:spPr>
        <p:txBody>
          <a:bodyPr anchor="ctr">
            <a:normAutofit/>
          </a:bodyPr>
          <a:lstStyle/>
          <a:p>
            <a:r>
              <a:rPr lang="en-US" sz="2400" dirty="0">
                <a:solidFill>
                  <a:srgbClr val="000000"/>
                </a:solidFill>
              </a:rPr>
              <a:t>Swot is helping to improve our knowledge, enhance observations. </a:t>
            </a:r>
          </a:p>
          <a:p>
            <a:r>
              <a:rPr lang="en-US" sz="2400" dirty="0">
                <a:solidFill>
                  <a:srgbClr val="000000"/>
                </a:solidFill>
              </a:rPr>
              <a:t>all these areas and more stand to benefit:</a:t>
            </a:r>
          </a:p>
          <a:p>
            <a:pPr lvl="1"/>
            <a:r>
              <a:rPr lang="en-US" sz="1800" dirty="0">
                <a:solidFill>
                  <a:srgbClr val="000000"/>
                </a:solidFill>
              </a:rPr>
              <a:t>Water resources, </a:t>
            </a:r>
          </a:p>
          <a:p>
            <a:pPr lvl="1"/>
            <a:r>
              <a:rPr lang="en-US" sz="1800" dirty="0">
                <a:solidFill>
                  <a:srgbClr val="000000"/>
                </a:solidFill>
              </a:rPr>
              <a:t>natural risks (floods, climate change, hurricane forecasting, etc.), </a:t>
            </a:r>
          </a:p>
          <a:p>
            <a:pPr lvl="1"/>
            <a:r>
              <a:rPr lang="en-US" sz="1800" dirty="0">
                <a:solidFill>
                  <a:srgbClr val="000000"/>
                </a:solidFill>
              </a:rPr>
              <a:t>biodiversity, </a:t>
            </a:r>
          </a:p>
          <a:p>
            <a:pPr lvl="1"/>
            <a:r>
              <a:rPr lang="en-US" sz="1800" dirty="0">
                <a:solidFill>
                  <a:srgbClr val="000000"/>
                </a:solidFill>
              </a:rPr>
              <a:t>health (preventing the propagation of epidemics), </a:t>
            </a:r>
          </a:p>
          <a:p>
            <a:pPr lvl="1"/>
            <a:r>
              <a:rPr lang="en-US" sz="1800" dirty="0">
                <a:solidFill>
                  <a:srgbClr val="000000"/>
                </a:solidFill>
              </a:rPr>
              <a:t>the agricultural sector, </a:t>
            </a:r>
          </a:p>
          <a:p>
            <a:pPr lvl="1"/>
            <a:r>
              <a:rPr lang="en-US" sz="1800" dirty="0">
                <a:solidFill>
                  <a:srgbClr val="000000"/>
                </a:solidFill>
              </a:rPr>
              <a:t>energy (including the management of electricity production and offshore gas and oil rigs), </a:t>
            </a:r>
          </a:p>
          <a:p>
            <a:pPr lvl="1"/>
            <a:r>
              <a:rPr lang="en-US" sz="1800" dirty="0">
                <a:solidFill>
                  <a:srgbClr val="000000"/>
                </a:solidFill>
              </a:rPr>
              <a:t>territorial development</a:t>
            </a:r>
            <a:endParaRPr lang="fr-FR" sz="1800" dirty="0">
              <a:solidFill>
                <a:srgbClr val="000000"/>
              </a:solidFill>
            </a:endParaRPr>
          </a:p>
          <a:p>
            <a:endParaRPr lang="fr-FR" sz="1700" dirty="0">
              <a:solidFill>
                <a:srgbClr val="000000"/>
              </a:solidFill>
            </a:endParaRPr>
          </a:p>
        </p:txBody>
      </p:sp>
    </p:spTree>
    <p:extLst>
      <p:ext uri="{BB962C8B-B14F-4D97-AF65-F5344CB8AC3E}">
        <p14:creationId xmlns:p14="http://schemas.microsoft.com/office/powerpoint/2010/main" val="167317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9DA63-AD55-4E5E-A5A3-9B17E2E82B0C}"/>
              </a:ext>
            </a:extLst>
          </p:cNvPr>
          <p:cNvSpPr>
            <a:spLocks noGrp="1"/>
          </p:cNvSpPr>
          <p:nvPr>
            <p:ph type="title"/>
          </p:nvPr>
        </p:nvSpPr>
        <p:spPr/>
        <p:txBody>
          <a:bodyPr/>
          <a:lstStyle/>
          <a:p>
            <a:r>
              <a:rPr lang="fr-FR" dirty="0" err="1"/>
              <a:t>Spacecraft</a:t>
            </a:r>
            <a:r>
              <a:rPr lang="fr-FR" dirty="0"/>
              <a:t> &amp; instruments</a:t>
            </a:r>
          </a:p>
        </p:txBody>
      </p:sp>
      <p:sp>
        <p:nvSpPr>
          <p:cNvPr id="3" name="Espace réservé du texte 2">
            <a:extLst>
              <a:ext uri="{FF2B5EF4-FFF2-40B4-BE49-F238E27FC236}">
                <a16:creationId xmlns:a16="http://schemas.microsoft.com/office/drawing/2014/main" id="{7A3EAFF5-E002-49D7-AF7F-FF4F9970BF7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714025768"/>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2092</Words>
  <Application>Microsoft Office PowerPoint</Application>
  <PresentationFormat>Grand écran</PresentationFormat>
  <Paragraphs>199</Paragraphs>
  <Slides>26</Slides>
  <Notes>26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Webdings</vt:lpstr>
      <vt:lpstr>2_Thème Office</vt:lpstr>
      <vt:lpstr>Swot mission </vt:lpstr>
      <vt:lpstr>Objectives &amp; applications</vt:lpstr>
      <vt:lpstr>Surface Water &amp; Ocean Topography</vt:lpstr>
      <vt:lpstr>Management of water sharing issues</vt:lpstr>
      <vt:lpstr>More accurate weather and climate forecasting</vt:lpstr>
      <vt:lpstr>Managing freshwater for urban, industrial and agricultural uses </vt:lpstr>
      <vt:lpstr>Improved flood modeling </vt:lpstr>
      <vt:lpstr>Reducing environmental risk and contributing to public policy-making</vt:lpstr>
      <vt:lpstr>Spacecraft &amp; instruments</vt:lpstr>
      <vt:lpstr>SWOT satellite</vt:lpstr>
      <vt:lpstr>KaRIn – Ka-band Radar Interferometer (altimeter)</vt:lpstr>
      <vt:lpstr>Poseidon-3C – nadir altimeter</vt:lpstr>
      <vt:lpstr>AMR – the radiometer</vt:lpstr>
      <vt:lpstr>Doris – precise location by Doppler effect</vt:lpstr>
      <vt:lpstr>GPSP – precise location system</vt:lpstr>
      <vt:lpstr>LRA – precise location system by laser</vt:lpstr>
      <vt:lpstr>Orbit</vt:lpstr>
      <vt:lpstr>Science orbit</vt:lpstr>
      <vt:lpstr>Science orbit – France coverage</vt:lpstr>
      <vt:lpstr>Number of observation per cycle (21 days) over France rivers &amp; lakes</vt:lpstr>
      <vt:lpstr>Fast-sampling orbit (1 day)</vt:lpstr>
      <vt:lpstr>Fast-sampling orbit – France coverage</vt:lpstr>
      <vt:lpstr>Launch</vt:lpstr>
      <vt:lpstr>Launch </vt:lpstr>
      <vt:lpstr>Ground segment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 mission</dc:title>
  <dc:creator>Rosmorduc Vinca</dc:creator>
  <cp:lastModifiedBy>Rosmorduc Vinca</cp:lastModifiedBy>
  <cp:revision>2</cp:revision>
  <dcterms:created xsi:type="dcterms:W3CDTF">2020-11-24T13:14:49Z</dcterms:created>
  <dcterms:modified xsi:type="dcterms:W3CDTF">2024-01-26T15:03:18Z</dcterms:modified>
</cp:coreProperties>
</file>