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758" r:id="rId2"/>
    <p:sldId id="756" r:id="rId3"/>
    <p:sldId id="757" r:id="rId4"/>
    <p:sldId id="330" r:id="rId5"/>
    <p:sldId id="338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1" autoAdjust="0"/>
    <p:restoredTop sz="82565" autoAdjust="0"/>
  </p:normalViewPr>
  <p:slideViewPr>
    <p:cSldViewPr snapToGrid="0">
      <p:cViewPr varScale="1">
        <p:scale>
          <a:sx n="88" d="100"/>
          <a:sy n="88" d="100"/>
        </p:scale>
        <p:origin x="10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6B808-6E84-415B-B437-79788C7365CE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81823-C32F-45E3-8D89-0996095120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089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/>
              <a:t>Sauf mention contraire, la présentation “</a:t>
            </a:r>
            <a:r>
              <a:rPr lang="fr-FR" sz="1200" dirty="0" err="1"/>
              <a:t>Swot</a:t>
            </a:r>
            <a:r>
              <a:rPr lang="fr-FR" sz="1200" dirty="0"/>
              <a:t> en quelques mots” conçue par </a:t>
            </a:r>
            <a:r>
              <a:rPr lang="fr-FR" sz="1200" dirty="0" err="1"/>
              <a:t>Cnes</a:t>
            </a:r>
            <a:r>
              <a:rPr lang="fr-FR" sz="1200" dirty="0"/>
              <a:t>/Aviso est mise à disposition selon les termes de la Licence Creative Commons Attribution -  Partage dans les Mêmes Conditions 4.0 International (CC BY-SA 4.0). Pour consulter cette licence, allez sur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A81823-C32F-45E3-8D89-09960951202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1814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/>
              <a:t>Sauf mention contraire, la présentation “</a:t>
            </a:r>
            <a:r>
              <a:rPr lang="fr-FR" sz="1200" dirty="0" err="1"/>
              <a:t>Swot</a:t>
            </a:r>
            <a:r>
              <a:rPr lang="fr-FR" sz="1200" dirty="0"/>
              <a:t> en quelques mots” conçue par </a:t>
            </a:r>
            <a:r>
              <a:rPr lang="fr-FR" sz="1200" dirty="0" err="1"/>
              <a:t>Cnes</a:t>
            </a:r>
            <a:r>
              <a:rPr lang="fr-FR" sz="1200" dirty="0"/>
              <a:t>/Aviso est mise à disposition selon les termes de la Licence Creative Commons Attribution -  Partage dans les Mêmes Conditions 4.0 International (CC BY-SA 4.0). Pour consulter cette licence, allez sur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A81823-C32F-45E3-8D89-099609512027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7946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/>
              <a:t>Sauf mention contraire, la présentation “</a:t>
            </a:r>
            <a:r>
              <a:rPr lang="fr-FR" sz="1200" dirty="0" err="1"/>
              <a:t>Swot</a:t>
            </a:r>
            <a:r>
              <a:rPr lang="fr-FR" sz="1200" dirty="0"/>
              <a:t> en quelques mots” conçue par </a:t>
            </a:r>
            <a:r>
              <a:rPr lang="fr-FR" sz="1200" dirty="0" err="1"/>
              <a:t>Cnes</a:t>
            </a:r>
            <a:r>
              <a:rPr lang="fr-FR" sz="1200" dirty="0"/>
              <a:t>/Aviso est mise à disposition selon les termes de la Licence Creative Commons Attribution -  Partage dans les Mêmes Conditions 4.0 International (CC BY-SA 4.0). Pour consulter cette licence, allez sur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A81823-C32F-45E3-8D89-099609512027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5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5650"/>
            <a:ext cx="6869112" cy="3865563"/>
          </a:xfrm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275" y="4872038"/>
            <a:ext cx="5187950" cy="4621212"/>
          </a:xfrm>
          <a:noFill/>
          <a:ln/>
        </p:spPr>
        <p:txBody>
          <a:bodyPr lIns="95811" tIns="47905" rIns="95811" bIns="47905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/>
              <a:t>Sauf mention contraire, la présentation “</a:t>
            </a:r>
            <a:r>
              <a:rPr lang="fr-FR" sz="1200" dirty="0" err="1"/>
              <a:t>Swot</a:t>
            </a:r>
            <a:r>
              <a:rPr lang="fr-FR" sz="1200" dirty="0"/>
              <a:t> en quelques mots” conçue par </a:t>
            </a:r>
            <a:r>
              <a:rPr lang="fr-FR" sz="1200" dirty="0" err="1"/>
              <a:t>Cnes</a:t>
            </a:r>
            <a:r>
              <a:rPr lang="fr-FR" sz="1200" dirty="0"/>
              <a:t>/Aviso est mise à disposition selon les termes de la Licence Creative Commons Attribution -  Partage dans les Mêmes Conditions 4.0 International (CC BY-SA 4.0). Pour consulter cette licence, allez sur https://creativecommons.org/licenses/by-sa/4.0 </a:t>
            </a:r>
          </a:p>
          <a:p>
            <a:endParaRPr lang="fr-FR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/>
            <a:fld id="{DEA99AB6-B7FE-49E6-B0F0-1D60245D1A64}" type="slidenum">
              <a:rPr lang="en-US" sz="1300" b="0">
                <a:ea typeface="ヒラギノ角ゴ Pro W3"/>
                <a:cs typeface="ヒラギノ角ゴ Pro W3"/>
              </a:rPr>
              <a:pPr algn="r"/>
              <a:t>5</a:t>
            </a:fld>
            <a:endParaRPr lang="en-US" sz="1300" b="0">
              <a:ea typeface="ヒラギノ角ゴ Pro W3"/>
              <a:cs typeface="ヒラギノ角ゴ Pro W3"/>
            </a:endParaRPr>
          </a:p>
        </p:txBody>
      </p:sp>
      <p:sp>
        <p:nvSpPr>
          <p:cNvPr id="253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253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sz="1200" b="1" dirty="0"/>
              <a:t>Une analyse multi-sources, basée entre autres sur les travaux préalables du Cnes, a permis d'identifier une vingtaine de domaines d'applications potentiellement impactés par Swot. Parmi les applications identifiées et en accord avec le Cnes, 5 d'entre elles ont été plus particulièrement développées, du fait de leur potentiel de taille et d'un contexte favorable à l'émergence d'acteurs français : </a:t>
            </a:r>
            <a:endParaRPr lang="fr-FR" sz="1200" dirty="0"/>
          </a:p>
          <a:p>
            <a:endParaRPr lang="fr-FR" sz="1200" dirty="0"/>
          </a:p>
          <a:p>
            <a:r>
              <a:rPr lang="fr-FR" sz="1200" dirty="0"/>
              <a:t>3 applications « océaniques et côtières », utilisant principalement les modèles océaniques existants, mais étendant la mesure à des zones ou des résolutions jusqu'alors inaccessibles : </a:t>
            </a:r>
          </a:p>
          <a:p>
            <a:r>
              <a:rPr lang="fr-FR" sz="1200" dirty="0"/>
              <a:t>- 2 - </a:t>
            </a:r>
            <a:r>
              <a:rPr lang="fr-FR" sz="1200" b="1" dirty="0"/>
              <a:t>Etude économique sur Swot </a:t>
            </a:r>
            <a:endParaRPr lang="fr-FR" sz="1200" dirty="0"/>
          </a:p>
          <a:p>
            <a:r>
              <a:rPr lang="fr-FR" sz="1200" u="sng" dirty="0"/>
              <a:t>Optimisation des routes maritimes </a:t>
            </a:r>
            <a:r>
              <a:rPr lang="fr-FR" sz="1200" dirty="0"/>
              <a:t>: service d'optimisation des routes de navires basé sur la prévision des courants et des tourbillons ; </a:t>
            </a:r>
          </a:p>
          <a:p>
            <a:endParaRPr lang="fr-FR" sz="1200" dirty="0"/>
          </a:p>
          <a:p>
            <a:r>
              <a:rPr lang="fr-FR" sz="1200" u="sng" dirty="0"/>
              <a:t>Prévisions de courants pour l'offshore pétro-gazier </a:t>
            </a:r>
            <a:r>
              <a:rPr lang="fr-FR" sz="1200" dirty="0"/>
              <a:t>: amélioration de la fiabilité des prévisions océaniques pour optimiser le forage des puits et l'exploitation (gestion des flottes de plateformes mobiles et prévision des événements affectant les opérations) ; </a:t>
            </a:r>
          </a:p>
          <a:p>
            <a:endParaRPr lang="fr-FR" sz="1200" dirty="0"/>
          </a:p>
          <a:p>
            <a:r>
              <a:rPr lang="fr-FR" sz="1200" u="sng" dirty="0"/>
              <a:t>Gestion des zones de pêches </a:t>
            </a:r>
            <a:r>
              <a:rPr lang="fr-FR" sz="1200" dirty="0"/>
              <a:t>: service de gestion des ressources halieutiques basé sur l'identification des zones fortement poissonneuses qui surgissent à la convergence des tourbillons ; </a:t>
            </a:r>
          </a:p>
          <a:p>
            <a:endParaRPr lang="fr-FR" sz="1200" dirty="0"/>
          </a:p>
          <a:p>
            <a:r>
              <a:rPr lang="fr-FR" sz="1200" dirty="0"/>
              <a:t>2 applications « terrestres » se basant sur les capacités uniques de Swot à mesurer les hauteurs d'eau des réservoirs, des lacs et des rivières larges : </a:t>
            </a:r>
          </a:p>
          <a:p>
            <a:r>
              <a:rPr lang="fr-FR" sz="1200" u="sng" dirty="0"/>
              <a:t>Gestion de l'eau </a:t>
            </a:r>
            <a:r>
              <a:rPr lang="fr-FR" sz="1200" dirty="0"/>
              <a:t>et </a:t>
            </a:r>
            <a:r>
              <a:rPr lang="fr-FR" sz="1200" u="sng" dirty="0"/>
              <a:t>hydroélectricité </a:t>
            </a:r>
            <a:r>
              <a:rPr lang="fr-FR" sz="1200" dirty="0"/>
              <a:t>: applications basées d'une part sur un service de mesure régulière des niveaux d'eau en substitution à des capteurs in-situ, d'autres part à des services de modélisation des écoulements dans une perspective prédictive. </a:t>
            </a:r>
          </a:p>
          <a:p>
            <a:endParaRPr lang="fr-FR" sz="1200" dirty="0">
              <a:latin typeface="Arial" pitchFamily="34" charset="0"/>
              <a:cs typeface="Arial" pitchFamily="34" charset="0"/>
            </a:endParaRPr>
          </a:p>
          <a:p>
            <a:endParaRPr lang="fr-FR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/>
              <a:t>Sauf mention contraire, la présentation “</a:t>
            </a:r>
            <a:r>
              <a:rPr lang="fr-FR" sz="1200" dirty="0" err="1"/>
              <a:t>Swot</a:t>
            </a:r>
            <a:r>
              <a:rPr lang="fr-FR" sz="1200" dirty="0"/>
              <a:t> en quelques mots” conçue par </a:t>
            </a:r>
            <a:r>
              <a:rPr lang="fr-FR" sz="1200" dirty="0" err="1"/>
              <a:t>Cnes</a:t>
            </a:r>
            <a:r>
              <a:rPr lang="fr-FR" sz="1200" dirty="0"/>
              <a:t>/Aviso est mise à disposition selon les termes de la Licence Creative Commons Attribution -  Partage dans les Mêmes Conditions 4.0 International (CC BY-SA 4.0). Pour consulter cette licence, allez sur https://creativecommons.org/licenses/by-sa/4.0 </a:t>
            </a:r>
          </a:p>
          <a:p>
            <a:endParaRPr lang="fr-FR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8F5CEA-070A-4417-B819-81E2E1CE1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AE424CD-F9D2-4878-BF78-25DAAB7487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D53F21-73A9-454A-A5F9-D52906D77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0541FF-7E2B-42C4-A22D-1062ED940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20889C-E19E-4B27-B405-450F45270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35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C4D28B-D29C-4216-A854-BF5FD7D5C8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1449" y="136526"/>
            <a:ext cx="11877675" cy="544512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Modifiez le style du titre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DB4917-2839-4853-982E-C7A3D68B6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49" y="828675"/>
            <a:ext cx="11877675" cy="5410200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2F7EC4-F760-4606-A271-009FA2FF0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2F36D8-BC59-4A94-A2F4-362BA4938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7FD59C-0D0F-4F00-B17E-A49D35944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7918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84255E-EE61-4782-B2DB-200F10B41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1EBDF23-3312-4D70-B056-DDDD32D15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2FE0F3-5522-4ADC-A0A5-E9B421443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9B0902-0F24-47C9-A632-183E9F989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9E96E7-1D0F-4474-A209-E8904D06F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6590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49C3C7-FF13-4F04-B4EF-984DC4EA6D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875" y="136526"/>
            <a:ext cx="11915775" cy="544512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Modifiez le style du titre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C5123F-F076-45D9-8479-8D0DD2E1FB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875" y="860425"/>
            <a:ext cx="5181600" cy="531653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3467BF8-D26B-43A6-A0F2-422E5B77C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860425"/>
            <a:ext cx="5886450" cy="531653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7D6209D-0150-46B3-B9F7-D778EC031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D29BAB3-0BB2-498E-A41E-4E5DC5E23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A522DA9-726B-4ECE-9E3D-1F8D20C8E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4149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B065AD-6D3F-43D3-8DE8-3F29E232B7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5773" y="136525"/>
            <a:ext cx="11953461" cy="593727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Modifiez le style du titre	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E0266F-5976-46F3-A286-525B47EA5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5774" y="925785"/>
            <a:ext cx="58518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7FD69C4-DB85-4D5D-A601-93979C070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5774" y="1749697"/>
            <a:ext cx="5851802" cy="43860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40199BB-C1C4-4D8D-921F-97DFFBB60E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925785"/>
            <a:ext cx="592703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AC63358-E620-4088-B1C3-3725B65BDC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749697"/>
            <a:ext cx="5927034" cy="43860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773E05A-6A0F-49AB-BE71-3610D49A5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411E7CE-EC00-4FDB-91F9-B5F903FCF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3D6D96F-63B2-4D0F-8FC4-42D842B54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3558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A19D51-B8F3-4FCD-8BB9-E5CE45CEBC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3825" y="136525"/>
            <a:ext cx="11925300" cy="511175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Modifiez le style du titre	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AFED5C4-4C45-4279-849B-81C8FF219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3AFC307-1864-42F3-A743-B501DFFED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21DFD17-A629-4CA7-ABD5-C0EAB1E00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53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7218E0-0B32-4AFB-859C-6806DFAA3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A1BB58F-4998-4854-86E2-64642FAF5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4F0555D-1F02-4675-B1A9-E66DC1DE4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1487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398BE0-AFD1-4C76-ACD4-0E1CEED5A3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dirty="0"/>
              <a:t>Modifiez le style du titre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701C91-EDE3-426B-8E25-DE50C8821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1B897EB-EF20-4BB1-BDE5-35D0B85FDE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FB0F00F-0C11-4018-B77F-B5FE35C13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75456D3-842C-47A0-A7E9-B7D44B766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C7A718-3472-48B3-B53C-A5BAEF43F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153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63C4F8-0AA6-4231-930F-5DD785B219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dirty="0"/>
              <a:t>Modifiez le style du titre	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758A4C4-EA96-4514-AE1E-BBD91B44BF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E117699-03A0-425D-B154-69B1C5ADF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30936B-5C63-4278-B9F4-7A0699585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85C98E7-7667-4A3C-B248-FEBD2D36F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69E184-D042-451A-9DD4-A8C9EA710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06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EB33AC6-0AC8-4D40-8CEF-AE3DEBA9A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999" y="225601"/>
            <a:ext cx="11866225" cy="455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	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49CC7D0-6791-4FCE-9F1E-822F69F1A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0000" y="818556"/>
            <a:ext cx="11866226" cy="5358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BF1255-BAF3-4236-8EFC-79E3CC58C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3818" y="6356350"/>
            <a:ext cx="25875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AAA8E-7501-47A7-B225-7AD486BA708D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4059F9-2BD9-427F-B6CD-A2AFAE7949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259851-DE26-4373-BDC9-531757928C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B214D-8A87-443C-8B08-BBD68F3CBDC6}" type="slidenum">
              <a:rPr lang="fr-FR" smtClean="0"/>
              <a:t>‹N°›</a:t>
            </a:fld>
            <a:endParaRPr lang="fr-FR"/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E8BE9280-16A5-4A2F-BD7C-5E085FE82D75}"/>
              </a:ext>
            </a:extLst>
          </p:cNvPr>
          <p:cNvGrpSpPr/>
          <p:nvPr userDrawn="1"/>
        </p:nvGrpSpPr>
        <p:grpSpPr>
          <a:xfrm>
            <a:off x="180000" y="6480000"/>
            <a:ext cx="813818" cy="276018"/>
            <a:chOff x="220980" y="6445457"/>
            <a:chExt cx="813818" cy="276018"/>
          </a:xfrm>
        </p:grpSpPr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6016F65D-51E8-47F2-9AE6-20B9B73F52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0980" y="6445457"/>
              <a:ext cx="813818" cy="152400"/>
            </a:xfrm>
            <a:prstGeom prst="rect">
              <a:avLst/>
            </a:prstGeom>
          </p:spPr>
        </p:pic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C9CFA73D-A6E9-4AB6-A328-D2B90EDFC654}"/>
                </a:ext>
              </a:extLst>
            </p:cNvPr>
            <p:cNvSpPr txBox="1"/>
            <p:nvPr userDrawn="1"/>
          </p:nvSpPr>
          <p:spPr>
            <a:xfrm>
              <a:off x="220980" y="6582976"/>
              <a:ext cx="813818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sz="9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Cnes</a:t>
              </a:r>
              <a:r>
                <a:rPr lang="fr-FR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/Aviso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769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tabLst>
          <a:tab pos="11661775" algn="r"/>
        </a:tabLst>
        <a:defRPr sz="4400" u="sng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21" Type="http://schemas.openxmlformats.org/officeDocument/2006/relationships/slideLayout" Target="../slideLayouts/slideLayout6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7EB592-5DD9-4517-896B-7457EB99C3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Swot</a:t>
            </a:r>
            <a:r>
              <a:rPr lang="fr-FR" dirty="0"/>
              <a:t> en quelques mots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3F206FD-C6C6-47D9-8D0F-18E0C7AAD6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904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19269" y="0"/>
            <a:ext cx="11893191" cy="759619"/>
          </a:xfrm>
        </p:spPr>
        <p:txBody>
          <a:bodyPr/>
          <a:lstStyle/>
          <a:p>
            <a:r>
              <a:rPr lang="fr-FR" dirty="0"/>
              <a:t>La mission </a:t>
            </a:r>
            <a:r>
              <a:rPr lang="fr-FR" dirty="0" err="1"/>
              <a:t>Swot</a:t>
            </a:r>
            <a:r>
              <a:rPr lang="fr-FR" dirty="0"/>
              <a:t>	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6168008" y="1124743"/>
            <a:ext cx="5603782" cy="5630619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fr-FR" sz="2400" b="1" dirty="0"/>
              <a:t>Une coopération Nasa (USA) / </a:t>
            </a:r>
            <a:r>
              <a:rPr lang="fr-FR" sz="2400" b="1" dirty="0" err="1"/>
              <a:t>Cnes</a:t>
            </a:r>
            <a:r>
              <a:rPr lang="fr-FR" sz="2400" b="1" dirty="0"/>
              <a:t> (France) / CSA (Canada) / UKSA (UK)</a:t>
            </a:r>
          </a:p>
          <a:p>
            <a:endParaRPr lang="fr-FR" sz="2400" b="1" dirty="0"/>
          </a:p>
          <a:p>
            <a:r>
              <a:rPr lang="fr-FR" sz="2400" b="1" dirty="0"/>
              <a:t>Un nouveau concept technique, l'altimétrie interférométrique à large fauchée (</a:t>
            </a:r>
            <a:r>
              <a:rPr lang="fr-FR" sz="2400" b="1" dirty="0" err="1"/>
              <a:t>KaRIn</a:t>
            </a:r>
            <a:r>
              <a:rPr lang="fr-FR" sz="2400" b="1" dirty="0"/>
              <a:t>)</a:t>
            </a:r>
          </a:p>
          <a:p>
            <a:pPr lvl="1"/>
            <a:r>
              <a:rPr lang="fr-FR" dirty="0"/>
              <a:t>une image bidimensionnelle</a:t>
            </a:r>
          </a:p>
          <a:p>
            <a:pPr lvl="1"/>
            <a:r>
              <a:rPr lang="fr-FR" dirty="0"/>
              <a:t>Fauchée 2 x 50 km</a:t>
            </a:r>
          </a:p>
          <a:p>
            <a:pPr lvl="1"/>
            <a:r>
              <a:rPr lang="fr-FR" dirty="0"/>
              <a:t>Mesure radar (tous temps + jour/nuit)</a:t>
            </a:r>
          </a:p>
          <a:p>
            <a:pPr marL="457200" lvl="1" indent="0">
              <a:buNone/>
            </a:pPr>
            <a:endParaRPr lang="en-US" sz="1800" dirty="0"/>
          </a:p>
          <a:p>
            <a:pPr>
              <a:spcBef>
                <a:spcPts val="600"/>
              </a:spcBef>
            </a:pPr>
            <a:r>
              <a:rPr lang="fr-FR" sz="2400" b="1" dirty="0"/>
              <a:t>Données</a:t>
            </a:r>
          </a:p>
          <a:p>
            <a:pPr lvl="1"/>
            <a:r>
              <a:rPr lang="fr-FR" dirty="0"/>
              <a:t>Mesures « directes » : Hauteur d’eau, Pente, Largeur</a:t>
            </a:r>
          </a:p>
          <a:p>
            <a:pPr lvl="1"/>
            <a:r>
              <a:rPr lang="fr-FR" i="1" dirty="0"/>
              <a:t>Mesures indirectes : Débit, </a:t>
            </a:r>
            <a:r>
              <a:rPr lang="fr-FR" i="1" dirty="0">
                <a:cs typeface="Arial" charset="0"/>
              </a:rPr>
              <a:t>Vitesse et amplitude des marées</a:t>
            </a:r>
            <a:r>
              <a:rPr lang="fr-FR" i="1" dirty="0"/>
              <a:t>, Amplitude des vagues, Vitesse des courants…</a:t>
            </a:r>
            <a:endParaRPr lang="fr-FR" i="1" dirty="0">
              <a:cs typeface="Arial" charset="0"/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EA61F7B0-EC48-447D-852C-AEF8C3C50C76}"/>
              </a:ext>
            </a:extLst>
          </p:cNvPr>
          <p:cNvGrpSpPr/>
          <p:nvPr/>
        </p:nvGrpSpPr>
        <p:grpSpPr>
          <a:xfrm>
            <a:off x="15081" y="759619"/>
            <a:ext cx="6063504" cy="6127074"/>
            <a:chOff x="15081" y="759619"/>
            <a:chExt cx="6063504" cy="6127074"/>
          </a:xfrm>
        </p:grpSpPr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D355A00E-1CC4-4D62-8450-6D558ABF08C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081" y="759619"/>
              <a:ext cx="6063504" cy="6127074"/>
            </a:xfrm>
            <a:prstGeom prst="rect">
              <a:avLst/>
            </a:prstGeom>
          </p:spPr>
        </p:pic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2951A7AE-C880-4416-AE07-7789AB096C66}"/>
                </a:ext>
              </a:extLst>
            </p:cNvPr>
            <p:cNvSpPr txBox="1"/>
            <p:nvPr/>
          </p:nvSpPr>
          <p:spPr>
            <a:xfrm>
              <a:off x="119270" y="6546721"/>
              <a:ext cx="19782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chemeClr val="bg2">
                      <a:lumMod val="75000"/>
                    </a:schemeClr>
                  </a:solidFill>
                </a:rPr>
                <a:t>© </a:t>
              </a:r>
              <a:r>
                <a:rPr lang="fr-FR" sz="1400" dirty="0" err="1">
                  <a:solidFill>
                    <a:schemeClr val="bg2">
                      <a:lumMod val="75000"/>
                    </a:schemeClr>
                  </a:solidFill>
                </a:rPr>
                <a:t>Cnes</a:t>
              </a:r>
              <a:r>
                <a:rPr lang="fr-FR" sz="1400" dirty="0">
                  <a:solidFill>
                    <a:schemeClr val="bg2">
                      <a:lumMod val="75000"/>
                    </a:schemeClr>
                  </a:solidFill>
                </a:rPr>
                <a:t>/Mira Production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7196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6570F6-BF97-46B8-AE99-7370D07B2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" y="72322"/>
            <a:ext cx="11704842" cy="681038"/>
          </a:xfrm>
        </p:spPr>
        <p:txBody>
          <a:bodyPr>
            <a:normAutofit fontScale="90000"/>
          </a:bodyPr>
          <a:lstStyle/>
          <a:p>
            <a:r>
              <a:rPr lang="fr-FR" dirty="0" err="1"/>
              <a:t>Swot</a:t>
            </a:r>
            <a:r>
              <a:rPr lang="fr-FR" dirty="0"/>
              <a:t> pour l’hydrologie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D476FF-1EB0-4A6F-A7ED-B5D866D2C7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676425"/>
            <a:ext cx="5181600" cy="5191443"/>
          </a:xfrm>
        </p:spPr>
        <p:txBody>
          <a:bodyPr/>
          <a:lstStyle/>
          <a:p>
            <a:r>
              <a:rPr lang="fr-FR" dirty="0"/>
              <a:t>Les mesures du satellite: </a:t>
            </a:r>
          </a:p>
          <a:p>
            <a:pPr lvl="1"/>
            <a:r>
              <a:rPr lang="fr-FR" dirty="0"/>
              <a:t>Hauteur d’eau (en 2D), </a:t>
            </a:r>
          </a:p>
          <a:p>
            <a:pPr lvl="1"/>
            <a:r>
              <a:rPr lang="fr-FR" dirty="0"/>
              <a:t>Largeur, </a:t>
            </a:r>
          </a:p>
          <a:p>
            <a:pPr lvl="1"/>
            <a:r>
              <a:rPr lang="fr-FR" dirty="0"/>
              <a:t>Pente</a:t>
            </a:r>
          </a:p>
          <a:p>
            <a:r>
              <a:rPr lang="fr-FR" dirty="0"/>
              <a:t>Grandeur déduite : le débit</a:t>
            </a:r>
          </a:p>
        </p:txBody>
      </p:sp>
      <p:pic>
        <p:nvPicPr>
          <p:cNvPr id="6" name="Espace réservé du contenu 5" descr="Une image contenant texte, carte&#10;&#10;Description générée automatiquement">
            <a:extLst>
              <a:ext uri="{FF2B5EF4-FFF2-40B4-BE49-F238E27FC236}">
                <a16:creationId xmlns:a16="http://schemas.microsoft.com/office/drawing/2014/main" id="{3F332217-4209-43E9-8EAE-41B0A5BFC93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21680" y="48292"/>
            <a:ext cx="6299200" cy="5995380"/>
          </a:xfr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85BC21AB-30EC-4BCE-8C90-5982497F19EE}"/>
              </a:ext>
            </a:extLst>
          </p:cNvPr>
          <p:cNvSpPr txBox="1"/>
          <p:nvPr/>
        </p:nvSpPr>
        <p:spPr>
          <a:xfrm>
            <a:off x="9076448" y="5329520"/>
            <a:ext cx="26355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/>
              <a:t>Cours d’eau observés et </a:t>
            </a:r>
            <a:br>
              <a:rPr lang="fr-FR" i="1" dirty="0"/>
            </a:br>
            <a:r>
              <a:rPr lang="fr-FR" i="1" dirty="0"/>
              <a:t>nombre de revisite en 21 j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20C1AD9-0BE4-422B-BE75-66F869D66BC1}"/>
              </a:ext>
            </a:extLst>
          </p:cNvPr>
          <p:cNvSpPr txBox="1"/>
          <p:nvPr/>
        </p:nvSpPr>
        <p:spPr>
          <a:xfrm>
            <a:off x="-1" y="5625575"/>
            <a:ext cx="69022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Altimétrie classique vs </a:t>
            </a:r>
            <a:r>
              <a:rPr lang="fr-FR" i="1" dirty="0" err="1"/>
              <a:t>Swot</a:t>
            </a:r>
            <a:r>
              <a:rPr lang="fr-FR" i="1" dirty="0"/>
              <a:t> autour de la mer Morte (à gauche, altimétrie classique les mesures sont uniquement sous les traits colorés; à droite avec </a:t>
            </a:r>
            <a:r>
              <a:rPr lang="fr-FR" i="1" dirty="0" err="1"/>
              <a:t>Swot</a:t>
            </a:r>
            <a:r>
              <a:rPr lang="fr-FR" i="1" dirty="0"/>
              <a:t>, les mesures couvrent toutes les zones blanches)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84E1AA7-DAF3-497F-A773-1B5C4FE738F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7713" y="3001543"/>
            <a:ext cx="2423673" cy="2638677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61F08E07-002E-49F0-ADB2-14E041A86B1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80079" y="3001543"/>
            <a:ext cx="2403888" cy="2617136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B1FC16C6-89CF-4C94-A24F-59E392685C09}"/>
              </a:ext>
            </a:extLst>
          </p:cNvPr>
          <p:cNvSpPr txBox="1"/>
          <p:nvPr/>
        </p:nvSpPr>
        <p:spPr>
          <a:xfrm>
            <a:off x="6637986" y="5175631"/>
            <a:ext cx="7248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bg2">
                    <a:lumMod val="75000"/>
                  </a:schemeClr>
                </a:solidFill>
              </a:rPr>
              <a:t>© </a:t>
            </a:r>
            <a:r>
              <a:rPr lang="fr-FR" sz="1400" dirty="0" err="1">
                <a:solidFill>
                  <a:schemeClr val="bg2">
                    <a:lumMod val="75000"/>
                  </a:schemeClr>
                </a:solidFill>
              </a:rPr>
              <a:t>Cnes</a:t>
            </a:r>
            <a:endParaRPr lang="fr-FR" sz="1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00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4324" y="1461885"/>
            <a:ext cx="11144250" cy="2552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0962" name="Rectangle 32"/>
          <p:cNvSpPr>
            <a:spLocks noChangeArrowheads="1"/>
          </p:cNvSpPr>
          <p:nvPr/>
        </p:nvSpPr>
        <p:spPr bwMode="auto">
          <a:xfrm>
            <a:off x="8568349" y="945154"/>
            <a:ext cx="2706518" cy="4908550"/>
          </a:xfrm>
          <a:prstGeom prst="rect">
            <a:avLst/>
          </a:prstGeom>
          <a:solidFill>
            <a:srgbClr val="FFFFCC"/>
          </a:solidFill>
          <a:ln w="28575" algn="ctr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pPr eaLnBrk="0" hangingPunct="0"/>
            <a:endParaRPr lang="fr-FR" sz="2400">
              <a:ea typeface="ヒラギノ角ゴ Pro W3"/>
              <a:cs typeface="ヒラギノ角ゴ Pro W3"/>
            </a:endParaRPr>
          </a:p>
        </p:txBody>
      </p:sp>
      <p:sp>
        <p:nvSpPr>
          <p:cNvPr id="40963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484499" y="2390573"/>
            <a:ext cx="1456872" cy="6762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solidFill>
              <a:schemeClr val="tx2"/>
            </a:solidFill>
            <a:miter lim="800000"/>
            <a:headEnd type="none" w="lg" len="lg"/>
            <a:tailEnd type="none" w="lg" len="lg"/>
          </a:ln>
        </p:spPr>
        <p:txBody>
          <a:bodyPr tIns="91440" bIns="91440" anchor="ctr"/>
          <a:lstStyle/>
          <a:p>
            <a:pPr algn="ctr"/>
            <a:r>
              <a:rPr lang="fr-FR" sz="1400" b="1">
                <a:solidFill>
                  <a:schemeClr val="bg1"/>
                </a:solidFill>
                <a:ea typeface="ヒラギノ角ゴ Pro W3"/>
                <a:cs typeface="ヒラギノ角ゴ Pro W3"/>
              </a:rPr>
              <a:t>Fleuve</a:t>
            </a:r>
          </a:p>
        </p:txBody>
      </p:sp>
      <p:sp>
        <p:nvSpPr>
          <p:cNvPr id="40964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482910" y="3252586"/>
            <a:ext cx="1458462" cy="6762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solidFill>
              <a:schemeClr val="tx2"/>
            </a:solidFill>
            <a:miter lim="800000"/>
            <a:headEnd type="none" w="lg" len="lg"/>
            <a:tailEnd type="none" w="lg" len="lg"/>
          </a:ln>
        </p:spPr>
        <p:txBody>
          <a:bodyPr tIns="91440" bIns="91440" anchor="ctr"/>
          <a:lstStyle/>
          <a:p>
            <a:pPr algn="ctr"/>
            <a:r>
              <a:rPr lang="fr-FR" sz="1400" b="1">
                <a:solidFill>
                  <a:schemeClr val="bg1"/>
                </a:solidFill>
                <a:ea typeface="ヒラギノ角ゴ Pro W3"/>
                <a:cs typeface="ヒラギノ角ゴ Pro W3"/>
              </a:rPr>
              <a:t>Région côtière</a:t>
            </a:r>
          </a:p>
        </p:txBody>
      </p:sp>
      <p:sp>
        <p:nvSpPr>
          <p:cNvPr id="40965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482910" y="4081260"/>
            <a:ext cx="1466716" cy="152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solidFill>
              <a:schemeClr val="tx2"/>
            </a:solidFill>
            <a:miter lim="800000"/>
            <a:headEnd type="none" w="lg" len="lg"/>
            <a:tailEnd type="none" w="lg" len="lg"/>
          </a:ln>
        </p:spPr>
        <p:txBody>
          <a:bodyPr tIns="91440" bIns="91440" anchor="ctr"/>
          <a:lstStyle/>
          <a:p>
            <a:pPr algn="ctr"/>
            <a:r>
              <a:rPr lang="fr-FR" sz="1400" b="1">
                <a:solidFill>
                  <a:schemeClr val="bg1"/>
                </a:solidFill>
                <a:ea typeface="ヒラギノ角ゴ Pro W3"/>
                <a:cs typeface="ヒラギノ角ゴ Pro W3"/>
              </a:rPr>
              <a:t>Océan</a:t>
            </a:r>
          </a:p>
        </p:txBody>
      </p:sp>
      <p:sp>
        <p:nvSpPr>
          <p:cNvPr id="40966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484499" y="1528561"/>
            <a:ext cx="1456872" cy="6762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solidFill>
              <a:schemeClr val="tx2"/>
            </a:solidFill>
            <a:miter lim="800000"/>
            <a:headEnd type="none" w="lg" len="lg"/>
            <a:tailEnd type="none" w="lg" len="lg"/>
          </a:ln>
        </p:spPr>
        <p:txBody>
          <a:bodyPr tIns="91440" bIns="91440" anchor="ctr"/>
          <a:lstStyle/>
          <a:p>
            <a:pPr algn="ctr"/>
            <a:r>
              <a:rPr lang="fr-FR" sz="1400" b="1">
                <a:solidFill>
                  <a:schemeClr val="bg1"/>
                </a:solidFill>
                <a:ea typeface="ヒラギノ角ゴ Pro W3"/>
                <a:cs typeface="ヒラギノ角ゴ Pro W3"/>
              </a:rPr>
              <a:t>Lac / réservoirs</a:t>
            </a:r>
          </a:p>
        </p:txBody>
      </p:sp>
      <p:sp>
        <p:nvSpPr>
          <p:cNvPr id="130055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2156134" y="722714"/>
            <a:ext cx="1935242" cy="738664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algn="ctr" rotWithShape="0">
              <a:schemeClr val="tx2"/>
            </a:outerShdw>
          </a:effectLst>
        </p:spPr>
        <p:txBody>
          <a:bodyPr wrap="square" tIns="91440" bIns="91440" anchor="b">
            <a:spAutoFit/>
          </a:bodyPr>
          <a:lstStyle/>
          <a:p>
            <a:pPr algn="ctr">
              <a:defRPr/>
            </a:pPr>
            <a:r>
              <a:rPr lang="fr-FR" b="1" dirty="0">
                <a:solidFill>
                  <a:srgbClr val="000000"/>
                </a:solidFill>
                <a:ea typeface="ヒラギノ角ゴ Pro W3" charset="-128"/>
              </a:rPr>
              <a:t>Mesures déductibles</a:t>
            </a:r>
            <a:r>
              <a:rPr lang="fr-FR" b="1" baseline="30000" dirty="0">
                <a:solidFill>
                  <a:srgbClr val="000000"/>
                </a:solidFill>
                <a:ea typeface="ヒラギノ角ゴ Pro W3" charset="-128"/>
              </a:rPr>
              <a:t>1</a:t>
            </a:r>
          </a:p>
        </p:txBody>
      </p:sp>
      <p:sp>
        <p:nvSpPr>
          <p:cNvPr id="40968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1998066" y="1471410"/>
            <a:ext cx="209331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fr-FR" sz="1600" b="1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Hauteur </a:t>
            </a: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fr-FR" sz="16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Volume d'eau</a:t>
            </a:r>
          </a:p>
          <a:p>
            <a:pPr marL="569913" lvl="2" indent="-166688">
              <a:buClr>
                <a:schemeClr val="tx2"/>
              </a:buClr>
            </a:pPr>
            <a:endParaRPr lang="fr-FR" sz="1000" dirty="0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40969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1998066" y="2332627"/>
            <a:ext cx="2093310" cy="743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fr-FR" sz="1600" b="1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Hauteur</a:t>
            </a: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fr-FR" sz="1600" b="1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Pente de surface </a:t>
            </a: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fr-FR" sz="16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Débit</a:t>
            </a:r>
          </a:p>
          <a:p>
            <a:pPr marL="569913" lvl="2" indent="-166688">
              <a:buClr>
                <a:schemeClr val="tx2"/>
              </a:buClr>
            </a:pPr>
            <a:endParaRPr lang="fr-FR" sz="1000" dirty="0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40970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1998066" y="3173210"/>
            <a:ext cx="219269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fr-FR" sz="1600" b="1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Hauteur</a:t>
            </a: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fr-FR" sz="16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Vitesse et amplitude des marées</a:t>
            </a: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endParaRPr lang="fr-FR" sz="1000" dirty="0">
              <a:solidFill>
                <a:srgbClr val="000000"/>
              </a:solidFill>
              <a:ea typeface="ヒラギノ角ゴ Pro W3"/>
              <a:cs typeface="ヒラギノ角ゴ Pro W3"/>
            </a:endParaRPr>
          </a:p>
          <a:p>
            <a:pPr marL="569913" lvl="2" indent="-166688">
              <a:buClr>
                <a:schemeClr val="tx2"/>
              </a:buClr>
            </a:pPr>
            <a:endParaRPr lang="fr-FR" sz="1000" dirty="0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40971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1998066" y="4036810"/>
            <a:ext cx="209331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fr-FR" sz="16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Vitesse des courants</a:t>
            </a:r>
            <a:r>
              <a:rPr lang="fr-FR" sz="1600" baseline="300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2</a:t>
            </a:r>
            <a:endParaRPr lang="fr-FR" sz="1600" dirty="0">
              <a:solidFill>
                <a:srgbClr val="000000"/>
              </a:solidFill>
              <a:ea typeface="ヒラギノ角ゴ Pro W3"/>
              <a:cs typeface="ヒラギノ角ゴ Pro W3"/>
            </a:endParaRP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fr-FR" sz="16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Vitesse du vent</a:t>
            </a:r>
            <a:r>
              <a:rPr lang="fr-FR" sz="1600" baseline="300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3</a:t>
            </a:r>
            <a:endParaRPr lang="fr-FR" sz="1600" dirty="0">
              <a:solidFill>
                <a:srgbClr val="000000"/>
              </a:solidFill>
              <a:ea typeface="ヒラギノ角ゴ Pro W3"/>
              <a:cs typeface="ヒラギノ角ゴ Pro W3"/>
            </a:endParaRP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fr-FR" sz="16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Amplitude des vagues</a:t>
            </a:r>
            <a:endParaRPr lang="fr-FR" sz="1600" b="1" dirty="0">
              <a:solidFill>
                <a:srgbClr val="000000"/>
              </a:solidFill>
              <a:ea typeface="ヒラギノ角ゴ Pro W3"/>
              <a:cs typeface="ヒラギノ角ゴ Pro W3"/>
            </a:endParaRP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fr-FR" sz="1600" b="1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Objets flottants</a:t>
            </a: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endParaRPr lang="fr-FR" sz="1000" b="1" dirty="0">
              <a:solidFill>
                <a:srgbClr val="000000"/>
              </a:solidFill>
              <a:ea typeface="ヒラギノ角ゴ Pro W3"/>
              <a:cs typeface="ヒラギノ角ゴ Pro W3"/>
            </a:endParaRPr>
          </a:p>
          <a:p>
            <a:pPr marL="569913" lvl="2" indent="-166688">
              <a:buClr>
                <a:schemeClr val="tx2"/>
              </a:buClr>
            </a:pPr>
            <a:endParaRPr lang="fr-FR" sz="1000" dirty="0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130060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3929374" y="999713"/>
            <a:ext cx="3467726" cy="46166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algn="ctr" rotWithShape="0">
              <a:schemeClr val="tx2"/>
            </a:outerShdw>
          </a:effectLst>
        </p:spPr>
        <p:txBody>
          <a:bodyPr wrap="square" tIns="91440" bIns="91440" anchor="b">
            <a:spAutoFit/>
          </a:bodyPr>
          <a:lstStyle/>
          <a:p>
            <a:pPr algn="ctr">
              <a:defRPr/>
            </a:pPr>
            <a:r>
              <a:rPr lang="fr-FR" b="1" dirty="0">
                <a:solidFill>
                  <a:srgbClr val="000000"/>
                </a:solidFill>
                <a:ea typeface="ヒラギノ角ゴ Pro W3" charset="-128"/>
              </a:rPr>
              <a:t>Exemples d'applications actuelles</a:t>
            </a:r>
          </a:p>
        </p:txBody>
      </p:sp>
      <p:sp>
        <p:nvSpPr>
          <p:cNvPr id="40973" name="Rectangle 13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3918257" y="1461885"/>
            <a:ext cx="4584681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fr-FR" sz="14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Suivis des variations de quantité d'eau des grands lacs (quelques centaines de km</a:t>
            </a:r>
            <a:r>
              <a:rPr lang="fr-FR" sz="1400" baseline="300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2</a:t>
            </a:r>
            <a:r>
              <a:rPr lang="fr-FR" sz="14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)</a:t>
            </a:r>
          </a:p>
          <a:p>
            <a:pPr marL="569913" lvl="2" indent="-166688">
              <a:buClr>
                <a:schemeClr val="tx2"/>
              </a:buClr>
              <a:buFontTx/>
              <a:buChar char="–"/>
            </a:pPr>
            <a:r>
              <a:rPr lang="fr-FR" sz="14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ex : l'assèchement du Lac d'Aral par </a:t>
            </a:r>
            <a:r>
              <a:rPr lang="fr-FR" sz="1400" dirty="0" err="1">
                <a:solidFill>
                  <a:srgbClr val="000000"/>
                </a:solidFill>
                <a:ea typeface="ヒラギノ角ゴ Pro W3"/>
                <a:cs typeface="ヒラギノ角ゴ Pro W3"/>
              </a:rPr>
              <a:t>Topex</a:t>
            </a:r>
            <a:r>
              <a:rPr lang="fr-FR" sz="14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/Poséidon</a:t>
            </a:r>
          </a:p>
        </p:txBody>
      </p:sp>
      <p:sp>
        <p:nvSpPr>
          <p:cNvPr id="40974" name="Rectangle 14"/>
          <p:cNvSpPr>
            <a:spLocks noChangeArrowheads="1"/>
          </p:cNvSpPr>
          <p:nvPr>
            <p:custDataLst>
              <p:tags r:id="rId12"/>
            </p:custDataLst>
          </p:nvPr>
        </p:nvSpPr>
        <p:spPr bwMode="gray">
          <a:xfrm>
            <a:off x="3911910" y="4114598"/>
            <a:ext cx="3493906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288925" lvl="1" indent="-174625">
              <a:buClr>
                <a:schemeClr val="tx2"/>
              </a:buClr>
              <a:buFontTx/>
              <a:buChar char="•"/>
            </a:pPr>
            <a:endParaRPr lang="fr-FR" sz="1000">
              <a:ea typeface="ヒラギノ角ゴ Pro W3"/>
              <a:cs typeface="ヒラギノ角ゴ Pro W3"/>
            </a:endParaRP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endParaRPr lang="fr-FR" sz="1000">
              <a:ea typeface="ヒラギノ角ゴ Pro W3"/>
              <a:cs typeface="ヒラギノ角ゴ Pro W3"/>
            </a:endParaRPr>
          </a:p>
        </p:txBody>
      </p:sp>
      <p:sp>
        <p:nvSpPr>
          <p:cNvPr id="40975" name="Rectangle 15"/>
          <p:cNvSpPr>
            <a:spLocks noChangeArrowheads="1"/>
          </p:cNvSpPr>
          <p:nvPr>
            <p:custDataLst>
              <p:tags r:id="rId13"/>
            </p:custDataLst>
          </p:nvPr>
        </p:nvSpPr>
        <p:spPr bwMode="gray">
          <a:xfrm>
            <a:off x="3911910" y="3173210"/>
            <a:ext cx="349390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fr-FR" sz="14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Aucune possibilité actuellement</a:t>
            </a:r>
          </a:p>
        </p:txBody>
      </p:sp>
      <p:sp>
        <p:nvSpPr>
          <p:cNvPr id="40976" name="Rectangle 16"/>
          <p:cNvSpPr>
            <a:spLocks noChangeArrowheads="1"/>
          </p:cNvSpPr>
          <p:nvPr>
            <p:custDataLst>
              <p:tags r:id="rId14"/>
            </p:custDataLst>
          </p:nvPr>
        </p:nvSpPr>
        <p:spPr bwMode="gray">
          <a:xfrm>
            <a:off x="1212141" y="6316259"/>
            <a:ext cx="10532061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>
              <a:lnSpc>
                <a:spcPct val="90000"/>
              </a:lnSpc>
            </a:pPr>
            <a:r>
              <a:rPr lang="fr-FR" sz="12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1. En gras : les grandeurs mesurables directement par Swot. les autres s'obtiennent avec des modélisations / interpolations complétées éventuellement par d'autres mesures</a:t>
            </a:r>
          </a:p>
          <a:p>
            <a:pPr>
              <a:lnSpc>
                <a:spcPct val="90000"/>
              </a:lnSpc>
            </a:pPr>
            <a:r>
              <a:rPr lang="fr-FR" sz="12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2. Déduite des mesures de la pente de la topographie dynamique de l'océan et des modélisations océanographiques</a:t>
            </a:r>
          </a:p>
          <a:p>
            <a:pPr>
              <a:lnSpc>
                <a:spcPct val="90000"/>
              </a:lnSpc>
            </a:pPr>
            <a:r>
              <a:rPr lang="fr-FR" sz="12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3. Nécessitant un diffusiomètre</a:t>
            </a:r>
          </a:p>
        </p:txBody>
      </p:sp>
      <p:sp>
        <p:nvSpPr>
          <p:cNvPr id="130065" name="Rectangle 17"/>
          <p:cNvSpPr>
            <a:spLocks noChangeArrowheads="1"/>
          </p:cNvSpPr>
          <p:nvPr>
            <p:custDataLst>
              <p:tags r:id="rId15"/>
            </p:custDataLst>
          </p:nvPr>
        </p:nvSpPr>
        <p:spPr bwMode="gray">
          <a:xfrm>
            <a:off x="8684237" y="964503"/>
            <a:ext cx="2380286" cy="46166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algn="ctr" rotWithShape="0">
              <a:schemeClr val="tx2"/>
            </a:outerShdw>
          </a:effectLst>
        </p:spPr>
        <p:txBody>
          <a:bodyPr wrap="square" tIns="91440" bIns="91440" anchor="b">
            <a:spAutoFit/>
          </a:bodyPr>
          <a:lstStyle/>
          <a:p>
            <a:pPr algn="ctr">
              <a:defRPr/>
            </a:pPr>
            <a:r>
              <a:rPr lang="fr-FR" b="1" dirty="0">
                <a:latin typeface="Arial" pitchFamily="34" charset="0"/>
                <a:ea typeface="ヒラギノ角ゴ Pro W3" charset="-128"/>
                <a:cs typeface="Arial" pitchFamily="34" charset="0"/>
              </a:rPr>
              <a:t>L'apport de </a:t>
            </a:r>
            <a:r>
              <a:rPr lang="fr-FR" b="1" dirty="0" err="1">
                <a:latin typeface="Arial" pitchFamily="34" charset="0"/>
                <a:ea typeface="ヒラギノ角ゴ Pro W3" charset="-128"/>
                <a:cs typeface="Arial" pitchFamily="34" charset="0"/>
              </a:rPr>
              <a:t>Swot</a:t>
            </a:r>
            <a:endParaRPr lang="fr-FR" b="1" dirty="0">
              <a:latin typeface="Arial" pitchFamily="34" charset="0"/>
              <a:ea typeface="ヒラギノ角ゴ Pro W3" charset="-128"/>
              <a:cs typeface="Arial" pitchFamily="34" charset="0"/>
            </a:endParaRPr>
          </a:p>
        </p:txBody>
      </p:sp>
      <p:sp>
        <p:nvSpPr>
          <p:cNvPr id="40978" name="Rectangle 18"/>
          <p:cNvSpPr>
            <a:spLocks noChangeArrowheads="1"/>
          </p:cNvSpPr>
          <p:nvPr>
            <p:custDataLst>
              <p:tags r:id="rId16"/>
            </p:custDataLst>
          </p:nvPr>
        </p:nvSpPr>
        <p:spPr bwMode="gray">
          <a:xfrm>
            <a:off x="8559633" y="1438867"/>
            <a:ext cx="2724887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fr-FR" sz="14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Couverture des lacs et réservoirs plus petits  dès </a:t>
            </a:r>
            <a:br>
              <a:rPr lang="fr-FR" sz="1400" dirty="0">
                <a:solidFill>
                  <a:srgbClr val="000000"/>
                </a:solidFill>
                <a:ea typeface="ヒラギノ角ゴ Pro W3"/>
                <a:cs typeface="ヒラギノ角ゴ Pro W3"/>
              </a:rPr>
            </a:br>
            <a:r>
              <a:rPr lang="fr-FR" sz="14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250 m x 250 m</a:t>
            </a:r>
            <a:endParaRPr lang="fr-FR" sz="1400" baseline="30000" dirty="0">
              <a:solidFill>
                <a:srgbClr val="000000"/>
              </a:solidFill>
              <a:ea typeface="ヒラギノ角ゴ Pro W3"/>
              <a:cs typeface="ヒラギノ角ゴ Pro W3"/>
            </a:endParaRP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endParaRPr lang="fr-FR" sz="1400" baseline="30000" dirty="0">
              <a:solidFill>
                <a:srgbClr val="000000"/>
              </a:solidFill>
              <a:ea typeface="ヒラギノ角ゴ Pro W3"/>
              <a:cs typeface="ヒラギノ角ゴ Pro W3"/>
            </a:endParaRP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endParaRPr lang="fr-FR" sz="1400" baseline="30000" dirty="0">
              <a:solidFill>
                <a:srgbClr val="000000"/>
              </a:solidFill>
              <a:ea typeface="ヒラギノ角ゴ Pro W3"/>
              <a:cs typeface="ヒラギノ角ゴ Pro W3"/>
            </a:endParaRP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fr-FR" sz="14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Couverture de tous les fleuves de largeur supérieur à 100 m (objectif de 50 m)</a:t>
            </a: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endParaRPr lang="fr-FR" sz="1400" dirty="0">
              <a:solidFill>
                <a:srgbClr val="000000"/>
              </a:solidFill>
              <a:ea typeface="ヒラギノ角ゴ Pro W3"/>
              <a:cs typeface="ヒラギノ角ゴ Pro W3"/>
            </a:endParaRP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endParaRPr lang="fr-FR" sz="1000" dirty="0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40979" name="Rectangle 19"/>
          <p:cNvSpPr>
            <a:spLocks noChangeArrowheads="1"/>
          </p:cNvSpPr>
          <p:nvPr>
            <p:custDataLst>
              <p:tags r:id="rId17"/>
            </p:custDataLst>
          </p:nvPr>
        </p:nvSpPr>
        <p:spPr bwMode="gray">
          <a:xfrm>
            <a:off x="8669949" y="4013792"/>
            <a:ext cx="2494702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fr-FR" sz="14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Applications à la </a:t>
            </a:r>
            <a:r>
              <a:rPr lang="fr-FR" sz="1400" dirty="0" err="1">
                <a:solidFill>
                  <a:srgbClr val="000000"/>
                </a:solidFill>
                <a:ea typeface="ヒラギノ角ゴ Pro W3"/>
                <a:cs typeface="ヒラギノ角ゴ Pro W3"/>
              </a:rPr>
              <a:t>subméso</a:t>
            </a:r>
            <a:r>
              <a:rPr lang="fr-FR" sz="14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-échelle (&lt; 300 km)</a:t>
            </a: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fr-FR" sz="14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Meilleure précision et atténuation des perturbations</a:t>
            </a: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fr-FR" sz="14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Meilleure résolution (à confirmer)</a:t>
            </a:r>
          </a:p>
        </p:txBody>
      </p:sp>
      <p:sp>
        <p:nvSpPr>
          <p:cNvPr id="40980" name="Rectangle 20"/>
          <p:cNvSpPr>
            <a:spLocks noChangeArrowheads="1"/>
          </p:cNvSpPr>
          <p:nvPr>
            <p:custDataLst>
              <p:tags r:id="rId18"/>
            </p:custDataLst>
          </p:nvPr>
        </p:nvSpPr>
        <p:spPr bwMode="gray">
          <a:xfrm>
            <a:off x="8576147" y="3150192"/>
            <a:ext cx="265922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fr-FR" sz="14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Possibilité de visualiser les côtes pour la première fois grâce à une meilleure résolution</a:t>
            </a: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endParaRPr lang="fr-FR" sz="1000" dirty="0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40981" name="Rectangle 21"/>
          <p:cNvSpPr>
            <a:spLocks noChangeArrowheads="1"/>
          </p:cNvSpPr>
          <p:nvPr>
            <p:custDataLst>
              <p:tags r:id="rId19"/>
            </p:custDataLst>
          </p:nvPr>
        </p:nvSpPr>
        <p:spPr bwMode="gray">
          <a:xfrm>
            <a:off x="3918260" y="2333423"/>
            <a:ext cx="4553796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fr-FR" sz="14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 Suivis de la hauteur d'eau et de leurs variations dans les grands fleuves</a:t>
            </a:r>
          </a:p>
          <a:p>
            <a:pPr marL="569913" lvl="2" indent="-166688">
              <a:buClr>
                <a:schemeClr val="tx2"/>
              </a:buClr>
              <a:buFontTx/>
              <a:buChar char="–"/>
            </a:pPr>
            <a:r>
              <a:rPr lang="fr-FR" sz="14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ex : les crues de l'Amazone par </a:t>
            </a:r>
            <a:r>
              <a:rPr lang="fr-FR" sz="1400" dirty="0" err="1">
                <a:solidFill>
                  <a:srgbClr val="000000"/>
                </a:solidFill>
                <a:ea typeface="ヒラギノ角ゴ Pro W3"/>
                <a:cs typeface="ヒラギノ角ゴ Pro W3"/>
              </a:rPr>
              <a:t>Topex</a:t>
            </a:r>
            <a:r>
              <a:rPr lang="fr-FR" sz="14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/Poséidon</a:t>
            </a:r>
          </a:p>
        </p:txBody>
      </p:sp>
      <p:sp>
        <p:nvSpPr>
          <p:cNvPr id="40982" name="Rectangle 22"/>
          <p:cNvSpPr>
            <a:spLocks noChangeArrowheads="1"/>
          </p:cNvSpPr>
          <p:nvPr>
            <p:custDataLst>
              <p:tags r:id="rId20"/>
            </p:custDataLst>
          </p:nvPr>
        </p:nvSpPr>
        <p:spPr bwMode="gray">
          <a:xfrm>
            <a:off x="3911909" y="4036811"/>
            <a:ext cx="4542012" cy="170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fr-FR" sz="14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Mesure des champs de vitesse du Gulf Stream par </a:t>
            </a:r>
            <a:r>
              <a:rPr lang="fr-FR" sz="1400" dirty="0" err="1">
                <a:solidFill>
                  <a:srgbClr val="000000"/>
                </a:solidFill>
                <a:ea typeface="ヒラギノ角ゴ Pro W3"/>
                <a:cs typeface="ヒラギノ角ゴ Pro W3"/>
              </a:rPr>
              <a:t>Envisat</a:t>
            </a:r>
            <a:endParaRPr lang="fr-FR" sz="1400" dirty="0">
              <a:solidFill>
                <a:srgbClr val="000000"/>
              </a:solidFill>
              <a:ea typeface="ヒラギノ角ゴ Pro W3"/>
              <a:cs typeface="ヒラギノ角ゴ Pro W3"/>
            </a:endParaRP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fr-FR" sz="14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Suivi de l'ouragan Isabel par Jason-1 et </a:t>
            </a:r>
            <a:r>
              <a:rPr lang="fr-FR" sz="1400" dirty="0" err="1">
                <a:solidFill>
                  <a:srgbClr val="000000"/>
                </a:solidFill>
                <a:ea typeface="ヒラギノ角ゴ Pro W3"/>
                <a:cs typeface="ヒラギノ角ゴ Pro W3"/>
              </a:rPr>
              <a:t>Envisat</a:t>
            </a:r>
            <a:r>
              <a:rPr lang="fr-FR" sz="14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 </a:t>
            </a: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fr-FR" sz="14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Mesures des houles australes (dizaine de mètres) par Jason </a:t>
            </a: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fr-FR" sz="14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Repérage de bateaux par les satellites SAR (résolution en fonction de la vitesse / état de l'eau)</a:t>
            </a:r>
          </a:p>
        </p:txBody>
      </p:sp>
      <p:sp>
        <p:nvSpPr>
          <p:cNvPr id="40983" name="Line 23"/>
          <p:cNvSpPr>
            <a:spLocks noChangeShapeType="1"/>
          </p:cNvSpPr>
          <p:nvPr/>
        </p:nvSpPr>
        <p:spPr bwMode="auto">
          <a:xfrm>
            <a:off x="482909" y="4014585"/>
            <a:ext cx="10673026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endParaRPr lang="fr-FR"/>
          </a:p>
        </p:txBody>
      </p:sp>
      <p:sp>
        <p:nvSpPr>
          <p:cNvPr id="40984" name="Line 24"/>
          <p:cNvSpPr>
            <a:spLocks noChangeShapeType="1"/>
          </p:cNvSpPr>
          <p:nvPr/>
        </p:nvSpPr>
        <p:spPr bwMode="auto">
          <a:xfrm>
            <a:off x="482909" y="3158922"/>
            <a:ext cx="10673026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endParaRPr lang="fr-FR"/>
          </a:p>
        </p:txBody>
      </p:sp>
      <p:sp>
        <p:nvSpPr>
          <p:cNvPr id="40985" name="Line 25"/>
          <p:cNvSpPr>
            <a:spLocks noChangeShapeType="1"/>
          </p:cNvSpPr>
          <p:nvPr/>
        </p:nvSpPr>
        <p:spPr bwMode="auto">
          <a:xfrm>
            <a:off x="482909" y="2315960"/>
            <a:ext cx="10673026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endParaRPr lang="fr-FR"/>
          </a:p>
        </p:txBody>
      </p:sp>
      <p:sp>
        <p:nvSpPr>
          <p:cNvPr id="40986" name="AutoShape 26"/>
          <p:cNvSpPr>
            <a:spLocks noChangeArrowheads="1"/>
          </p:cNvSpPr>
          <p:nvPr/>
        </p:nvSpPr>
        <p:spPr bwMode="gray">
          <a:xfrm rot="5400000">
            <a:off x="7733162" y="4841042"/>
            <a:ext cx="1601788" cy="140964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 algn="ctr">
            <a:solidFill>
              <a:srgbClr val="B2B2B2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AU" sz="1200" b="1">
              <a:ea typeface="ヒラギノ角ゴ Pro W3"/>
              <a:cs typeface="ヒラギノ角ゴ Pro W3"/>
            </a:endParaRPr>
          </a:p>
        </p:txBody>
      </p:sp>
      <p:sp>
        <p:nvSpPr>
          <p:cNvPr id="40987" name="AutoShape 27"/>
          <p:cNvSpPr>
            <a:spLocks noChangeArrowheads="1"/>
          </p:cNvSpPr>
          <p:nvPr/>
        </p:nvSpPr>
        <p:spPr bwMode="gray">
          <a:xfrm rot="5400000">
            <a:off x="8134006" y="2665373"/>
            <a:ext cx="800100" cy="140964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 algn="ctr">
            <a:solidFill>
              <a:srgbClr val="B2B2B2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AU" sz="1200" b="1">
              <a:ea typeface="ヒラギノ角ゴ Pro W3"/>
              <a:cs typeface="ヒラギノ角ゴ Pro W3"/>
            </a:endParaRPr>
          </a:p>
        </p:txBody>
      </p:sp>
      <p:sp>
        <p:nvSpPr>
          <p:cNvPr id="40988" name="AutoShape 28"/>
          <p:cNvSpPr>
            <a:spLocks noChangeArrowheads="1"/>
          </p:cNvSpPr>
          <p:nvPr/>
        </p:nvSpPr>
        <p:spPr bwMode="gray">
          <a:xfrm rot="5400000">
            <a:off x="8134006" y="1777961"/>
            <a:ext cx="800100" cy="140964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 algn="ctr">
            <a:solidFill>
              <a:srgbClr val="B2B2B2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AU" sz="1200" b="1">
              <a:ea typeface="ヒラギノ角ゴ Pro W3"/>
              <a:cs typeface="ヒラギノ角ゴ Pro W3"/>
            </a:endParaRPr>
          </a:p>
        </p:txBody>
      </p:sp>
      <p:sp>
        <p:nvSpPr>
          <p:cNvPr id="40989" name="AutoShape 29"/>
          <p:cNvSpPr>
            <a:spLocks noChangeArrowheads="1"/>
          </p:cNvSpPr>
          <p:nvPr/>
        </p:nvSpPr>
        <p:spPr bwMode="gray">
          <a:xfrm rot="5400000">
            <a:off x="8134006" y="3552786"/>
            <a:ext cx="800100" cy="140964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 algn="ctr">
            <a:solidFill>
              <a:srgbClr val="B2B2B2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AU" sz="1200" b="1">
              <a:ea typeface="ヒラギノ角ゴ Pro W3"/>
              <a:cs typeface="ヒラギノ角ゴ Pro W3"/>
            </a:endParaRPr>
          </a:p>
        </p:txBody>
      </p:sp>
      <p:sp>
        <p:nvSpPr>
          <p:cNvPr id="40991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La mission </a:t>
            </a:r>
            <a:r>
              <a:rPr lang="fr-FR" dirty="0" err="1"/>
              <a:t>Swot</a:t>
            </a:r>
            <a:r>
              <a:rPr lang="fr-FR" dirty="0"/>
              <a:t>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2" descr="ocean"/>
          <p:cNvSpPr>
            <a:spLocks noChangeArrowheads="1"/>
          </p:cNvSpPr>
          <p:nvPr/>
        </p:nvSpPr>
        <p:spPr bwMode="auto">
          <a:xfrm>
            <a:off x="6393590" y="1268760"/>
            <a:ext cx="3446462" cy="2438400"/>
          </a:xfrm>
          <a:prstGeom prst="rect">
            <a:avLst/>
          </a:prstGeom>
          <a:blipFill dpi="0"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fr-FR" dirty="0">
                <a:latin typeface="Calibri" pitchFamily="34" charset="0"/>
                <a:ea typeface="ヒラギノ角ゴ Pro W3"/>
                <a:cs typeface="ヒラギノ角ゴ Pro W3"/>
              </a:rPr>
              <a:t>océanographie</a:t>
            </a:r>
          </a:p>
        </p:txBody>
      </p:sp>
      <p:sp>
        <p:nvSpPr>
          <p:cNvPr id="252931" name="Rectangle 9"/>
          <p:cNvSpPr>
            <a:spLocks noChangeArrowheads="1"/>
          </p:cNvSpPr>
          <p:nvPr/>
        </p:nvSpPr>
        <p:spPr bwMode="auto">
          <a:xfrm rot="-5400000">
            <a:off x="1247279" y="2499670"/>
            <a:ext cx="2133600" cy="282575"/>
          </a:xfrm>
          <a:prstGeom prst="rect">
            <a:avLst/>
          </a:prstGeom>
          <a:solidFill>
            <a:schemeClr val="bg2"/>
          </a:solidFill>
          <a:ln w="12700" algn="ctr">
            <a:solidFill>
              <a:srgbClr val="777777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600" dirty="0">
                <a:latin typeface="Calibri" pitchFamily="34" charset="0"/>
                <a:ea typeface="ヒラギノ角ゴ Pro W3"/>
                <a:cs typeface="ヒラギノ角ゴ Pro W3"/>
              </a:rPr>
              <a:t>Donnés collectées</a:t>
            </a:r>
          </a:p>
        </p:txBody>
      </p:sp>
      <p:sp>
        <p:nvSpPr>
          <p:cNvPr id="252932" name="Rectangle 10"/>
          <p:cNvSpPr>
            <a:spLocks noChangeArrowheads="1"/>
          </p:cNvSpPr>
          <p:nvPr/>
        </p:nvSpPr>
        <p:spPr bwMode="auto">
          <a:xfrm rot="-5400000">
            <a:off x="1006325" y="5315548"/>
            <a:ext cx="2615512" cy="282575"/>
          </a:xfrm>
          <a:prstGeom prst="rect">
            <a:avLst/>
          </a:prstGeom>
          <a:solidFill>
            <a:schemeClr val="bg2"/>
          </a:solidFill>
          <a:ln w="12700" algn="ctr">
            <a:solidFill>
              <a:srgbClr val="777777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600" dirty="0">
                <a:latin typeface="Calibri" pitchFamily="34" charset="0"/>
                <a:ea typeface="ヒラギノ角ゴ Pro W3"/>
                <a:cs typeface="ヒラギノ角ゴ Pro W3"/>
              </a:rPr>
              <a:t>Applications possibles</a:t>
            </a:r>
          </a:p>
        </p:txBody>
      </p:sp>
      <p:sp>
        <p:nvSpPr>
          <p:cNvPr id="123915" name="Rectangle 11"/>
          <p:cNvSpPr>
            <a:spLocks noChangeArrowheads="1"/>
          </p:cNvSpPr>
          <p:nvPr/>
        </p:nvSpPr>
        <p:spPr bwMode="auto">
          <a:xfrm>
            <a:off x="2596165" y="1268760"/>
            <a:ext cx="3446098" cy="2438400"/>
          </a:xfrm>
          <a:prstGeom prst="rect">
            <a:avLst/>
          </a:prstGeom>
          <a:blipFill dpi="0"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fr-FR" dirty="0">
                <a:latin typeface="Calibri" pitchFamily="34" charset="0"/>
              </a:rPr>
              <a:t>hydrologie</a:t>
            </a:r>
          </a:p>
        </p:txBody>
      </p:sp>
      <p:sp>
        <p:nvSpPr>
          <p:cNvPr id="252936" name="Rectangle 16"/>
          <p:cNvSpPr>
            <a:spLocks noChangeArrowheads="1"/>
          </p:cNvSpPr>
          <p:nvPr/>
        </p:nvSpPr>
        <p:spPr bwMode="auto">
          <a:xfrm>
            <a:off x="2595067" y="1955157"/>
            <a:ext cx="344646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>
              <a:buFontTx/>
              <a:buChar char="•"/>
            </a:pPr>
            <a:r>
              <a:rPr lang="fr-FR" sz="1400" dirty="0">
                <a:solidFill>
                  <a:schemeClr val="bg1"/>
                </a:solidFill>
                <a:latin typeface="Calibri" pitchFamily="34" charset="0"/>
                <a:ea typeface="ヒラギノ角ゴ Pro W3"/>
                <a:cs typeface="ヒラギノ角ゴ Pro W3"/>
              </a:rPr>
              <a:t>Quantité d’eau retenue dans les lacs, rivières, réservoirs et autres zones humides</a:t>
            </a:r>
          </a:p>
          <a:p>
            <a:pPr marL="231775" indent="-231775">
              <a:buFontTx/>
              <a:buChar char="•"/>
            </a:pPr>
            <a:r>
              <a:rPr lang="fr-FR" sz="1400" dirty="0">
                <a:solidFill>
                  <a:schemeClr val="bg1"/>
                </a:solidFill>
                <a:latin typeface="Calibri" pitchFamily="34" charset="0"/>
                <a:ea typeface="ヒラギノ角ゴ Pro W3"/>
                <a:cs typeface="ヒラギノ角ゴ Pro W3"/>
              </a:rPr>
              <a:t>Changement des quantités d’eau stockées</a:t>
            </a:r>
          </a:p>
          <a:p>
            <a:pPr marL="231775" indent="-231775">
              <a:buFontTx/>
              <a:buChar char="•"/>
            </a:pPr>
            <a:r>
              <a:rPr lang="fr-FR" sz="1400" dirty="0">
                <a:solidFill>
                  <a:schemeClr val="bg1"/>
                </a:solidFill>
                <a:latin typeface="Calibri" pitchFamily="34" charset="0"/>
                <a:ea typeface="ヒラギノ角ゴ Pro W3"/>
                <a:cs typeface="ヒラギノ角ゴ Pro W3"/>
              </a:rPr>
              <a:t>Estimation de débit des grands fleuves / rivières</a:t>
            </a:r>
          </a:p>
        </p:txBody>
      </p:sp>
      <p:sp>
        <p:nvSpPr>
          <p:cNvPr id="252937" name="Rectangle 17"/>
          <p:cNvSpPr>
            <a:spLocks noChangeArrowheads="1"/>
          </p:cNvSpPr>
          <p:nvPr/>
        </p:nvSpPr>
        <p:spPr bwMode="auto">
          <a:xfrm>
            <a:off x="2595067" y="4149081"/>
            <a:ext cx="3446463" cy="261551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fr-FR" sz="1400" dirty="0">
                <a:solidFill>
                  <a:srgbClr val="000000"/>
                </a:solidFill>
                <a:latin typeface="Calibri" pitchFamily="34" charset="0"/>
                <a:ea typeface="ヒラギノ角ゴ Pro W3"/>
                <a:cs typeface="ヒラギノ角ゴ Pro W3"/>
              </a:rPr>
              <a:t>Gestion du partage des eaux (internationales &amp; interrégionales)</a:t>
            </a:r>
          </a:p>
          <a:p>
            <a:pPr marL="342900" indent="-342900">
              <a:buFontTx/>
              <a:buAutoNum type="arabicPeriod"/>
            </a:pPr>
            <a:r>
              <a:rPr lang="fr-FR" sz="1400" dirty="0">
                <a:solidFill>
                  <a:srgbClr val="000000"/>
                </a:solidFill>
                <a:latin typeface="Calibri" pitchFamily="34" charset="0"/>
                <a:ea typeface="ヒラギノ角ゴ Pro W3"/>
                <a:cs typeface="ヒラギノ角ゴ Pro W3"/>
              </a:rPr>
              <a:t>Meilleure modélisation des inondations</a:t>
            </a:r>
          </a:p>
          <a:p>
            <a:pPr marL="342900" indent="-342900">
              <a:buFontTx/>
              <a:buAutoNum type="arabicPeriod"/>
            </a:pPr>
            <a:r>
              <a:rPr lang="fr-FR" sz="1400" dirty="0">
                <a:solidFill>
                  <a:srgbClr val="000000"/>
                </a:solidFill>
                <a:latin typeface="Calibri" pitchFamily="34" charset="0"/>
                <a:ea typeface="ヒラギノ角ゴ Pro W3"/>
                <a:cs typeface="ヒラギノ角ゴ Pro W3"/>
              </a:rPr>
              <a:t>Gestion des eaux claires pour la consommation urbaine, industrielle et agricole</a:t>
            </a:r>
          </a:p>
          <a:p>
            <a:pPr marL="342900" indent="-342900">
              <a:buFontTx/>
              <a:buAutoNum type="arabicPeriod"/>
            </a:pPr>
            <a:r>
              <a:rPr lang="fr-FR" sz="1400" dirty="0">
                <a:solidFill>
                  <a:srgbClr val="000000"/>
                </a:solidFill>
                <a:latin typeface="Calibri" pitchFamily="34" charset="0"/>
                <a:ea typeface="ヒラギノ角ゴ Pro W3"/>
                <a:cs typeface="ヒラギノ角ゴ Pro W3"/>
              </a:rPr>
              <a:t>Gestion de la production hydroélectrique</a:t>
            </a:r>
          </a:p>
          <a:p>
            <a:pPr marL="342900" indent="-342900">
              <a:buFontTx/>
              <a:buAutoNum type="arabicPeriod"/>
            </a:pPr>
            <a:r>
              <a:rPr lang="fr-FR" sz="1400" dirty="0">
                <a:solidFill>
                  <a:srgbClr val="000000"/>
                </a:solidFill>
                <a:latin typeface="Calibri" pitchFamily="34" charset="0"/>
                <a:ea typeface="ヒラギノ角ゴ Pro W3"/>
                <a:cs typeface="ヒラギノ角ゴ Pro W3"/>
              </a:rPr>
              <a:t>Prévention de la propagation des épidémies,</a:t>
            </a:r>
          </a:p>
          <a:p>
            <a:pPr marL="342900" indent="-342900">
              <a:buFontTx/>
              <a:buAutoNum type="arabicPeriod"/>
            </a:pPr>
            <a:r>
              <a:rPr lang="fr-FR" sz="1400" dirty="0">
                <a:solidFill>
                  <a:srgbClr val="000000"/>
                </a:solidFill>
                <a:latin typeface="Calibri" pitchFamily="34" charset="0"/>
                <a:ea typeface="ヒラギノ角ゴ Pro W3"/>
                <a:cs typeface="ヒラギノ角ゴ Pro W3"/>
              </a:rPr>
              <a:t>Gestion des estuaires</a:t>
            </a:r>
          </a:p>
          <a:p>
            <a:r>
              <a:rPr lang="fr-FR" sz="1400" dirty="0">
                <a:solidFill>
                  <a:srgbClr val="000000"/>
                </a:solidFill>
                <a:latin typeface="Calibri" pitchFamily="34" charset="0"/>
                <a:ea typeface="ヒラギノ角ゴ Pro W3"/>
                <a:cs typeface="ヒラギノ角ゴ Pro W3"/>
              </a:rPr>
              <a:t>7.     Aide à la navigation fluviale</a:t>
            </a:r>
          </a:p>
          <a:p>
            <a:pPr marL="342900" indent="-342900">
              <a:buFontTx/>
              <a:buAutoNum type="arabicPeriod"/>
            </a:pPr>
            <a:endParaRPr lang="fr-FR" sz="1400" dirty="0">
              <a:solidFill>
                <a:srgbClr val="000000"/>
              </a:solidFill>
              <a:latin typeface="Calibri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252938" name="AutoShape 20"/>
          <p:cNvSpPr>
            <a:spLocks noChangeArrowheads="1"/>
          </p:cNvSpPr>
          <p:nvPr/>
        </p:nvSpPr>
        <p:spPr bwMode="auto">
          <a:xfrm flipV="1">
            <a:off x="2595067" y="3717032"/>
            <a:ext cx="3446098" cy="533400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12700" algn="ctr">
            <a:solidFill>
              <a:srgbClr val="777777"/>
            </a:solidFill>
            <a:miter lim="800000"/>
            <a:headEnd/>
            <a:tailEnd/>
          </a:ln>
        </p:spPr>
        <p:txBody>
          <a:bodyPr rot="10800000" anchor="b"/>
          <a:lstStyle/>
          <a:p>
            <a:pPr algn="ctr"/>
            <a:r>
              <a:rPr lang="fr-FR" dirty="0">
                <a:solidFill>
                  <a:srgbClr val="777777"/>
                </a:solidFill>
                <a:latin typeface="Calibri" pitchFamily="34" charset="0"/>
                <a:ea typeface="ヒラギノ角ゴ Pro W3"/>
                <a:cs typeface="ヒラギノ角ゴ Pro W3"/>
              </a:rPr>
              <a:t>Permettent…</a:t>
            </a:r>
          </a:p>
        </p:txBody>
      </p:sp>
      <p:sp>
        <p:nvSpPr>
          <p:cNvPr id="252939" name="Rectangle 21"/>
          <p:cNvSpPr>
            <a:spLocks noChangeArrowheads="1"/>
          </p:cNvSpPr>
          <p:nvPr/>
        </p:nvSpPr>
        <p:spPr bwMode="auto">
          <a:xfrm>
            <a:off x="6393954" y="2107557"/>
            <a:ext cx="3446462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>
              <a:buFontTx/>
              <a:buChar char="•"/>
            </a:pPr>
            <a:r>
              <a:rPr lang="fr-FR" sz="1400">
                <a:solidFill>
                  <a:schemeClr val="bg1"/>
                </a:solidFill>
                <a:latin typeface="Calibri" pitchFamily="34" charset="0"/>
                <a:ea typeface="ヒラギノ角ゴ Pro W3"/>
                <a:cs typeface="ヒラギノ角ゴ Pro W3"/>
              </a:rPr>
              <a:t>Courants côtiers</a:t>
            </a:r>
          </a:p>
          <a:p>
            <a:pPr marL="231775" indent="-231775">
              <a:buFontTx/>
              <a:buChar char="•"/>
            </a:pPr>
            <a:r>
              <a:rPr lang="fr-FR" sz="1400">
                <a:solidFill>
                  <a:schemeClr val="bg1"/>
                </a:solidFill>
                <a:latin typeface="Calibri" pitchFamily="34" charset="0"/>
                <a:ea typeface="ヒラギノ角ゴ Pro W3"/>
                <a:cs typeface="ヒラギノ角ゴ Pro W3"/>
              </a:rPr>
              <a:t>Représentation des tourbillons marins à méso-échelle</a:t>
            </a:r>
          </a:p>
          <a:p>
            <a:pPr marL="231775" indent="-231775">
              <a:buFontTx/>
              <a:buChar char="•"/>
            </a:pPr>
            <a:r>
              <a:rPr lang="fr-FR" sz="1400">
                <a:solidFill>
                  <a:schemeClr val="bg1"/>
                </a:solidFill>
                <a:latin typeface="Calibri" pitchFamily="34" charset="0"/>
                <a:ea typeface="ヒラギノ角ゴ Pro W3"/>
                <a:cs typeface="ヒラギノ角ゴ Pro W3"/>
              </a:rPr>
              <a:t>Altimétrie océanique globale  haute résolution</a:t>
            </a:r>
          </a:p>
          <a:p>
            <a:pPr marL="231775" indent="-231775">
              <a:buFontTx/>
              <a:buChar char="•"/>
            </a:pPr>
            <a:r>
              <a:rPr lang="fr-FR" sz="1400">
                <a:solidFill>
                  <a:schemeClr val="bg1"/>
                </a:solidFill>
                <a:latin typeface="Calibri" pitchFamily="34" charset="0"/>
                <a:ea typeface="ヒラギノ角ゴ Pro W3"/>
                <a:cs typeface="ヒラギノ角ゴ Pro W3"/>
              </a:rPr>
              <a:t>Bathymétrie océanique</a:t>
            </a:r>
          </a:p>
        </p:txBody>
      </p:sp>
      <p:sp>
        <p:nvSpPr>
          <p:cNvPr id="252940" name="Rectangle 23"/>
          <p:cNvSpPr>
            <a:spLocks noChangeArrowheads="1"/>
          </p:cNvSpPr>
          <p:nvPr/>
        </p:nvSpPr>
        <p:spPr bwMode="auto">
          <a:xfrm>
            <a:off x="6393954" y="4149079"/>
            <a:ext cx="3446462" cy="261551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+mj-lt"/>
              <a:buAutoNum type="arabicPeriod" startAt="8"/>
            </a:pPr>
            <a:r>
              <a:rPr lang="fr-FR" sz="1400" dirty="0">
                <a:solidFill>
                  <a:srgbClr val="000000"/>
                </a:solidFill>
                <a:latin typeface="Calibri" pitchFamily="34" charset="0"/>
                <a:ea typeface="ヒラギノ角ゴ Pro W3"/>
                <a:cs typeface="ヒラギノ角ゴ Pro W3"/>
              </a:rPr>
              <a:t>Prévisions météo et climatiques plus précises</a:t>
            </a:r>
          </a:p>
          <a:p>
            <a:pPr marL="342900" indent="-342900">
              <a:buFontTx/>
              <a:buAutoNum type="arabicPeriod" startAt="8"/>
            </a:pPr>
            <a:r>
              <a:rPr lang="fr-FR" sz="1400">
                <a:solidFill>
                  <a:srgbClr val="000000"/>
                </a:solidFill>
                <a:latin typeface="Calibri" pitchFamily="34" charset="0"/>
                <a:ea typeface="ヒラギノ角ゴ Pro W3"/>
                <a:cs typeface="ヒラギノ角ゴ Pro W3"/>
              </a:rPr>
              <a:t>Aide à </a:t>
            </a:r>
            <a:r>
              <a:rPr lang="fr-FR" sz="1400" dirty="0">
                <a:solidFill>
                  <a:srgbClr val="000000"/>
                </a:solidFill>
                <a:latin typeface="Calibri" pitchFamily="34" charset="0"/>
                <a:ea typeface="ヒラギノ角ゴ Pro W3"/>
                <a:cs typeface="ヒラギノ角ゴ Pro W3"/>
              </a:rPr>
              <a:t>la navigation et aux opérations de secours en mer</a:t>
            </a:r>
          </a:p>
          <a:p>
            <a:pPr marL="342900" indent="-342900">
              <a:buFontTx/>
              <a:buAutoNum type="arabicPeriod" startAt="8"/>
            </a:pPr>
            <a:r>
              <a:rPr lang="fr-FR" sz="1400" dirty="0">
                <a:solidFill>
                  <a:srgbClr val="000000"/>
                </a:solidFill>
                <a:latin typeface="Calibri" pitchFamily="34" charset="0"/>
                <a:ea typeface="ヒラギノ角ゴ Pro W3"/>
                <a:cs typeface="ヒラギノ角ゴ Pro W3"/>
              </a:rPr>
              <a:t>Aide aux pêcheurs </a:t>
            </a:r>
          </a:p>
          <a:p>
            <a:pPr marL="342900" indent="-342900">
              <a:buFontTx/>
              <a:buAutoNum type="arabicPeriod" startAt="8"/>
            </a:pPr>
            <a:r>
              <a:rPr lang="fr-FR" sz="1400" dirty="0">
                <a:solidFill>
                  <a:srgbClr val="000000"/>
                </a:solidFill>
                <a:latin typeface="Calibri" pitchFamily="34" charset="0"/>
                <a:ea typeface="ヒラギノ角ゴ Pro W3"/>
                <a:cs typeface="ヒラギノ角ゴ Pro W3"/>
              </a:rPr>
              <a:t>Aide aux plateformes pétrolières</a:t>
            </a:r>
          </a:p>
        </p:txBody>
      </p:sp>
      <p:sp>
        <p:nvSpPr>
          <p:cNvPr id="252941" name="AutoShape 20"/>
          <p:cNvSpPr>
            <a:spLocks noChangeArrowheads="1"/>
          </p:cNvSpPr>
          <p:nvPr/>
        </p:nvSpPr>
        <p:spPr bwMode="auto">
          <a:xfrm flipV="1">
            <a:off x="6393954" y="3717032"/>
            <a:ext cx="3446462" cy="533400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12700" algn="ctr">
            <a:solidFill>
              <a:srgbClr val="777777"/>
            </a:solidFill>
            <a:miter lim="800000"/>
            <a:headEnd/>
            <a:tailEnd/>
          </a:ln>
        </p:spPr>
        <p:txBody>
          <a:bodyPr rot="10800000" anchor="b"/>
          <a:lstStyle/>
          <a:p>
            <a:pPr algn="ctr"/>
            <a:r>
              <a:rPr lang="fr-FR" dirty="0">
                <a:solidFill>
                  <a:srgbClr val="777777"/>
                </a:solidFill>
                <a:latin typeface="Calibri" pitchFamily="34" charset="0"/>
                <a:ea typeface="ヒラギノ角ゴ Pro W3"/>
                <a:cs typeface="ヒラギノ角ゴ Pro W3"/>
              </a:rPr>
              <a:t>Permettent…</a:t>
            </a:r>
          </a:p>
        </p:txBody>
      </p:sp>
      <p:sp>
        <p:nvSpPr>
          <p:cNvPr id="252945" name="Titre 1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La mission </a:t>
            </a:r>
            <a:r>
              <a:rPr lang="fr-FR" dirty="0" err="1"/>
              <a:t>Swot</a:t>
            </a:r>
            <a:r>
              <a:rPr lang="fr-FR" dirty="0"/>
              <a:t>	</a:t>
            </a:r>
          </a:p>
        </p:txBody>
      </p:sp>
      <p:sp>
        <p:nvSpPr>
          <p:cNvPr id="2" name="Rectangle 1"/>
          <p:cNvSpPr/>
          <p:nvPr/>
        </p:nvSpPr>
        <p:spPr>
          <a:xfrm>
            <a:off x="2999656" y="908720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Survol des domaines applicatifs potentiels de </a:t>
            </a:r>
            <a:r>
              <a:rPr lang="fr-FR" b="1" dirty="0" err="1"/>
              <a:t>Swot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7358173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nIF3BYpPUq9HZPwmBSwI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8qh8zoKg0yX.0pfbBu6C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ABtgFVHuUGElEpWGDsQK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ABtgFVHuUGElEpWGDsQK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ABtgFVHuUGElEpWGDsQK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m_L7DcaPEGmK5zXU.Dlv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8qh8zoKg0yX.0pfbBu6C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ABtgFVHuUGElEpWGDsQK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ABtgFVHuUGElEpWGDsQK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ABtgFVHuUGElEpWGDsQK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ABtgFVHuUGElEpWGDsQK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z1Z2.cIbUqsJkFaSo1pi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ABtgFVHuUGElEpWGDsQK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Q.GfNDiEiyVxcOj_DEn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nIF3BYpPUq9HZPwmBSwI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zptzw6.QEegDCTmNNBQZ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8lqZ3R4M0GT4KxdUWo00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8lqZ3R4M0GT4KxdUWo00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8lqZ3R4M0GT4KxdUWo00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8lqZ3R4M0GT4KxdUWo00g"/>
</p:tagLst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1121</Words>
  <Application>Microsoft Office PowerPoint</Application>
  <PresentationFormat>Grand écran</PresentationFormat>
  <Paragraphs>110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ヒラギノ角ゴ Pro W3</vt:lpstr>
      <vt:lpstr>1_Thème Office</vt:lpstr>
      <vt:lpstr>Swot en quelques mots</vt:lpstr>
      <vt:lpstr>La mission Swot </vt:lpstr>
      <vt:lpstr>Swot pour l’hydrologie </vt:lpstr>
      <vt:lpstr>La mission Swot </vt:lpstr>
      <vt:lpstr>La mission Swot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Rosmorduc Vinca</dc:creator>
  <cp:lastModifiedBy>Rosmorduc Vinca</cp:lastModifiedBy>
  <cp:revision>8</cp:revision>
  <dcterms:created xsi:type="dcterms:W3CDTF">2019-06-25T07:58:22Z</dcterms:created>
  <dcterms:modified xsi:type="dcterms:W3CDTF">2024-01-26T15:05:34Z</dcterms:modified>
</cp:coreProperties>
</file>