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2"/>
  </p:notesMasterIdLst>
  <p:sldIdLst>
    <p:sldId id="256" r:id="rId2"/>
    <p:sldId id="257" r:id="rId3"/>
    <p:sldId id="258" r:id="rId4"/>
    <p:sldId id="259" r:id="rId5"/>
    <p:sldId id="261" r:id="rId6"/>
    <p:sldId id="262" r:id="rId7"/>
    <p:sldId id="263" r:id="rId8"/>
    <p:sldId id="265" r:id="rId9"/>
    <p:sldId id="266" r:id="rId10"/>
    <p:sldId id="267" r:id="rId11"/>
    <p:sldId id="2707"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2" r:id="rId44"/>
    <p:sldId id="303" r:id="rId45"/>
    <p:sldId id="651" r:id="rId46"/>
    <p:sldId id="305" r:id="rId47"/>
    <p:sldId id="306" r:id="rId48"/>
    <p:sldId id="307" r:id="rId49"/>
    <p:sldId id="308" r:id="rId50"/>
    <p:sldId id="309" r:id="rId51"/>
    <p:sldId id="310" r:id="rId52"/>
    <p:sldId id="311" r:id="rId53"/>
    <p:sldId id="312" r:id="rId54"/>
    <p:sldId id="315" r:id="rId55"/>
    <p:sldId id="317" r:id="rId56"/>
    <p:sldId id="318" r:id="rId57"/>
    <p:sldId id="319" r:id="rId58"/>
    <p:sldId id="320" r:id="rId59"/>
    <p:sldId id="321" r:id="rId60"/>
    <p:sldId id="323" r:id="rId61"/>
    <p:sldId id="324" r:id="rId62"/>
    <p:sldId id="325" r:id="rId63"/>
    <p:sldId id="326" r:id="rId64"/>
    <p:sldId id="327" r:id="rId65"/>
    <p:sldId id="328" r:id="rId66"/>
    <p:sldId id="329" r:id="rId67"/>
    <p:sldId id="330" r:id="rId68"/>
    <p:sldId id="331" r:id="rId69"/>
    <p:sldId id="332" r:id="rId70"/>
    <p:sldId id="2706" r:id="rId71"/>
  </p:sldIdLst>
  <p:sldSz cx="12192000" cy="6858000"/>
  <p:notesSz cx="6858000" cy="9144000"/>
  <p:embeddedFontLst>
    <p:embeddedFont>
      <p:font typeface="Arial Black" panose="020B0A04020102020204" pitchFamily="34" charset="0"/>
      <p:regular r:id="rId73"/>
      <p:bold r:id="rId74"/>
    </p:embeddedFont>
    <p:embeddedFont>
      <p:font typeface="Candara" panose="020E0502030303020204" pitchFamily="34" charset="0"/>
      <p:regular r:id="rId75"/>
      <p:bold r:id="rId76"/>
      <p:italic r:id="rId77"/>
      <p:boldItalic r:id="rId78"/>
    </p:embeddedFont>
    <p:embeddedFont>
      <p:font typeface="Noto Sans Symbols" pitchFamily="2" charset="0"/>
      <p:regular r:id="rId79"/>
      <p:bold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9" roundtripDataSignature="AMtx7mhUNFM3zyQYHrr3RktEiFf0KB4Qs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semary Morrow" initials="" lastIdx="3" clrIdx="0"/>
  <p:cmAuthor id="1" name="V. RosmorducCLS" initials="" lastIdx="7" clrIdx="1"/>
  <p:cmAuthor id="2" name="Nicolas PICOT" initials="" lastIdx="4" clrIdx="2"/>
  <p:cmAuthor id="3" name="Rosmorduc Vinca" initials="VR" lastIdx="1" clrIdx="3">
    <p:extLst>
      <p:ext uri="{19B8F6BF-5375-455C-9EA6-DF929625EA0E}">
        <p15:presenceInfo xmlns:p15="http://schemas.microsoft.com/office/powerpoint/2012/main" userId="S::vrosmorduc@groupcls.com::ad80fc01-cf55-4376-a825-a887c8046f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61" autoAdjust="0"/>
    <p:restoredTop sz="83290" autoAdjust="0"/>
  </p:normalViewPr>
  <p:slideViewPr>
    <p:cSldViewPr snapToGrid="0">
      <p:cViewPr varScale="1">
        <p:scale>
          <a:sx n="82" d="100"/>
          <a:sy n="82" d="100"/>
        </p:scale>
        <p:origin x="144" y="10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9" Type="http://customschemas.google.com/relationships/presentationmetadata" Target="meta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 Target="slides/slide4.xml"/><Relationship Id="rId90" Type="http://schemas.openxmlformats.org/officeDocument/2006/relationships/commentAuthors" Target="commentAuthors.xml"/><Relationship Id="rId95"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openxmlformats.org/officeDocument/2006/relationships/font" Target="fonts/font8.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morduc Vinca" userId="ad80fc01-cf55-4376-a825-a887c8046f05" providerId="ADAL" clId="{A315079B-0371-4B1A-A904-9A1706D50E74}"/>
    <pc:docChg chg="undo redo custSel addSld delSld modSld">
      <pc:chgData name="Rosmorduc Vinca" userId="ad80fc01-cf55-4376-a825-a887c8046f05" providerId="ADAL" clId="{A315079B-0371-4B1A-A904-9A1706D50E74}" dt="2025-12-18T15:29:32.549" v="1848" actId="6549"/>
      <pc:docMkLst>
        <pc:docMk/>
      </pc:docMkLst>
      <pc:sldChg chg="delSp modSp mod">
        <pc:chgData name="Rosmorduc Vinca" userId="ad80fc01-cf55-4376-a825-a887c8046f05" providerId="ADAL" clId="{A315079B-0371-4B1A-A904-9A1706D50E74}" dt="2025-12-18T15:24:53.182" v="1808" actId="207"/>
        <pc:sldMkLst>
          <pc:docMk/>
          <pc:sldMk cId="0" sldId="256"/>
        </pc:sldMkLst>
        <pc:spChg chg="mod">
          <ac:chgData name="Rosmorduc Vinca" userId="ad80fc01-cf55-4376-a825-a887c8046f05" providerId="ADAL" clId="{A315079B-0371-4B1A-A904-9A1706D50E74}" dt="2025-12-18T15:24:53.182" v="1808" actId="207"/>
          <ac:spMkLst>
            <pc:docMk/>
            <pc:sldMk cId="0" sldId="256"/>
            <ac:spMk id="88" creationId="{00000000-0000-0000-0000-000000000000}"/>
          </ac:spMkLst>
        </pc:spChg>
        <pc:picChg chg="del">
          <ac:chgData name="Rosmorduc Vinca" userId="ad80fc01-cf55-4376-a825-a887c8046f05" providerId="ADAL" clId="{A315079B-0371-4B1A-A904-9A1706D50E74}" dt="2025-12-18T15:24:46.852" v="1807" actId="478"/>
          <ac:picMkLst>
            <pc:docMk/>
            <pc:sldMk cId="0" sldId="256"/>
            <ac:picMk id="87" creationId="{00000000-0000-0000-0000-000000000000}"/>
          </ac:picMkLst>
        </pc:picChg>
      </pc:sldChg>
      <pc:sldChg chg="modSp mod">
        <pc:chgData name="Rosmorduc Vinca" userId="ad80fc01-cf55-4376-a825-a887c8046f05" providerId="ADAL" clId="{A315079B-0371-4B1A-A904-9A1706D50E74}" dt="2025-12-18T15:22:15.337" v="1806" actId="20577"/>
        <pc:sldMkLst>
          <pc:docMk/>
          <pc:sldMk cId="0" sldId="257"/>
        </pc:sldMkLst>
        <pc:spChg chg="mod">
          <ac:chgData name="Rosmorduc Vinca" userId="ad80fc01-cf55-4376-a825-a887c8046f05" providerId="ADAL" clId="{A315079B-0371-4B1A-A904-9A1706D50E74}" dt="2025-12-18T15:22:15.337" v="1806" actId="20577"/>
          <ac:spMkLst>
            <pc:docMk/>
            <pc:sldMk cId="0" sldId="257"/>
            <ac:spMk id="102" creationId="{00000000-0000-0000-0000-000000000000}"/>
          </ac:spMkLst>
        </pc:spChg>
      </pc:sldChg>
      <pc:sldChg chg="del">
        <pc:chgData name="Rosmorduc Vinca" userId="ad80fc01-cf55-4376-a825-a887c8046f05" providerId="ADAL" clId="{A315079B-0371-4B1A-A904-9A1706D50E74}" dt="2025-12-18T15:25:15.101" v="1811" actId="47"/>
        <pc:sldMkLst>
          <pc:docMk/>
          <pc:sldMk cId="0" sldId="260"/>
        </pc:sldMkLst>
      </pc:sldChg>
      <pc:sldChg chg="modSp mod">
        <pc:chgData name="Rosmorduc Vinca" userId="ad80fc01-cf55-4376-a825-a887c8046f05" providerId="ADAL" clId="{A315079B-0371-4B1A-A904-9A1706D50E74}" dt="2025-12-18T14:41:23.004" v="1733" actId="20577"/>
        <pc:sldMkLst>
          <pc:docMk/>
          <pc:sldMk cId="0" sldId="261"/>
        </pc:sldMkLst>
        <pc:spChg chg="mod">
          <ac:chgData name="Rosmorduc Vinca" userId="ad80fc01-cf55-4376-a825-a887c8046f05" providerId="ADAL" clId="{A315079B-0371-4B1A-A904-9A1706D50E74}" dt="2025-12-18T14:41:23.004" v="1733" actId="20577"/>
          <ac:spMkLst>
            <pc:docMk/>
            <pc:sldMk cId="0" sldId="261"/>
            <ac:spMk id="133" creationId="{00000000-0000-0000-0000-000000000000}"/>
          </ac:spMkLst>
        </pc:spChg>
      </pc:sldChg>
      <pc:sldChg chg="del">
        <pc:chgData name="Rosmorduc Vinca" userId="ad80fc01-cf55-4376-a825-a887c8046f05" providerId="ADAL" clId="{A315079B-0371-4B1A-A904-9A1706D50E74}" dt="2025-12-18T15:25:04.554" v="1809" actId="47"/>
        <pc:sldMkLst>
          <pc:docMk/>
          <pc:sldMk cId="0" sldId="264"/>
        </pc:sldMkLst>
      </pc:sldChg>
      <pc:sldChg chg="delSp modSp mod">
        <pc:chgData name="Rosmorduc Vinca" userId="ad80fc01-cf55-4376-a825-a887c8046f05" providerId="ADAL" clId="{A315079B-0371-4B1A-A904-9A1706D50E74}" dt="2025-12-18T15:25:36.893" v="1815" actId="478"/>
        <pc:sldMkLst>
          <pc:docMk/>
          <pc:sldMk cId="0" sldId="270"/>
        </pc:sldMkLst>
        <pc:spChg chg="mod">
          <ac:chgData name="Rosmorduc Vinca" userId="ad80fc01-cf55-4376-a825-a887c8046f05" providerId="ADAL" clId="{A315079B-0371-4B1A-A904-9A1706D50E74}" dt="2025-12-18T15:25:28.974" v="1813" actId="1076"/>
          <ac:spMkLst>
            <pc:docMk/>
            <pc:sldMk cId="0" sldId="270"/>
            <ac:spMk id="242" creationId="{00000000-0000-0000-0000-000000000000}"/>
          </ac:spMkLst>
        </pc:spChg>
        <pc:spChg chg="del mod">
          <ac:chgData name="Rosmorduc Vinca" userId="ad80fc01-cf55-4376-a825-a887c8046f05" providerId="ADAL" clId="{A315079B-0371-4B1A-A904-9A1706D50E74}" dt="2025-12-18T15:25:36.893" v="1815" actId="478"/>
          <ac:spMkLst>
            <pc:docMk/>
            <pc:sldMk cId="0" sldId="270"/>
            <ac:spMk id="243" creationId="{00000000-0000-0000-0000-000000000000}"/>
          </ac:spMkLst>
        </pc:spChg>
        <pc:picChg chg="del mod">
          <ac:chgData name="Rosmorduc Vinca" userId="ad80fc01-cf55-4376-a825-a887c8046f05" providerId="ADAL" clId="{A315079B-0371-4B1A-A904-9A1706D50E74}" dt="2025-12-18T15:25:35.096" v="1814" actId="478"/>
          <ac:picMkLst>
            <pc:docMk/>
            <pc:sldMk cId="0" sldId="270"/>
            <ac:picMk id="241" creationId="{00000000-0000-0000-0000-000000000000}"/>
          </ac:picMkLst>
        </pc:picChg>
      </pc:sldChg>
      <pc:sldChg chg="addSp delSp modSp mod modNotesTx">
        <pc:chgData name="Rosmorduc Vinca" userId="ad80fc01-cf55-4376-a825-a887c8046f05" providerId="ADAL" clId="{A315079B-0371-4B1A-A904-9A1706D50E74}" dt="2025-12-12T14:41:31.058" v="1726" actId="403"/>
        <pc:sldMkLst>
          <pc:docMk/>
          <pc:sldMk cId="0" sldId="276"/>
        </pc:sldMkLst>
        <pc:spChg chg="add mod">
          <ac:chgData name="Rosmorduc Vinca" userId="ad80fc01-cf55-4376-a825-a887c8046f05" providerId="ADAL" clId="{A315079B-0371-4B1A-A904-9A1706D50E74}" dt="2025-12-12T14:41:31.058" v="1726" actId="403"/>
          <ac:spMkLst>
            <pc:docMk/>
            <pc:sldMk cId="0" sldId="276"/>
            <ac:spMk id="7" creationId="{3ED3B731-DD74-0218-4E5D-A00AAA28D108}"/>
          </ac:spMkLst>
        </pc:spChg>
        <pc:picChg chg="add mod">
          <ac:chgData name="Rosmorduc Vinca" userId="ad80fc01-cf55-4376-a825-a887c8046f05" providerId="ADAL" clId="{A315079B-0371-4B1A-A904-9A1706D50E74}" dt="2025-12-12T14:40:32.721" v="1716" actId="1076"/>
          <ac:picMkLst>
            <pc:docMk/>
            <pc:sldMk cId="0" sldId="276"/>
            <ac:picMk id="5" creationId="{B2F2D24A-239C-648C-37EB-901982458AAC}"/>
          </ac:picMkLst>
        </pc:picChg>
      </pc:sldChg>
      <pc:sldChg chg="delSp modSp mod">
        <pc:chgData name="Rosmorduc Vinca" userId="ad80fc01-cf55-4376-a825-a887c8046f05" providerId="ADAL" clId="{A315079B-0371-4B1A-A904-9A1706D50E74}" dt="2025-12-18T15:25:52.041" v="1818" actId="207"/>
        <pc:sldMkLst>
          <pc:docMk/>
          <pc:sldMk cId="0" sldId="279"/>
        </pc:sldMkLst>
        <pc:spChg chg="mod">
          <ac:chgData name="Rosmorduc Vinca" userId="ad80fc01-cf55-4376-a825-a887c8046f05" providerId="ADAL" clId="{A315079B-0371-4B1A-A904-9A1706D50E74}" dt="2025-12-18T15:25:52.041" v="1818" actId="207"/>
          <ac:spMkLst>
            <pc:docMk/>
            <pc:sldMk cId="0" sldId="279"/>
            <ac:spMk id="342" creationId="{00000000-0000-0000-0000-000000000000}"/>
          </ac:spMkLst>
        </pc:spChg>
        <pc:spChg chg="del">
          <ac:chgData name="Rosmorduc Vinca" userId="ad80fc01-cf55-4376-a825-a887c8046f05" providerId="ADAL" clId="{A315079B-0371-4B1A-A904-9A1706D50E74}" dt="2025-12-18T15:25:46.826" v="1817" actId="478"/>
          <ac:spMkLst>
            <pc:docMk/>
            <pc:sldMk cId="0" sldId="279"/>
            <ac:spMk id="343" creationId="{00000000-0000-0000-0000-000000000000}"/>
          </ac:spMkLst>
        </pc:spChg>
        <pc:picChg chg="del">
          <ac:chgData name="Rosmorduc Vinca" userId="ad80fc01-cf55-4376-a825-a887c8046f05" providerId="ADAL" clId="{A315079B-0371-4B1A-A904-9A1706D50E74}" dt="2025-12-18T15:25:42.610" v="1816" actId="478"/>
          <ac:picMkLst>
            <pc:docMk/>
            <pc:sldMk cId="0" sldId="279"/>
            <ac:picMk id="341" creationId="{00000000-0000-0000-0000-000000000000}"/>
          </ac:picMkLst>
        </pc:picChg>
      </pc:sldChg>
      <pc:sldChg chg="delSp mod">
        <pc:chgData name="Rosmorduc Vinca" userId="ad80fc01-cf55-4376-a825-a887c8046f05" providerId="ADAL" clId="{A315079B-0371-4B1A-A904-9A1706D50E74}" dt="2025-12-18T14:43:53.782" v="1734" actId="478"/>
        <pc:sldMkLst>
          <pc:docMk/>
          <pc:sldMk cId="0" sldId="281"/>
        </pc:sldMkLst>
        <pc:picChg chg="del">
          <ac:chgData name="Rosmorduc Vinca" userId="ad80fc01-cf55-4376-a825-a887c8046f05" providerId="ADAL" clId="{A315079B-0371-4B1A-A904-9A1706D50E74}" dt="2025-12-18T14:43:53.782" v="1734" actId="478"/>
          <ac:picMkLst>
            <pc:docMk/>
            <pc:sldMk cId="0" sldId="281"/>
            <ac:picMk id="8" creationId="{092BB886-A298-BC33-875F-65CF9BD8C232}"/>
          </ac:picMkLst>
        </pc:picChg>
      </pc:sldChg>
      <pc:sldChg chg="delSp mod">
        <pc:chgData name="Rosmorduc Vinca" userId="ad80fc01-cf55-4376-a825-a887c8046f05" providerId="ADAL" clId="{A315079B-0371-4B1A-A904-9A1706D50E74}" dt="2025-12-18T15:25:57.580" v="1820" actId="478"/>
        <pc:sldMkLst>
          <pc:docMk/>
          <pc:sldMk cId="0" sldId="284"/>
        </pc:sldMkLst>
        <pc:spChg chg="del">
          <ac:chgData name="Rosmorduc Vinca" userId="ad80fc01-cf55-4376-a825-a887c8046f05" providerId="ADAL" clId="{A315079B-0371-4B1A-A904-9A1706D50E74}" dt="2025-12-18T15:25:57.580" v="1820" actId="478"/>
          <ac:spMkLst>
            <pc:docMk/>
            <pc:sldMk cId="0" sldId="284"/>
            <ac:spMk id="413" creationId="{00000000-0000-0000-0000-000000000000}"/>
          </ac:spMkLst>
        </pc:spChg>
        <pc:picChg chg="del">
          <ac:chgData name="Rosmorduc Vinca" userId="ad80fc01-cf55-4376-a825-a887c8046f05" providerId="ADAL" clId="{A315079B-0371-4B1A-A904-9A1706D50E74}" dt="2025-12-18T15:25:55.458" v="1819" actId="478"/>
          <ac:picMkLst>
            <pc:docMk/>
            <pc:sldMk cId="0" sldId="284"/>
            <ac:picMk id="411" creationId="{00000000-0000-0000-0000-000000000000}"/>
          </ac:picMkLst>
        </pc:picChg>
      </pc:sldChg>
      <pc:sldChg chg="delSp mod">
        <pc:chgData name="Rosmorduc Vinca" userId="ad80fc01-cf55-4376-a825-a887c8046f05" providerId="ADAL" clId="{A315079B-0371-4B1A-A904-9A1706D50E74}" dt="2025-12-18T15:26:08.034" v="1825" actId="478"/>
        <pc:sldMkLst>
          <pc:docMk/>
          <pc:sldMk cId="0" sldId="291"/>
        </pc:sldMkLst>
        <pc:spChg chg="del">
          <ac:chgData name="Rosmorduc Vinca" userId="ad80fc01-cf55-4376-a825-a887c8046f05" providerId="ADAL" clId="{A315079B-0371-4B1A-A904-9A1706D50E74}" dt="2025-12-18T15:26:08.034" v="1825" actId="478"/>
          <ac:spMkLst>
            <pc:docMk/>
            <pc:sldMk cId="0" sldId="291"/>
            <ac:spMk id="488" creationId="{00000000-0000-0000-0000-000000000000}"/>
          </ac:spMkLst>
        </pc:spChg>
        <pc:spChg chg="del">
          <ac:chgData name="Rosmorduc Vinca" userId="ad80fc01-cf55-4376-a825-a887c8046f05" providerId="ADAL" clId="{A315079B-0371-4B1A-A904-9A1706D50E74}" dt="2025-12-18T15:26:04.235" v="1823" actId="478"/>
          <ac:spMkLst>
            <pc:docMk/>
            <pc:sldMk cId="0" sldId="291"/>
            <ac:spMk id="494" creationId="{00000000-0000-0000-0000-000000000000}"/>
          </ac:spMkLst>
        </pc:spChg>
        <pc:spChg chg="del">
          <ac:chgData name="Rosmorduc Vinca" userId="ad80fc01-cf55-4376-a825-a887c8046f05" providerId="ADAL" clId="{A315079B-0371-4B1A-A904-9A1706D50E74}" dt="2025-12-18T15:26:07.272" v="1824" actId="478"/>
          <ac:spMkLst>
            <pc:docMk/>
            <pc:sldMk cId="0" sldId="291"/>
            <ac:spMk id="495" creationId="{00000000-0000-0000-0000-000000000000}"/>
          </ac:spMkLst>
        </pc:spChg>
        <pc:picChg chg="del">
          <ac:chgData name="Rosmorduc Vinca" userId="ad80fc01-cf55-4376-a825-a887c8046f05" providerId="ADAL" clId="{A315079B-0371-4B1A-A904-9A1706D50E74}" dt="2025-12-18T15:26:00.996" v="1821" actId="478"/>
          <ac:picMkLst>
            <pc:docMk/>
            <pc:sldMk cId="0" sldId="291"/>
            <ac:picMk id="489" creationId="{00000000-0000-0000-0000-000000000000}"/>
          </ac:picMkLst>
        </pc:picChg>
        <pc:picChg chg="del">
          <ac:chgData name="Rosmorduc Vinca" userId="ad80fc01-cf55-4376-a825-a887c8046f05" providerId="ADAL" clId="{A315079B-0371-4B1A-A904-9A1706D50E74}" dt="2025-12-18T15:26:01.740" v="1822" actId="478"/>
          <ac:picMkLst>
            <pc:docMk/>
            <pc:sldMk cId="0" sldId="291"/>
            <ac:picMk id="490" creationId="{00000000-0000-0000-0000-000000000000}"/>
          </ac:picMkLst>
        </pc:picChg>
      </pc:sldChg>
      <pc:sldChg chg="delSp modSp mod">
        <pc:chgData name="Rosmorduc Vinca" userId="ad80fc01-cf55-4376-a825-a887c8046f05" providerId="ADAL" clId="{A315079B-0371-4B1A-A904-9A1706D50E74}" dt="2025-12-18T15:26:18.604" v="1828" actId="207"/>
        <pc:sldMkLst>
          <pc:docMk/>
          <pc:sldMk cId="0" sldId="298"/>
        </pc:sldMkLst>
        <pc:spChg chg="mod">
          <ac:chgData name="Rosmorduc Vinca" userId="ad80fc01-cf55-4376-a825-a887c8046f05" providerId="ADAL" clId="{A315079B-0371-4B1A-A904-9A1706D50E74}" dt="2025-12-18T15:26:18.604" v="1828" actId="207"/>
          <ac:spMkLst>
            <pc:docMk/>
            <pc:sldMk cId="0" sldId="298"/>
            <ac:spMk id="557" creationId="{00000000-0000-0000-0000-000000000000}"/>
          </ac:spMkLst>
        </pc:spChg>
        <pc:spChg chg="del">
          <ac:chgData name="Rosmorduc Vinca" userId="ad80fc01-cf55-4376-a825-a887c8046f05" providerId="ADAL" clId="{A315079B-0371-4B1A-A904-9A1706D50E74}" dt="2025-12-18T15:26:15.744" v="1827" actId="478"/>
          <ac:spMkLst>
            <pc:docMk/>
            <pc:sldMk cId="0" sldId="298"/>
            <ac:spMk id="558" creationId="{00000000-0000-0000-0000-000000000000}"/>
          </ac:spMkLst>
        </pc:spChg>
        <pc:picChg chg="del">
          <ac:chgData name="Rosmorduc Vinca" userId="ad80fc01-cf55-4376-a825-a887c8046f05" providerId="ADAL" clId="{A315079B-0371-4B1A-A904-9A1706D50E74}" dt="2025-12-18T15:26:12.987" v="1826" actId="478"/>
          <ac:picMkLst>
            <pc:docMk/>
            <pc:sldMk cId="0" sldId="298"/>
            <ac:picMk id="556" creationId="{00000000-0000-0000-0000-000000000000}"/>
          </ac:picMkLst>
        </pc:picChg>
      </pc:sldChg>
      <pc:sldChg chg="del">
        <pc:chgData name="Rosmorduc Vinca" userId="ad80fc01-cf55-4376-a825-a887c8046f05" providerId="ADAL" clId="{A315079B-0371-4B1A-A904-9A1706D50E74}" dt="2025-12-18T15:26:22.596" v="1829" actId="47"/>
        <pc:sldMkLst>
          <pc:docMk/>
          <pc:sldMk cId="0" sldId="300"/>
        </pc:sldMkLst>
      </pc:sldChg>
      <pc:sldChg chg="delSp modSp mod">
        <pc:chgData name="Rosmorduc Vinca" userId="ad80fc01-cf55-4376-a825-a887c8046f05" providerId="ADAL" clId="{A315079B-0371-4B1A-A904-9A1706D50E74}" dt="2025-12-18T15:27:09.136" v="1843" actId="113"/>
        <pc:sldMkLst>
          <pc:docMk/>
          <pc:sldMk cId="0" sldId="311"/>
        </pc:sldMkLst>
        <pc:spChg chg="mod">
          <ac:chgData name="Rosmorduc Vinca" userId="ad80fc01-cf55-4376-a825-a887c8046f05" providerId="ADAL" clId="{A315079B-0371-4B1A-A904-9A1706D50E74}" dt="2025-12-18T15:27:09.136" v="1843" actId="113"/>
          <ac:spMkLst>
            <pc:docMk/>
            <pc:sldMk cId="0" sldId="311"/>
            <ac:spMk id="724" creationId="{00000000-0000-0000-0000-000000000000}"/>
          </ac:spMkLst>
        </pc:spChg>
        <pc:spChg chg="del">
          <ac:chgData name="Rosmorduc Vinca" userId="ad80fc01-cf55-4376-a825-a887c8046f05" providerId="ADAL" clId="{A315079B-0371-4B1A-A904-9A1706D50E74}" dt="2025-12-18T15:26:51.841" v="1839" actId="478"/>
          <ac:spMkLst>
            <pc:docMk/>
            <pc:sldMk cId="0" sldId="311"/>
            <ac:spMk id="725" creationId="{00000000-0000-0000-0000-000000000000}"/>
          </ac:spMkLst>
        </pc:spChg>
        <pc:picChg chg="del">
          <ac:chgData name="Rosmorduc Vinca" userId="ad80fc01-cf55-4376-a825-a887c8046f05" providerId="ADAL" clId="{A315079B-0371-4B1A-A904-9A1706D50E74}" dt="2025-12-18T15:26:49.353" v="1838" actId="478"/>
          <ac:picMkLst>
            <pc:docMk/>
            <pc:sldMk cId="0" sldId="311"/>
            <ac:picMk id="723" creationId="{00000000-0000-0000-0000-000000000000}"/>
          </ac:picMkLst>
        </pc:picChg>
      </pc:sldChg>
      <pc:sldChg chg="delSp mod">
        <pc:chgData name="Rosmorduc Vinca" userId="ad80fc01-cf55-4376-a825-a887c8046f05" providerId="ADAL" clId="{A315079B-0371-4B1A-A904-9A1706D50E74}" dt="2025-12-18T14:45:01.971" v="1735" actId="478"/>
        <pc:sldMkLst>
          <pc:docMk/>
          <pc:sldMk cId="0" sldId="315"/>
        </pc:sldMkLst>
        <pc:picChg chg="del">
          <ac:chgData name="Rosmorduc Vinca" userId="ad80fc01-cf55-4376-a825-a887c8046f05" providerId="ADAL" clId="{A315079B-0371-4B1A-A904-9A1706D50E74}" dt="2025-12-18T14:45:01.971" v="1735" actId="478"/>
          <ac:picMkLst>
            <pc:docMk/>
            <pc:sldMk cId="0" sldId="315"/>
            <ac:picMk id="4" creationId="{A92A5FB3-9967-74BD-4C3F-2C83D85EFA71}"/>
          </ac:picMkLst>
        </pc:picChg>
      </pc:sldChg>
      <pc:sldChg chg="delSp mod">
        <pc:chgData name="Rosmorduc Vinca" userId="ad80fc01-cf55-4376-a825-a887c8046f05" providerId="ADAL" clId="{A315079B-0371-4B1A-A904-9A1706D50E74}" dt="2025-12-18T14:45:05.597" v="1736" actId="478"/>
        <pc:sldMkLst>
          <pc:docMk/>
          <pc:sldMk cId="0" sldId="317"/>
        </pc:sldMkLst>
        <pc:picChg chg="del">
          <ac:chgData name="Rosmorduc Vinca" userId="ad80fc01-cf55-4376-a825-a887c8046f05" providerId="ADAL" clId="{A315079B-0371-4B1A-A904-9A1706D50E74}" dt="2025-12-18T14:45:05.597" v="1736" actId="478"/>
          <ac:picMkLst>
            <pc:docMk/>
            <pc:sldMk cId="0" sldId="317"/>
            <ac:picMk id="18" creationId="{BE5C8A39-441C-E4AA-2DF5-443893358E67}"/>
          </ac:picMkLst>
        </pc:picChg>
      </pc:sldChg>
      <pc:sldChg chg="delSp mod">
        <pc:chgData name="Rosmorduc Vinca" userId="ad80fc01-cf55-4376-a825-a887c8046f05" providerId="ADAL" clId="{A315079B-0371-4B1A-A904-9A1706D50E74}" dt="2025-12-18T14:45:16.149" v="1737" actId="478"/>
        <pc:sldMkLst>
          <pc:docMk/>
          <pc:sldMk cId="0" sldId="319"/>
        </pc:sldMkLst>
        <pc:picChg chg="del">
          <ac:chgData name="Rosmorduc Vinca" userId="ad80fc01-cf55-4376-a825-a887c8046f05" providerId="ADAL" clId="{A315079B-0371-4B1A-A904-9A1706D50E74}" dt="2025-12-18T14:45:16.149" v="1737" actId="478"/>
          <ac:picMkLst>
            <pc:docMk/>
            <pc:sldMk cId="0" sldId="319"/>
            <ac:picMk id="7" creationId="{B34CE63C-B8C9-A78F-8D7D-663144A08961}"/>
          </ac:picMkLst>
        </pc:picChg>
      </pc:sldChg>
      <pc:sldChg chg="modSp mod">
        <pc:chgData name="Rosmorduc Vinca" userId="ad80fc01-cf55-4376-a825-a887c8046f05" providerId="ADAL" clId="{A315079B-0371-4B1A-A904-9A1706D50E74}" dt="2025-12-18T15:27:08.713" v="1842" actId="113"/>
        <pc:sldMkLst>
          <pc:docMk/>
          <pc:sldMk cId="0" sldId="320"/>
        </pc:sldMkLst>
        <pc:spChg chg="mod">
          <ac:chgData name="Rosmorduc Vinca" userId="ad80fc01-cf55-4376-a825-a887c8046f05" providerId="ADAL" clId="{A315079B-0371-4B1A-A904-9A1706D50E74}" dt="2025-12-18T15:27:08.713" v="1842" actId="113"/>
          <ac:spMkLst>
            <pc:docMk/>
            <pc:sldMk cId="0" sldId="320"/>
            <ac:spMk id="813" creationId="{00000000-0000-0000-0000-000000000000}"/>
          </ac:spMkLst>
        </pc:spChg>
      </pc:sldChg>
      <pc:sldChg chg="delSp modSp mod">
        <pc:chgData name="Rosmorduc Vinca" userId="ad80fc01-cf55-4376-a825-a887c8046f05" providerId="ADAL" clId="{A315079B-0371-4B1A-A904-9A1706D50E74}" dt="2025-12-18T14:46:12.024" v="1739" actId="1076"/>
        <pc:sldMkLst>
          <pc:docMk/>
          <pc:sldMk cId="0" sldId="321"/>
        </pc:sldMkLst>
        <pc:spChg chg="mod">
          <ac:chgData name="Rosmorduc Vinca" userId="ad80fc01-cf55-4376-a825-a887c8046f05" providerId="ADAL" clId="{A315079B-0371-4B1A-A904-9A1706D50E74}" dt="2025-12-18T14:46:12.024" v="1739" actId="1076"/>
          <ac:spMkLst>
            <pc:docMk/>
            <pc:sldMk cId="0" sldId="321"/>
            <ac:spMk id="2" creationId="{5735CCCC-28F6-2EF5-3871-2EEBFF35D0C5}"/>
          </ac:spMkLst>
        </pc:spChg>
        <pc:picChg chg="del">
          <ac:chgData name="Rosmorduc Vinca" userId="ad80fc01-cf55-4376-a825-a887c8046f05" providerId="ADAL" clId="{A315079B-0371-4B1A-A904-9A1706D50E74}" dt="2025-12-18T14:45:34.881" v="1738" actId="478"/>
          <ac:picMkLst>
            <pc:docMk/>
            <pc:sldMk cId="0" sldId="321"/>
            <ac:picMk id="3" creationId="{3BDB1E78-9AFC-0102-6E22-B1B209C9835D}"/>
          </ac:picMkLst>
        </pc:picChg>
      </pc:sldChg>
      <pc:sldChg chg="addSp delSp modSp mod">
        <pc:chgData name="Rosmorduc Vinca" userId="ad80fc01-cf55-4376-a825-a887c8046f05" providerId="ADAL" clId="{A315079B-0371-4B1A-A904-9A1706D50E74}" dt="2025-12-18T15:27:17.436" v="1845" actId="478"/>
        <pc:sldMkLst>
          <pc:docMk/>
          <pc:sldMk cId="0" sldId="325"/>
        </pc:sldMkLst>
        <pc:spChg chg="add del mod">
          <ac:chgData name="Rosmorduc Vinca" userId="ad80fc01-cf55-4376-a825-a887c8046f05" providerId="ADAL" clId="{A315079B-0371-4B1A-A904-9A1706D50E74}" dt="2025-12-18T15:27:17.436" v="1845" actId="478"/>
          <ac:spMkLst>
            <pc:docMk/>
            <pc:sldMk cId="0" sldId="325"/>
            <ac:spMk id="3" creationId="{DB978937-69B8-00C7-7AEB-214F5149D305}"/>
          </ac:spMkLst>
        </pc:spChg>
        <pc:picChg chg="add del mod ord">
          <ac:chgData name="Rosmorduc Vinca" userId="ad80fc01-cf55-4376-a825-a887c8046f05" providerId="ADAL" clId="{A315079B-0371-4B1A-A904-9A1706D50E74}" dt="2025-12-18T15:27:12.897" v="1844" actId="478"/>
          <ac:picMkLst>
            <pc:docMk/>
            <pc:sldMk cId="0" sldId="325"/>
            <ac:picMk id="2" creationId="{76C34237-D9E2-7B0C-064F-4B55AD931ECE}"/>
          </ac:picMkLst>
        </pc:picChg>
      </pc:sldChg>
      <pc:sldChg chg="delSp modSp mod">
        <pc:chgData name="Rosmorduc Vinca" userId="ad80fc01-cf55-4376-a825-a887c8046f05" providerId="ADAL" clId="{A315079B-0371-4B1A-A904-9A1706D50E74}" dt="2025-12-18T14:48:38.225" v="1746" actId="1076"/>
        <pc:sldMkLst>
          <pc:docMk/>
          <pc:sldMk cId="0" sldId="326"/>
        </pc:sldMkLst>
        <pc:spChg chg="del">
          <ac:chgData name="Rosmorduc Vinca" userId="ad80fc01-cf55-4376-a825-a887c8046f05" providerId="ADAL" clId="{A315079B-0371-4B1A-A904-9A1706D50E74}" dt="2025-12-18T14:48:33.962" v="1745" actId="478"/>
          <ac:spMkLst>
            <pc:docMk/>
            <pc:sldMk cId="0" sldId="326"/>
            <ac:spMk id="891" creationId="{00000000-0000-0000-0000-000000000000}"/>
          </ac:spMkLst>
        </pc:spChg>
        <pc:spChg chg="mod">
          <ac:chgData name="Rosmorduc Vinca" userId="ad80fc01-cf55-4376-a825-a887c8046f05" providerId="ADAL" clId="{A315079B-0371-4B1A-A904-9A1706D50E74}" dt="2025-12-18T14:48:38.225" v="1746" actId="1076"/>
          <ac:spMkLst>
            <pc:docMk/>
            <pc:sldMk cId="0" sldId="326"/>
            <ac:spMk id="892" creationId="{00000000-0000-0000-0000-000000000000}"/>
          </ac:spMkLst>
        </pc:spChg>
      </pc:sldChg>
      <pc:sldChg chg="addSp modSp mod">
        <pc:chgData name="Rosmorduc Vinca" userId="ad80fc01-cf55-4376-a825-a887c8046f05" providerId="ADAL" clId="{A315079B-0371-4B1A-A904-9A1706D50E74}" dt="2025-12-18T14:56:45.482" v="1794" actId="790"/>
        <pc:sldMkLst>
          <pc:docMk/>
          <pc:sldMk cId="0" sldId="328"/>
        </pc:sldMkLst>
        <pc:spChg chg="add mod">
          <ac:chgData name="Rosmorduc Vinca" userId="ad80fc01-cf55-4376-a825-a887c8046f05" providerId="ADAL" clId="{A315079B-0371-4B1A-A904-9A1706D50E74}" dt="2025-12-18T14:56:45.482" v="1794" actId="790"/>
          <ac:spMkLst>
            <pc:docMk/>
            <pc:sldMk cId="0" sldId="328"/>
            <ac:spMk id="2" creationId="{D7E7A8F8-DE2F-AE6B-D4A2-1F1B08562E1A}"/>
          </ac:spMkLst>
        </pc:spChg>
        <pc:picChg chg="mod modCrop">
          <ac:chgData name="Rosmorduc Vinca" userId="ad80fc01-cf55-4376-a825-a887c8046f05" providerId="ADAL" clId="{A315079B-0371-4B1A-A904-9A1706D50E74}" dt="2025-12-18T14:54:21.906" v="1766" actId="732"/>
          <ac:picMkLst>
            <pc:docMk/>
            <pc:sldMk cId="0" sldId="328"/>
            <ac:picMk id="3" creationId="{E6C7AB28-28F0-93DD-CD91-16F8E1B92897}"/>
          </ac:picMkLst>
        </pc:picChg>
      </pc:sldChg>
      <pc:sldChg chg="addSp modSp mod">
        <pc:chgData name="Rosmorduc Vinca" userId="ad80fc01-cf55-4376-a825-a887c8046f05" providerId="ADAL" clId="{A315079B-0371-4B1A-A904-9A1706D50E74}" dt="2025-12-18T14:56:51.465" v="1795"/>
        <pc:sldMkLst>
          <pc:docMk/>
          <pc:sldMk cId="0" sldId="329"/>
        </pc:sldMkLst>
        <pc:spChg chg="add mod">
          <ac:chgData name="Rosmorduc Vinca" userId="ad80fc01-cf55-4376-a825-a887c8046f05" providerId="ADAL" clId="{A315079B-0371-4B1A-A904-9A1706D50E74}" dt="2025-12-18T14:56:51.465" v="1795"/>
          <ac:spMkLst>
            <pc:docMk/>
            <pc:sldMk cId="0" sldId="329"/>
            <ac:spMk id="2" creationId="{C62032A5-0E90-8C44-FF2A-267BBC089AEF}"/>
          </ac:spMkLst>
        </pc:spChg>
        <pc:spChg chg="mod">
          <ac:chgData name="Rosmorduc Vinca" userId="ad80fc01-cf55-4376-a825-a887c8046f05" providerId="ADAL" clId="{A315079B-0371-4B1A-A904-9A1706D50E74}" dt="2025-12-18T14:56:07.546" v="1793" actId="5793"/>
          <ac:spMkLst>
            <pc:docMk/>
            <pc:sldMk cId="0" sldId="329"/>
            <ac:spMk id="911" creationId="{00000000-0000-0000-0000-000000000000}"/>
          </ac:spMkLst>
        </pc:spChg>
      </pc:sldChg>
      <pc:sldChg chg="delSp modSp mod modNotesTx">
        <pc:chgData name="Rosmorduc Vinca" userId="ad80fc01-cf55-4376-a825-a887c8046f05" providerId="ADAL" clId="{A315079B-0371-4B1A-A904-9A1706D50E74}" dt="2025-12-18T15:29:32.549" v="1848" actId="6549"/>
        <pc:sldMkLst>
          <pc:docMk/>
          <pc:sldMk cId="0" sldId="330"/>
        </pc:sldMkLst>
        <pc:spChg chg="mod">
          <ac:chgData name="Rosmorduc Vinca" userId="ad80fc01-cf55-4376-a825-a887c8046f05" providerId="ADAL" clId="{A315079B-0371-4B1A-A904-9A1706D50E74}" dt="2025-12-18T15:27:24.534" v="1847" actId="207"/>
          <ac:spMkLst>
            <pc:docMk/>
            <pc:sldMk cId="0" sldId="330"/>
            <ac:spMk id="917" creationId="{00000000-0000-0000-0000-000000000000}"/>
          </ac:spMkLst>
        </pc:spChg>
        <pc:picChg chg="del">
          <ac:chgData name="Rosmorduc Vinca" userId="ad80fc01-cf55-4376-a825-a887c8046f05" providerId="ADAL" clId="{A315079B-0371-4B1A-A904-9A1706D50E74}" dt="2025-12-18T15:27:21.568" v="1846" actId="478"/>
          <ac:picMkLst>
            <pc:docMk/>
            <pc:sldMk cId="0" sldId="330"/>
            <ac:picMk id="3" creationId="{CC8D9F3B-3F1C-A299-5C18-6AEA57AA0144}"/>
          </ac:picMkLst>
        </pc:picChg>
      </pc:sldChg>
      <pc:sldChg chg="modSp mod">
        <pc:chgData name="Rosmorduc Vinca" userId="ad80fc01-cf55-4376-a825-a887c8046f05" providerId="ADAL" clId="{A315079B-0371-4B1A-A904-9A1706D50E74}" dt="2025-12-18T14:59:29.907" v="1796" actId="790"/>
        <pc:sldMkLst>
          <pc:docMk/>
          <pc:sldMk cId="0" sldId="332"/>
        </pc:sldMkLst>
        <pc:spChg chg="mod">
          <ac:chgData name="Rosmorduc Vinca" userId="ad80fc01-cf55-4376-a825-a887c8046f05" providerId="ADAL" clId="{A315079B-0371-4B1A-A904-9A1706D50E74}" dt="2025-12-18T14:59:29.907" v="1796" actId="790"/>
          <ac:spMkLst>
            <pc:docMk/>
            <pc:sldMk cId="0" sldId="332"/>
            <ac:spMk id="2" creationId="{6D7DF196-CADC-A296-F0E5-F1C203A6D4FD}"/>
          </ac:spMkLst>
        </pc:spChg>
      </pc:sldChg>
      <pc:sldChg chg="del">
        <pc:chgData name="Rosmorduc Vinca" userId="ad80fc01-cf55-4376-a825-a887c8046f05" providerId="ADAL" clId="{A315079B-0371-4B1A-A904-9A1706D50E74}" dt="2025-12-18T15:25:07.119" v="1810" actId="47"/>
        <pc:sldMkLst>
          <pc:docMk/>
          <pc:sldMk cId="1159557216" sldId="414"/>
        </pc:sldMkLst>
      </pc:sldChg>
      <pc:sldChg chg="addSp delSp modSp mod">
        <pc:chgData name="Rosmorduc Vinca" userId="ad80fc01-cf55-4376-a825-a887c8046f05" providerId="ADAL" clId="{A315079B-0371-4B1A-A904-9A1706D50E74}" dt="2025-12-18T15:26:42.527" v="1836" actId="478"/>
        <pc:sldMkLst>
          <pc:docMk/>
          <pc:sldMk cId="3864403888" sldId="651"/>
        </pc:sldMkLst>
        <pc:spChg chg="add del mod">
          <ac:chgData name="Rosmorduc Vinca" userId="ad80fc01-cf55-4376-a825-a887c8046f05" providerId="ADAL" clId="{A315079B-0371-4B1A-A904-9A1706D50E74}" dt="2025-12-18T15:26:32.493" v="1832" actId="478"/>
          <ac:spMkLst>
            <pc:docMk/>
            <pc:sldMk cId="3864403888" sldId="651"/>
            <ac:spMk id="3" creationId="{6B106858-64C7-48A8-E0B3-3B6CC1FFD65C}"/>
          </ac:spMkLst>
        </pc:spChg>
        <pc:spChg chg="del mod">
          <ac:chgData name="Rosmorduc Vinca" userId="ad80fc01-cf55-4376-a825-a887c8046f05" providerId="ADAL" clId="{A315079B-0371-4B1A-A904-9A1706D50E74}" dt="2025-12-18T15:26:42.527" v="1836" actId="478"/>
          <ac:spMkLst>
            <pc:docMk/>
            <pc:sldMk cId="3864403888" sldId="651"/>
            <ac:spMk id="6" creationId="{4E110576-756A-2E8D-E996-14F9B9A5F223}"/>
          </ac:spMkLst>
        </pc:spChg>
        <pc:spChg chg="add del mod">
          <ac:chgData name="Rosmorduc Vinca" userId="ad80fc01-cf55-4376-a825-a887c8046f05" providerId="ADAL" clId="{A315079B-0371-4B1A-A904-9A1706D50E74}" dt="2025-12-18T15:26:40.364" v="1835" actId="478"/>
          <ac:spMkLst>
            <pc:docMk/>
            <pc:sldMk cId="3864403888" sldId="651"/>
            <ac:spMk id="7" creationId="{E2FA3B31-0475-AA51-226E-863F19D77A74}"/>
          </ac:spMkLst>
        </pc:spChg>
        <pc:spChg chg="del mod">
          <ac:chgData name="Rosmorduc Vinca" userId="ad80fc01-cf55-4376-a825-a887c8046f05" providerId="ADAL" clId="{A315079B-0371-4B1A-A904-9A1706D50E74}" dt="2025-12-18T15:26:42.527" v="1836" actId="478"/>
          <ac:spMkLst>
            <pc:docMk/>
            <pc:sldMk cId="3864403888" sldId="651"/>
            <ac:spMk id="9" creationId="{F6FB6259-BCA0-76E1-C971-72CC9E86F7AA}"/>
          </ac:spMkLst>
        </pc:spChg>
        <pc:spChg chg="mod">
          <ac:chgData name="Rosmorduc Vinca" userId="ad80fc01-cf55-4376-a825-a887c8046f05" providerId="ADAL" clId="{A315079B-0371-4B1A-A904-9A1706D50E74}" dt="2025-12-18T15:26:35.766" v="1833" actId="207"/>
          <ac:spMkLst>
            <pc:docMk/>
            <pc:sldMk cId="3864403888" sldId="651"/>
            <ac:spMk id="27650" creationId="{00000000-0000-0000-0000-000000000000}"/>
          </ac:spMkLst>
        </pc:spChg>
        <pc:picChg chg="add del">
          <ac:chgData name="Rosmorduc Vinca" userId="ad80fc01-cf55-4376-a825-a887c8046f05" providerId="ADAL" clId="{A315079B-0371-4B1A-A904-9A1706D50E74}" dt="2025-12-18T15:26:37.996" v="1834" actId="478"/>
          <ac:picMkLst>
            <pc:docMk/>
            <pc:sldMk cId="3864403888" sldId="651"/>
            <ac:picMk id="4" creationId="{46BCBA48-9B27-EF74-DBC8-65052CE570C6}"/>
          </ac:picMkLst>
        </pc:picChg>
        <pc:picChg chg="del">
          <ac:chgData name="Rosmorduc Vinca" userId="ad80fc01-cf55-4376-a825-a887c8046f05" providerId="ADAL" clId="{A315079B-0371-4B1A-A904-9A1706D50E74}" dt="2025-12-18T15:26:27.157" v="1830" actId="478"/>
          <ac:picMkLst>
            <pc:docMk/>
            <pc:sldMk cId="3864403888" sldId="651"/>
            <ac:picMk id="8" creationId="{4609197C-55AB-D325-A5AF-1095EA54EED6}"/>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0" dt="2024-12-11T07:58:04.105" idx="2">
    <p:pos x="3840" y="755"/>
    <p:text>Suggest you add a 2nd point
- The typical radius of mesoscale eddies varies, ranging from 10 km at high latitude and in regional seas, to 300 km in the tropics. Today we are missing the smaller mesoscales &lt; 100 km</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Z2DWz-s"/>
      </p:ext>
    </p:extLst>
  </p:cm>
  <p:cm authorId="1" dt="2024-12-11T07:58:04.105" idx="5">
    <p:pos x="3840" y="755"/>
    <p:text>Dans une autre planche ! Celle-ci est déjà (beaucoup) trop bavarde... 
=&gt; J'insère une planche "définition" méso- et subméso- échelles avant celle-ci. Illustration à définir...</p:text>
    <p:extLst>
      <p:ext uri="{C676402C-5697-4E1C-873F-D02D1690AC5C}">
        <p15:threadingInfo xmlns:p15="http://schemas.microsoft.com/office/powerpoint/2012/main" timeZoneBias="0">
          <p15:parentCm authorId="0" idx="2"/>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aU5xCjc"/>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i.org/10.21203/rs.3.rs-5177358/v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8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endParaRPr dirty="0"/>
          </a:p>
        </p:txBody>
      </p:sp>
      <p:sp>
        <p:nvSpPr>
          <p:cNvPr id="85" name="Google Shape;8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endParaRPr dirty="0"/>
          </a:p>
          <a:p>
            <a:pPr marL="0" lvl="0" indent="0" algn="l" rtl="0">
              <a:spcBef>
                <a:spcPts val="0"/>
              </a:spcBef>
              <a:spcAft>
                <a:spcPts val="0"/>
              </a:spcAft>
              <a:buNone/>
            </a:pPr>
            <a:endParaRPr dirty="0"/>
          </a:p>
        </p:txBody>
      </p:sp>
      <p:sp>
        <p:nvSpPr>
          <p:cNvPr id="202" name="Google Shape;20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endParaRPr dirty="0"/>
          </a:p>
          <a:p>
            <a:pPr marL="0" lvl="0" indent="0" algn="l" rtl="0">
              <a:spcBef>
                <a:spcPts val="0"/>
              </a:spcBef>
              <a:spcAft>
                <a:spcPts val="0"/>
              </a:spcAft>
              <a:buNone/>
            </a:pPr>
            <a:endParaRPr dirty="0"/>
          </a:p>
        </p:txBody>
      </p:sp>
      <p:sp>
        <p:nvSpPr>
          <p:cNvPr id="222" name="Google Shape;22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n-US" sz="1200" dirty="0">
                <a:solidFill>
                  <a:schemeClr val="lt1"/>
                </a:solidFill>
              </a:rPr>
              <a:t>Astronaut photo STS41G Nasa https://eol.jsc.nasa.gov/</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endParaRPr dirty="0"/>
          </a:p>
          <a:p>
            <a:pPr marL="0" lvl="0" indent="0" algn="l" rtl="0">
              <a:spcBef>
                <a:spcPts val="0"/>
              </a:spcBef>
              <a:spcAft>
                <a:spcPts val="0"/>
              </a:spcAft>
              <a:buNone/>
            </a:pPr>
            <a:endParaRPr dirty="0"/>
          </a:p>
        </p:txBody>
      </p:sp>
      <p:sp>
        <p:nvSpPr>
          <p:cNvPr id="239" name="Google Shape;23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1ddb5a45a8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1ddb5a45a8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fr-FR" dirty="0"/>
          </a:p>
          <a:p>
            <a:pPr marL="0" lvl="0" indent="0" algn="l" rtl="0">
              <a:spcBef>
                <a:spcPts val="0"/>
              </a:spcBef>
              <a:spcAft>
                <a:spcPts val="0"/>
              </a:spcAft>
              <a:buNone/>
            </a:pPr>
            <a:endParaRPr lang="fr-F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247" name="Google Shape;247;g31ddb5a45a8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mesoscale and </a:t>
            </a:r>
            <a:r>
              <a:rPr lang="en-US" dirty="0" err="1"/>
              <a:t>submesoscale</a:t>
            </a:r>
            <a:r>
              <a:rPr lang="en-US" dirty="0"/>
              <a:t> circulation at spatial resolutions of 15 km and larger</a:t>
            </a:r>
            <a:endParaRPr dirty="0"/>
          </a:p>
          <a:p>
            <a:pPr marL="0" marR="0" lvl="0" indent="0" algn="l" rtl="0">
              <a:lnSpc>
                <a:spcPct val="100000"/>
              </a:lnSpc>
              <a:spcBef>
                <a:spcPts val="0"/>
              </a:spcBef>
              <a:spcAft>
                <a:spcPts val="0"/>
              </a:spcAft>
              <a:buClr>
                <a:schemeClr val="dk1"/>
              </a:buClr>
              <a:buSzPts val="1200"/>
              <a:buFont typeface="Calibri"/>
              <a:buNone/>
            </a:pPr>
            <a:r>
              <a:rPr lang="en-US" dirty="0"/>
              <a:t>In winter, the mixed layer becomes thicker because of cooling of the ocean surface (left). On the other hand the mixed layer depth is shallow in summer due to calm winds and stronger solar radiation (right). </a:t>
            </a:r>
            <a:r>
              <a:rPr lang="en-US" dirty="0" err="1"/>
              <a:t>Submesoscale</a:t>
            </a:r>
            <a:r>
              <a:rPr lang="en-US" dirty="0"/>
              <a:t> structures become more active within the deeper mixed layer in winter (left), while becoming calmer in summer when the mixed layer is shallow (right).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This mixing is of foremost importance to understand the vertical heat, freshwater and carbon exchanges, all of which having an importance in climate studies</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254" name="Google Shape;25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264" name="Google Shape;26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278" name="Google Shape;27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Topography as observed by </a:t>
            </a:r>
            <a:r>
              <a:rPr lang="en-US" dirty="0" err="1"/>
              <a:t>KaRIn</a:t>
            </a:r>
            <a:r>
              <a:rPr lang="en-US" dirty="0"/>
              <a:t> during the 1-day </a:t>
            </a:r>
            <a:r>
              <a:rPr lang="en-US" dirty="0" err="1"/>
              <a:t>calval</a:t>
            </a:r>
            <a:r>
              <a:rPr lang="en-US" dirty="0"/>
              <a:t> phase</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295" name="Google Shape;29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Matthew Archer, Jinbo Wang, Patrice Klein et al. Global </a:t>
            </a:r>
            <a:r>
              <a:rPr lang="fr-FR" dirty="0" err="1"/>
              <a:t>Submesoscale</a:t>
            </a:r>
            <a:r>
              <a:rPr lang="fr-FR" dirty="0"/>
              <a:t> Ocean Dynamics </a:t>
            </a:r>
            <a:r>
              <a:rPr lang="fr-FR" dirty="0" err="1"/>
              <a:t>Unveiled</a:t>
            </a:r>
            <a:r>
              <a:rPr lang="fr-FR" dirty="0"/>
              <a:t> by Wide-</a:t>
            </a:r>
            <a:r>
              <a:rPr lang="fr-FR" dirty="0" err="1"/>
              <a:t>Swath</a:t>
            </a:r>
            <a:r>
              <a:rPr lang="fr-FR" dirty="0"/>
              <a:t> Satellite </a:t>
            </a:r>
            <a:r>
              <a:rPr lang="fr-FR" dirty="0" err="1"/>
              <a:t>Altimetry</a:t>
            </a:r>
            <a:r>
              <a:rPr lang="fr-FR" dirty="0"/>
              <a:t>, 07 </a:t>
            </a:r>
            <a:r>
              <a:rPr lang="fr-FR" dirty="0" err="1"/>
              <a:t>October</a:t>
            </a:r>
            <a:r>
              <a:rPr lang="fr-FR" dirty="0"/>
              <a:t> 2024, </a:t>
            </a:r>
            <a:r>
              <a:rPr lang="fr-FR" dirty="0" err="1"/>
              <a:t>Preprint</a:t>
            </a:r>
            <a:r>
              <a:rPr lang="fr-FR" dirty="0"/>
              <a:t> (Version 1) </a:t>
            </a:r>
            <a:r>
              <a:rPr lang="fr-FR" dirty="0" err="1"/>
              <a:t>available</a:t>
            </a:r>
            <a:r>
              <a:rPr lang="fr-FR" dirty="0"/>
              <a:t> at Research Square [</a:t>
            </a:r>
            <a:r>
              <a:rPr lang="fr-FR" dirty="0">
                <a:hlinkClick r:id="rId3"/>
              </a:rPr>
              <a:t>https://doi.org/10.21203/rs.3.rs-5177358/v1</a:t>
            </a:r>
            <a:r>
              <a:rPr lang="fr-FR" dirty="0"/>
              <a:t>] ; </a:t>
            </a:r>
            <a:r>
              <a:rPr lang="fr-FR" dirty="0" err="1"/>
              <a:t>under</a:t>
            </a:r>
            <a:r>
              <a:rPr lang="fr-FR" dirty="0"/>
              <a:t> </a:t>
            </a:r>
            <a:r>
              <a:rPr lang="fr-FR" dirty="0" err="1"/>
              <a:t>review</a:t>
            </a:r>
            <a:r>
              <a:rPr lang="fr-FR" dirty="0"/>
              <a:t> at Nature Portfolio. </a:t>
            </a:r>
            <a:r>
              <a:rPr lang="en-US" dirty="0"/>
              <a:t>licensed under a CC BY 4.0 License</a:t>
            </a:r>
            <a:br>
              <a:rPr lang="fr-FR" dirty="0"/>
            </a:br>
            <a:endParaRPr dirty="0"/>
          </a:p>
        </p:txBody>
      </p:sp>
      <p:sp>
        <p:nvSpPr>
          <p:cNvPr id="304" name="Google Shape;30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312" name="Google Shape;31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800" b="0" i="0" u="none" strike="noStrike" cap="none" dirty="0">
                <a:solidFill>
                  <a:schemeClr val="lt1"/>
                </a:solidFill>
                <a:latin typeface="Calibri"/>
                <a:ea typeface="Calibri"/>
                <a:cs typeface="Calibri"/>
                <a:sym typeface="Calibri"/>
              </a:rPr>
              <a:t>What does Swot bring to oceanography?</a:t>
            </a:r>
            <a:r>
              <a:rPr lang="en-US" dirty="0"/>
              <a:t>” presentation by Cnes/Aviso is licensed under CC BY-SA 4.0. To view a copy of this license, visit https://creativecommons.org/licenses/by-sa/4.0 </a:t>
            </a:r>
          </a:p>
        </p:txBody>
      </p:sp>
      <p:sp>
        <p:nvSpPr>
          <p:cNvPr id="95" name="Google Shape;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330" name="Google Shape;33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339" name="Google Shape;33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347" name="Google Shape;34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358" name="Google Shape;35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377" name="Google Shape;37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31ddb5a45a8_4_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fr-FR" dirty="0"/>
          </a:p>
          <a:p>
            <a:pPr marL="0" lvl="0" indent="0" algn="l" rtl="0">
              <a:spcBef>
                <a:spcPts val="0"/>
              </a:spcBef>
              <a:spcAft>
                <a:spcPts val="0"/>
              </a:spcAft>
              <a:buNone/>
            </a:pPr>
            <a:endParaRPr lang="fr-F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391" name="Google Shape;391;g31ddb5a45a8_4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409" name="Google Shape;40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417" name="Google Shape;41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429" name="Google Shape;42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437" name="Google Shape;437;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&gt; Figure </a:t>
            </a:r>
            <a:r>
              <a:rPr lang="en-US" dirty="0" err="1"/>
              <a:t>Duacs</a:t>
            </a:r>
            <a:endParaRPr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8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p:txBody>
      </p:sp>
      <p:sp>
        <p:nvSpPr>
          <p:cNvPr id="108" name="Google Shape;10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Sea level anomalies on 2023/11/16, showing the general shape of A-23a, but with low values: the iceberg is so high that </a:t>
            </a:r>
            <a:r>
              <a:rPr lang="en-US" dirty="0" err="1"/>
              <a:t>KaRIn’s</a:t>
            </a:r>
            <a:r>
              <a:rPr lang="en-US" dirty="0"/>
              <a:t> standard ocean processing misinterpret the measurement as a "lower than average" height. It also shows a number of artifacts. A dedicated sea-ice/icebergs processing would be needed to reflect the real height of such tabular mega-icebergs in particular, and of sea ice in general (credit Cnes/CLS/JPL)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447" name="Google Shape;44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463" name="Google Shape;46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476" name="Google Shape;476;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486" name="Google Shape;486;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fr-FR" dirty="0"/>
          </a:p>
          <a:p>
            <a:pPr marL="0" lvl="0" indent="0" algn="l" rtl="0">
              <a:spcBef>
                <a:spcPts val="0"/>
              </a:spcBef>
              <a:spcAft>
                <a:spcPts val="0"/>
              </a:spcAft>
              <a:buNone/>
            </a:pPr>
            <a:endParaRPr lang="fr-F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498" name="Google Shape;49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505" name="Google Shape;505;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517" name="Google Shape;517;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39:notes"/>
          <p:cNvSpPr txBox="1">
            <a:spLocks noGrp="1"/>
          </p:cNvSpPr>
          <p:nvPr>
            <p:ph type="body" idx="1"/>
          </p:nvPr>
        </p:nvSpPr>
        <p:spPr>
          <a:xfrm>
            <a:off x="992506" y="3166309"/>
            <a:ext cx="7940040" cy="2999661"/>
          </a:xfrm>
          <a:prstGeom prst="rect">
            <a:avLst/>
          </a:prstGeom>
          <a:noFill/>
          <a:ln>
            <a:noFill/>
          </a:ln>
        </p:spPr>
        <p:txBody>
          <a:bodyPr spcFirstLastPara="1" wrap="square" lIns="90700" tIns="45350" rIns="90700" bIns="45350" anchor="t" anchorCtr="0">
            <a:noAutofit/>
          </a:bodyPr>
          <a:lstStyle/>
          <a:p>
            <a:pPr marL="0" lvl="0" indent="0" algn="l" rtl="0">
              <a:spcBef>
                <a:spcPts val="360"/>
              </a:spcBef>
              <a:spcAft>
                <a:spcPts val="0"/>
              </a:spcAft>
              <a:buClr>
                <a:schemeClr val="dk1"/>
              </a:buClr>
              <a:buSzPts val="1200"/>
              <a:buFont typeface="Calibri"/>
              <a:buNone/>
            </a:pPr>
            <a:endParaRPr lang="fr-FR" dirty="0"/>
          </a:p>
          <a:p>
            <a:pPr marL="0" lvl="0" indent="0" algn="l" rtl="0">
              <a:spcBef>
                <a:spcPts val="360"/>
              </a:spcBef>
              <a:spcAft>
                <a:spcPts val="0"/>
              </a:spcAft>
              <a:buClr>
                <a:schemeClr val="dk1"/>
              </a:buClr>
              <a:buSzPts val="1200"/>
              <a:buFont typeface="Calibri"/>
              <a:buNone/>
            </a:pPr>
            <a:endParaRPr lang="fr-FR" dirty="0"/>
          </a:p>
          <a:p>
            <a:pPr marL="0" marR="0" lvl="0" indent="0" algn="l" defTabSz="914400" rtl="0" eaLnBrk="1" fontAlgn="auto" latinLnBrk="0" hangingPunct="1">
              <a:lnSpc>
                <a:spcPct val="100000"/>
              </a:lnSpc>
              <a:spcBef>
                <a:spcPts val="360"/>
              </a:spcBef>
              <a:spcAft>
                <a:spcPts val="0"/>
              </a:spcAft>
              <a:buClr>
                <a:schemeClr val="dk1"/>
              </a:buClr>
              <a:buSzPts val="1200"/>
              <a:buFont typeface="Calibri"/>
              <a:buNone/>
              <a:tabLst/>
              <a:defRPr/>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360"/>
              </a:spcBef>
              <a:spcAft>
                <a:spcPts val="0"/>
              </a:spcAft>
              <a:buClr>
                <a:schemeClr val="dk1"/>
              </a:buClr>
              <a:buSzPts val="1200"/>
              <a:buFont typeface="Calibri"/>
              <a:buNone/>
            </a:pPr>
            <a:endParaRPr dirty="0"/>
          </a:p>
        </p:txBody>
      </p:sp>
      <p:sp>
        <p:nvSpPr>
          <p:cNvPr id="524" name="Google Shape;524;p39:notes"/>
          <p:cNvSpPr>
            <a:spLocks noGrp="1" noRot="1" noChangeAspect="1"/>
          </p:cNvSpPr>
          <p:nvPr>
            <p:ph type="sldImg" idx="2"/>
          </p:nvPr>
        </p:nvSpPr>
        <p:spPr>
          <a:xfrm>
            <a:off x="2740025" y="500063"/>
            <a:ext cx="4445000" cy="2500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534" name="Google Shape;534;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543" name="Google Shape;543;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endParaRPr dirty="0"/>
          </a:p>
        </p:txBody>
      </p:sp>
      <p:sp>
        <p:nvSpPr>
          <p:cNvPr id="115" name="Google Shape;11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554" name="Google Shape;55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https://www.youtube.com/watch?v=WYmRnSRsS7Y</a:t>
            </a:r>
            <a:endParaRPr dirty="0"/>
          </a:p>
          <a:p>
            <a:pPr marL="0" lvl="0" indent="0" algn="l" rtl="0">
              <a:spcBef>
                <a:spcPts val="0"/>
              </a:spcBef>
              <a:spcAft>
                <a:spcPts val="0"/>
              </a:spcAft>
              <a:buNone/>
            </a:pPr>
            <a:endParaRPr lang="fr-F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562" name="Google Shape;562;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610" name="Google Shape;610;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633" name="Google Shape;633;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Except otherwise noted, “</a:t>
            </a:r>
            <a:r>
              <a:rPr lang="en-US" dirty="0">
                <a:solidFill>
                  <a:schemeClr val="bg1"/>
                </a:solidFill>
              </a:rPr>
              <a:t>What Swot is bringing to oceanography?</a:t>
            </a:r>
            <a:r>
              <a:rPr lang="en-US" dirty="0"/>
              <a:t>” presentation by Cnes/Aviso is licensed under CC BY-SA 4.0. To view a copy of this license, visit https://creativecommons.org/licenses/by-sa/4.0 </a:t>
            </a:r>
          </a:p>
          <a:p>
            <a:endParaRPr lang="en-US" dirty="0"/>
          </a:p>
        </p:txBody>
      </p:sp>
      <p:sp>
        <p:nvSpPr>
          <p:cNvPr id="4" name="Espace réservé du numéro de diapositive 3"/>
          <p:cNvSpPr>
            <a:spLocks noGrp="1"/>
          </p:cNvSpPr>
          <p:nvPr>
            <p:ph type="sldNum" sz="quarter" idx="5"/>
          </p:nvPr>
        </p:nvSpPr>
        <p:spPr/>
        <p:txBody>
          <a:bodyPr/>
          <a:lstStyle/>
          <a:p>
            <a:fld id="{9994D437-B20D-4AE3-9E5B-DD411C8C31ED}" type="slidenum">
              <a:rPr lang="en-US" smtClean="0"/>
              <a:t>45</a:t>
            </a:fld>
            <a:endParaRPr lang="en-US" dirty="0"/>
          </a:p>
        </p:txBody>
      </p:sp>
    </p:spTree>
    <p:extLst>
      <p:ext uri="{BB962C8B-B14F-4D97-AF65-F5344CB8AC3E}">
        <p14:creationId xmlns:p14="http://schemas.microsoft.com/office/powerpoint/2010/main" val="22187303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651" name="Google Shape;651;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Clr>
                <a:schemeClr val="dk1"/>
              </a:buClr>
              <a:buSzPts val="1200"/>
              <a:buFont typeface="Calibri"/>
              <a:buNone/>
            </a:pPr>
            <a:endParaRPr dirty="0"/>
          </a:p>
        </p:txBody>
      </p:sp>
      <p:sp>
        <p:nvSpPr>
          <p:cNvPr id="664" name="Google Shape;66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The marine vertical gravity gradient uses the global </a:t>
            </a:r>
            <a:r>
              <a:rPr lang="en-US" dirty="0" err="1"/>
              <a:t>VGG</a:t>
            </a:r>
            <a:r>
              <a:rPr lang="en-US" dirty="0"/>
              <a:t> from previous nadir altimeters in a remove/restore method.  At this scale the SWOT </a:t>
            </a:r>
            <a:r>
              <a:rPr lang="en-US" dirty="0" err="1"/>
              <a:t>VGG</a:t>
            </a:r>
            <a:r>
              <a:rPr lang="en-US" dirty="0"/>
              <a:t> looks like the previous </a:t>
            </a:r>
            <a:r>
              <a:rPr lang="en-US" dirty="0" err="1"/>
              <a:t>VGG</a:t>
            </a:r>
            <a:r>
              <a:rPr lang="en-US" dirty="0"/>
              <a:t> from nadir altimetry.  However, SWOT provides much higher resolution as we show next in the three boxed areas.</a:t>
            </a:r>
            <a:endParaRPr dirty="0"/>
          </a:p>
          <a:p>
            <a:pPr marL="0" lvl="0" indent="0" algn="l" rtl="0">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Clr>
                <a:schemeClr val="dk1"/>
              </a:buClr>
              <a:buSzPts val="1200"/>
              <a:buFont typeface="Calibri"/>
              <a:buNone/>
            </a:pPr>
            <a:endParaRPr dirty="0"/>
          </a:p>
        </p:txBody>
      </p:sp>
      <p:sp>
        <p:nvSpPr>
          <p:cNvPr id="671" name="Google Shape;671;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48</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Clr>
                <a:schemeClr val="dk1"/>
              </a:buClr>
              <a:buSzPts val="1200"/>
              <a:buFont typeface="Calibri"/>
              <a:buNone/>
            </a:pPr>
            <a:endParaRPr dirty="0"/>
          </a:p>
        </p:txBody>
      </p:sp>
      <p:sp>
        <p:nvSpPr>
          <p:cNvPr id="680" name="Google Shape;680;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Clr>
                <a:schemeClr val="dk1"/>
              </a:buClr>
              <a:buSzPts val="1200"/>
              <a:buFont typeface="Calibri"/>
              <a:buNone/>
            </a:pPr>
            <a:endParaRPr dirty="0"/>
          </a:p>
        </p:txBody>
      </p:sp>
      <p:sp>
        <p:nvSpPr>
          <p:cNvPr id="691" name="Google Shape;691;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endParaRPr dirty="0"/>
          </a:p>
          <a:p>
            <a:pPr marL="0" lvl="0" indent="0" algn="l" rtl="0">
              <a:spcBef>
                <a:spcPts val="0"/>
              </a:spcBef>
              <a:spcAft>
                <a:spcPts val="0"/>
              </a:spcAft>
              <a:buNone/>
            </a:pPr>
            <a:endParaRPr dirty="0"/>
          </a:p>
        </p:txBody>
      </p:sp>
      <p:sp>
        <p:nvSpPr>
          <p:cNvPr id="130" name="Google Shape;13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Clr>
                <a:schemeClr val="dk1"/>
              </a:buClr>
              <a:buSzPts val="1200"/>
              <a:buFont typeface="Calibri"/>
              <a:buNone/>
            </a:pPr>
            <a:endParaRPr dirty="0"/>
          </a:p>
        </p:txBody>
      </p:sp>
      <p:sp>
        <p:nvSpPr>
          <p:cNvPr id="709" name="Google Shape;70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721" name="Google Shape;721;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8" name="Google Shape;728;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729" name="Google Shape;729;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fr-FR" dirty="0"/>
          </a:p>
          <a:p>
            <a:pPr marL="0" lvl="0" indent="0" algn="l" rtl="0">
              <a:spcBef>
                <a:spcPts val="0"/>
              </a:spcBef>
              <a:spcAft>
                <a:spcPts val="0"/>
              </a:spcAft>
              <a:buNone/>
            </a:pPr>
            <a:endParaRPr lang="fr-F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757" name="Google Shape;757;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771" name="Google Shape;771;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4" name="Google Shape;784;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785" name="Google Shape;785;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31ddb5a45a8_1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31ddb5a45a8_1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fr-FR" dirty="0"/>
          </a:p>
          <a:p>
            <a:pPr marL="0" lvl="0" indent="0" algn="l" rtl="0">
              <a:spcBef>
                <a:spcPts val="0"/>
              </a:spcBef>
              <a:spcAft>
                <a:spcPts val="0"/>
              </a:spcAft>
              <a:buNone/>
            </a:pPr>
            <a:endParaRPr lang="fr-F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804" name="Google Shape;804;g31ddb5a45a8_1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0" name="Google Shape;810;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811" name="Google Shape;811;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817" name="Google Shape;817;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835" name="Google Shape;835;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endParaRPr dirty="0"/>
          </a:p>
          <a:p>
            <a:pPr marL="0" lvl="0" indent="0" algn="l" rtl="0">
              <a:spcBef>
                <a:spcPts val="0"/>
              </a:spcBef>
              <a:spcAft>
                <a:spcPts val="0"/>
              </a:spcAft>
              <a:buNone/>
            </a:pPr>
            <a:endParaRPr dirty="0"/>
          </a:p>
        </p:txBody>
      </p:sp>
      <p:sp>
        <p:nvSpPr>
          <p:cNvPr id="137" name="Google Shape;13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852" name="Google Shape;852;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9" name="Google Shape;879;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880" name="Google Shape;880;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887" name="Google Shape;887;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fr-FR" dirty="0"/>
          </a:p>
          <a:p>
            <a:pPr marL="0" lvl="0" indent="0" algn="l" rtl="0">
              <a:spcBef>
                <a:spcPts val="0"/>
              </a:spcBef>
              <a:spcAft>
                <a:spcPts val="0"/>
              </a:spcAft>
              <a:buNone/>
            </a:pPr>
            <a:endParaRPr lang="fr-F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896" name="Google Shape;896;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fr-FR" dirty="0"/>
          </a:p>
          <a:p>
            <a:pPr marL="0" lvl="0" indent="0" algn="l" rtl="0">
              <a:spcBef>
                <a:spcPts val="0"/>
              </a:spcBef>
              <a:spcAft>
                <a:spcPts val="0"/>
              </a:spcAft>
              <a:buNone/>
            </a:pPr>
            <a:endParaRPr lang="fr-F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902" name="Google Shape;902;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fr-FR" dirty="0"/>
          </a:p>
          <a:p>
            <a:pPr marL="0" lvl="0" indent="0" algn="l" rtl="0">
              <a:spcBef>
                <a:spcPts val="0"/>
              </a:spcBef>
              <a:spcAft>
                <a:spcPts val="0"/>
              </a:spcAft>
              <a:buNone/>
            </a:pPr>
            <a:endParaRPr lang="fr-F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908" name="Google Shape;908;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4" name="Google Shape;914;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pPr marL="0" lvl="0" indent="0" algn="l" rtl="0">
              <a:spcBef>
                <a:spcPts val="0"/>
              </a:spcBef>
              <a:spcAft>
                <a:spcPts val="0"/>
              </a:spcAft>
              <a:buNone/>
            </a:pPr>
            <a:endParaRPr dirty="0"/>
          </a:p>
        </p:txBody>
      </p:sp>
      <p:sp>
        <p:nvSpPr>
          <p:cNvPr id="915" name="Google Shape;915;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1" name="Google Shape;921;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p:txBody>
      </p:sp>
      <p:sp>
        <p:nvSpPr>
          <p:cNvPr id="922" name="Google Shape;922;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8" name="Google Shape;928;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p:txBody>
      </p:sp>
      <p:sp>
        <p:nvSpPr>
          <p:cNvPr id="929" name="Google Shape;929;p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Photos from de Doglioli Andrea, Ballerini Tosca, (eds) (2025). People, science and instruments of the </a:t>
            </a:r>
            <a:r>
              <a:rPr lang="en-US" dirty="0" err="1"/>
              <a:t>BioSWOT</a:t>
            </a:r>
            <a:r>
              <a:rPr lang="en-US" dirty="0"/>
              <a:t>-Med Campaign. Lu::Ce </a:t>
            </a:r>
            <a:r>
              <a:rPr lang="en-US" dirty="0" err="1"/>
              <a:t>edizioni</a:t>
            </a:r>
            <a:r>
              <a:rPr lang="en-US" dirty="0"/>
              <a:t>. https://doi.org/10.13155/105690</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p>
          <a:p>
            <a:endParaRPr lang="en-US" dirty="0"/>
          </a:p>
        </p:txBody>
      </p:sp>
      <p:sp>
        <p:nvSpPr>
          <p:cNvPr id="4" name="Espace réservé du numéro de diapositive 3"/>
          <p:cNvSpPr>
            <a:spLocks noGrp="1"/>
          </p:cNvSpPr>
          <p:nvPr>
            <p:ph type="sldNum" sz="quarter" idx="5"/>
          </p:nvPr>
        </p:nvSpPr>
        <p:spPr/>
        <p:txBody>
          <a:bodyPr/>
          <a:lstStyle/>
          <a:p>
            <a:fld id="{9994D437-B20D-4AE3-9E5B-DD411C8C31ED}" type="slidenum">
              <a:rPr lang="fr-FR" smtClean="0"/>
              <a:t>70</a:t>
            </a:fld>
            <a:endParaRPr lang="fr-FR"/>
          </a:p>
        </p:txBody>
      </p:sp>
    </p:spTree>
    <p:extLst>
      <p:ext uri="{BB962C8B-B14F-4D97-AF65-F5344CB8AC3E}">
        <p14:creationId xmlns:p14="http://schemas.microsoft.com/office/powerpoint/2010/main" val="3765530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endParaRPr dirty="0"/>
          </a:p>
          <a:p>
            <a:pPr marL="0" lvl="0" indent="0" algn="l" rtl="0">
              <a:spcBef>
                <a:spcPts val="0"/>
              </a:spcBef>
              <a:spcAft>
                <a:spcPts val="0"/>
              </a:spcAft>
              <a:buNone/>
            </a:pPr>
            <a:endParaRPr dirty="0"/>
          </a:p>
        </p:txBody>
      </p:sp>
      <p:sp>
        <p:nvSpPr>
          <p:cNvPr id="151" name="Google Shape;15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endParaRPr dirty="0"/>
          </a:p>
          <a:p>
            <a:pPr marL="0" lvl="0" indent="0" algn="l" rtl="0">
              <a:spcBef>
                <a:spcPts val="0"/>
              </a:spcBef>
              <a:spcAft>
                <a:spcPts val="0"/>
              </a:spcAft>
              <a:buNone/>
            </a:pPr>
            <a:endParaRPr dirty="0"/>
          </a:p>
        </p:txBody>
      </p:sp>
      <p:sp>
        <p:nvSpPr>
          <p:cNvPr id="180" name="Google Shape;18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Except otherwise noted, “</a:t>
            </a:r>
            <a:r>
              <a:rPr lang="en-US" sz="1200" b="0" i="0" u="none" strike="noStrike" cap="none" dirty="0">
                <a:solidFill>
                  <a:schemeClr val="lt1"/>
                </a:solidFill>
                <a:latin typeface="Calibri"/>
                <a:ea typeface="Calibri"/>
                <a:cs typeface="Calibri"/>
                <a:sym typeface="Calibri"/>
              </a:rPr>
              <a:t>What does Swot bring to oceanography</a:t>
            </a:r>
            <a:r>
              <a:rPr lang="en-US" dirty="0">
                <a:solidFill>
                  <a:schemeClr val="lt1"/>
                </a:solidFill>
              </a:rPr>
              <a:t>?</a:t>
            </a:r>
            <a:r>
              <a:rPr lang="en-US" dirty="0"/>
              <a:t>” presentation by Cnes/Aviso is licensed under CC BY-SA 4.0. To view a copy of this license, visit https://creativecommons.org/licenses/by-sa/4.0 </a:t>
            </a:r>
            <a:endParaRPr dirty="0"/>
          </a:p>
          <a:p>
            <a:pPr marL="0" lvl="0" indent="0" algn="l" rtl="0">
              <a:spcBef>
                <a:spcPts val="0"/>
              </a:spcBef>
              <a:spcAft>
                <a:spcPts val="0"/>
              </a:spcAft>
              <a:buNone/>
            </a:pPr>
            <a:endParaRPr dirty="0"/>
          </a:p>
        </p:txBody>
      </p:sp>
      <p:sp>
        <p:nvSpPr>
          <p:cNvPr id="191" name="Google Shape;19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18"/>
        <p:cNvGrpSpPr/>
        <p:nvPr/>
      </p:nvGrpSpPr>
      <p:grpSpPr>
        <a:xfrm>
          <a:off x="0" y="0"/>
          <a:ext cx="0" cy="0"/>
          <a:chOff x="0" y="0"/>
          <a:chExt cx="0" cy="0"/>
        </a:xfrm>
      </p:grpSpPr>
      <p:sp>
        <p:nvSpPr>
          <p:cNvPr id="19" name="Google Shape;19;p7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400"/>
              <a:buFont typeface="Calibri"/>
              <a:buNone/>
              <a:defRPr sz="5400" b="1">
                <a:latin typeface="Calibri" panose="020F0502020204030204" pitchFamily="34" charset="0"/>
                <a:ea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0" name="Google Shape;20;p7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Calibri" panose="020F0502020204030204" pitchFamily="34" charset="0"/>
                <a:ea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1" name="Google Shape;21;p77"/>
          <p:cNvSpPr txBox="1">
            <a:spLocks noGrp="1"/>
          </p:cNvSpPr>
          <p:nvPr>
            <p:ph type="dt" idx="10"/>
          </p:nvPr>
        </p:nvSpPr>
        <p:spPr>
          <a:xfrm>
            <a:off x="993818" y="6356350"/>
            <a:ext cx="258758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fr-FR"/>
          </a:p>
        </p:txBody>
      </p:sp>
      <p:sp>
        <p:nvSpPr>
          <p:cNvPr id="22" name="Google Shape;22;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fr-FR"/>
          </a:p>
        </p:txBody>
      </p:sp>
      <p:sp>
        <p:nvSpPr>
          <p:cNvPr id="23" name="Google Shape;23;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Calibri" panose="020F0502020204030204" pitchFamily="34" charset="0"/>
                <a:ea typeface="Calibri" panose="020F0502020204030204" pitchFamily="34" charset="0"/>
                <a:cs typeface="Calibri" panose="020F0502020204030204" pitchFamily="34"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68"/>
        <p:cNvGrpSpPr/>
        <p:nvPr/>
      </p:nvGrpSpPr>
      <p:grpSpPr>
        <a:xfrm>
          <a:off x="0" y="0"/>
          <a:ext cx="0" cy="0"/>
          <a:chOff x="0" y="0"/>
          <a:chExt cx="0" cy="0"/>
        </a:xfrm>
      </p:grpSpPr>
      <p:sp>
        <p:nvSpPr>
          <p:cNvPr id="69" name="Google Shape;69;p8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Calibri" panose="020F0502020204030204" pitchFamily="34" charset="0"/>
                <a:ea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8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Calibri" panose="020F0502020204030204" pitchFamily="34" charset="0"/>
                <a:ea typeface="Calibri" panose="020F0502020204030204" pitchFamily="34" charset="0"/>
                <a:cs typeface="Calibri" panose="020F0502020204030204" pitchFamily="34"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1" name="Google Shape;71;p8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Calibri" panose="020F0502020204030204" pitchFamily="34" charset="0"/>
                <a:ea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86"/>
          <p:cNvSpPr txBox="1">
            <a:spLocks noGrp="1"/>
          </p:cNvSpPr>
          <p:nvPr>
            <p:ph type="dt" idx="10"/>
          </p:nvPr>
        </p:nvSpPr>
        <p:spPr>
          <a:xfrm>
            <a:off x="993818" y="6356350"/>
            <a:ext cx="258758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fr-FR"/>
          </a:p>
        </p:txBody>
      </p:sp>
      <p:sp>
        <p:nvSpPr>
          <p:cNvPr id="73" name="Google Shape;73;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fr-FR"/>
          </a:p>
        </p:txBody>
      </p:sp>
      <p:sp>
        <p:nvSpPr>
          <p:cNvPr id="74" name="Google Shape;74;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Calibri" panose="020F0502020204030204" pitchFamily="34" charset="0"/>
                <a:ea typeface="Calibri" panose="020F0502020204030204" pitchFamily="34" charset="0"/>
                <a:cs typeface="Calibri" panose="020F0502020204030204" pitchFamily="34"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75"/>
        <p:cNvGrpSpPr/>
        <p:nvPr/>
      </p:nvGrpSpPr>
      <p:grpSpPr>
        <a:xfrm>
          <a:off x="0" y="0"/>
          <a:ext cx="0" cy="0"/>
          <a:chOff x="0" y="0"/>
          <a:chExt cx="0" cy="0"/>
        </a:xfrm>
      </p:grpSpPr>
      <p:sp>
        <p:nvSpPr>
          <p:cNvPr id="76" name="Google Shape;76;p8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Calibri" panose="020F0502020204030204" pitchFamily="34" charset="0"/>
                <a:ea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87"/>
          <p:cNvSpPr>
            <a:spLocks noGrp="1"/>
          </p:cNvSpPr>
          <p:nvPr>
            <p:ph type="pic" idx="2"/>
          </p:nvPr>
        </p:nvSpPr>
        <p:spPr>
          <a:xfrm>
            <a:off x="5183188" y="987425"/>
            <a:ext cx="6172200" cy="4873625"/>
          </a:xfrm>
          <a:prstGeom prst="rect">
            <a:avLst/>
          </a:prstGeom>
          <a:noFill/>
          <a:ln>
            <a:noFill/>
          </a:ln>
        </p:spPr>
      </p:sp>
      <p:sp>
        <p:nvSpPr>
          <p:cNvPr id="78" name="Google Shape;78;p8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Calibri" panose="020F0502020204030204" pitchFamily="34" charset="0"/>
                <a:ea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87"/>
          <p:cNvSpPr txBox="1">
            <a:spLocks noGrp="1"/>
          </p:cNvSpPr>
          <p:nvPr>
            <p:ph type="dt" idx="10"/>
          </p:nvPr>
        </p:nvSpPr>
        <p:spPr>
          <a:xfrm>
            <a:off x="993818" y="6356350"/>
            <a:ext cx="258758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fr-FR"/>
          </a:p>
        </p:txBody>
      </p:sp>
      <p:sp>
        <p:nvSpPr>
          <p:cNvPr id="80" name="Google Shape;80;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fr-FR"/>
          </a:p>
        </p:txBody>
      </p:sp>
      <p:sp>
        <p:nvSpPr>
          <p:cNvPr id="81" name="Google Shape;81;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Calibri" panose="020F0502020204030204" pitchFamily="34" charset="0"/>
                <a:ea typeface="Calibri" panose="020F0502020204030204" pitchFamily="34" charset="0"/>
                <a:cs typeface="Calibri" panose="020F0502020204030204" pitchFamily="34"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4"/>
        <p:cNvGrpSpPr/>
        <p:nvPr/>
      </p:nvGrpSpPr>
      <p:grpSpPr>
        <a:xfrm>
          <a:off x="0" y="0"/>
          <a:ext cx="0" cy="0"/>
          <a:chOff x="0" y="0"/>
          <a:chExt cx="0" cy="0"/>
        </a:xfrm>
      </p:grpSpPr>
      <p:sp>
        <p:nvSpPr>
          <p:cNvPr id="25" name="Google Shape;25;p78"/>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tabLst>
                <a:tab pos="11657013" algn="r"/>
              </a:tabLst>
              <a:defRPr>
                <a:latin typeface="Calibri" panose="020F0502020204030204" pitchFamily="34" charset="0"/>
                <a:ea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6" name="Google Shape;26;p78"/>
          <p:cNvSpPr txBox="1">
            <a:spLocks noGrp="1"/>
          </p:cNvSpPr>
          <p:nvPr>
            <p:ph type="body" idx="1"/>
          </p:nvPr>
        </p:nvSpPr>
        <p:spPr>
          <a:xfrm>
            <a:off x="171449" y="828675"/>
            <a:ext cx="11877675" cy="5410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78"/>
          <p:cNvSpPr txBox="1">
            <a:spLocks noGrp="1"/>
          </p:cNvSpPr>
          <p:nvPr>
            <p:ph type="dt" idx="10"/>
          </p:nvPr>
        </p:nvSpPr>
        <p:spPr>
          <a:xfrm>
            <a:off x="993818" y="6356350"/>
            <a:ext cx="258758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fr-FR"/>
          </a:p>
        </p:txBody>
      </p:sp>
      <p:sp>
        <p:nvSpPr>
          <p:cNvPr id="28" name="Google Shape;28;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fr-FR"/>
          </a:p>
        </p:txBody>
      </p:sp>
      <p:sp>
        <p:nvSpPr>
          <p:cNvPr id="29" name="Google Shape;29;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Calibri" panose="020F0502020204030204" pitchFamily="34" charset="0"/>
                <a:ea typeface="Calibri" panose="020F0502020204030204" pitchFamily="34" charset="0"/>
                <a:cs typeface="Calibri" panose="020F0502020204030204" pitchFamily="34"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30"/>
        <p:cNvGrpSpPr/>
        <p:nvPr/>
      </p:nvGrpSpPr>
      <p:grpSpPr>
        <a:xfrm>
          <a:off x="0" y="0"/>
          <a:ext cx="0" cy="0"/>
          <a:chOff x="0" y="0"/>
          <a:chExt cx="0" cy="0"/>
        </a:xfrm>
      </p:grpSpPr>
      <p:sp>
        <p:nvSpPr>
          <p:cNvPr id="31" name="Google Shape;31;p79"/>
          <p:cNvSpPr txBox="1">
            <a:spLocks noGrp="1"/>
          </p:cNvSpPr>
          <p:nvPr>
            <p:ph type="title"/>
          </p:nvPr>
        </p:nvSpPr>
        <p:spPr>
          <a:xfrm>
            <a:off x="123825" y="136525"/>
            <a:ext cx="11925300" cy="5111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tabLst>
                <a:tab pos="11753850" algn="r"/>
              </a:tabLst>
              <a:defRPr>
                <a:latin typeface="Calibri" panose="020F0502020204030204" pitchFamily="34" charset="0"/>
                <a:ea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2" name="Google Shape;32;p79"/>
          <p:cNvSpPr txBox="1">
            <a:spLocks noGrp="1"/>
          </p:cNvSpPr>
          <p:nvPr>
            <p:ph type="dt" idx="10"/>
          </p:nvPr>
        </p:nvSpPr>
        <p:spPr>
          <a:xfrm>
            <a:off x="993818" y="6356350"/>
            <a:ext cx="258758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fr-FR"/>
          </a:p>
        </p:txBody>
      </p:sp>
      <p:sp>
        <p:nvSpPr>
          <p:cNvPr id="33" name="Google Shape;33;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fr-FR"/>
          </a:p>
        </p:txBody>
      </p:sp>
      <p:sp>
        <p:nvSpPr>
          <p:cNvPr id="34" name="Google Shape;34;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Calibri" panose="020F0502020204030204" pitchFamily="34" charset="0"/>
                <a:ea typeface="Calibri" panose="020F0502020204030204" pitchFamily="34" charset="0"/>
                <a:cs typeface="Calibri" panose="020F0502020204030204" pitchFamily="34"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35"/>
        <p:cNvGrpSpPr/>
        <p:nvPr/>
      </p:nvGrpSpPr>
      <p:grpSpPr>
        <a:xfrm>
          <a:off x="0" y="0"/>
          <a:ext cx="0" cy="0"/>
          <a:chOff x="0" y="0"/>
          <a:chExt cx="0" cy="0"/>
        </a:xfrm>
      </p:grpSpPr>
      <p:sp>
        <p:nvSpPr>
          <p:cNvPr id="36" name="Google Shape;36;p80"/>
          <p:cNvSpPr txBox="1">
            <a:spLocks noGrp="1"/>
          </p:cNvSpPr>
          <p:nvPr>
            <p:ph type="title"/>
          </p:nvPr>
        </p:nvSpPr>
        <p:spPr>
          <a:xfrm>
            <a:off x="142875" y="136526"/>
            <a:ext cx="11915775" cy="54451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atin typeface="Calibri" panose="020F0502020204030204" pitchFamily="34" charset="0"/>
                <a:ea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7" name="Google Shape;37;p80"/>
          <p:cNvSpPr txBox="1">
            <a:spLocks noGrp="1"/>
          </p:cNvSpPr>
          <p:nvPr>
            <p:ph type="body" idx="1"/>
          </p:nvPr>
        </p:nvSpPr>
        <p:spPr>
          <a:xfrm>
            <a:off x="142875" y="860425"/>
            <a:ext cx="5181600" cy="53165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80"/>
          <p:cNvSpPr txBox="1">
            <a:spLocks noGrp="1"/>
          </p:cNvSpPr>
          <p:nvPr>
            <p:ph type="body" idx="2"/>
          </p:nvPr>
        </p:nvSpPr>
        <p:spPr>
          <a:xfrm>
            <a:off x="6172200" y="860425"/>
            <a:ext cx="5886450" cy="53165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80"/>
          <p:cNvSpPr txBox="1">
            <a:spLocks noGrp="1"/>
          </p:cNvSpPr>
          <p:nvPr>
            <p:ph type="dt" idx="10"/>
          </p:nvPr>
        </p:nvSpPr>
        <p:spPr>
          <a:xfrm>
            <a:off x="993818" y="6356350"/>
            <a:ext cx="258758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fr-FR"/>
          </a:p>
        </p:txBody>
      </p:sp>
      <p:sp>
        <p:nvSpPr>
          <p:cNvPr id="40" name="Google Shape;40;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fr-FR"/>
          </a:p>
        </p:txBody>
      </p:sp>
      <p:sp>
        <p:nvSpPr>
          <p:cNvPr id="41" name="Google Shape;41;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Calibri" panose="020F0502020204030204" pitchFamily="34" charset="0"/>
                <a:ea typeface="Calibri" panose="020F0502020204030204" pitchFamily="34" charset="0"/>
                <a:cs typeface="Calibri" panose="020F0502020204030204" pitchFamily="34"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sposition personnalisée">
  <p:cSld name="Disposition personnalisée">
    <p:spTree>
      <p:nvGrpSpPr>
        <p:cNvPr id="1" name="Shape 42"/>
        <p:cNvGrpSpPr/>
        <p:nvPr/>
      </p:nvGrpSpPr>
      <p:grpSpPr>
        <a:xfrm>
          <a:off x="0" y="0"/>
          <a:ext cx="0" cy="0"/>
          <a:chOff x="0" y="0"/>
          <a:chExt cx="0" cy="0"/>
        </a:xfrm>
      </p:grpSpPr>
      <p:sp>
        <p:nvSpPr>
          <p:cNvPr id="43" name="Google Shape;43;p81"/>
          <p:cNvSpPr txBox="1">
            <a:spLocks noGrp="1"/>
          </p:cNvSpPr>
          <p:nvPr>
            <p:ph type="title"/>
          </p:nvPr>
        </p:nvSpPr>
        <p:spPr>
          <a:xfrm>
            <a:off x="179999" y="225601"/>
            <a:ext cx="11866225" cy="4554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tabLst>
                <a:tab pos="11658600" algn="r"/>
              </a:tabLst>
              <a:defRPr>
                <a:latin typeface="Calibri" panose="020F0502020204030204" pitchFamily="34" charset="0"/>
                <a:ea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4" name="Google Shape;44;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Calibri" panose="020F0502020204030204" pitchFamily="34" charset="0"/>
                <a:ea typeface="Calibri" panose="020F0502020204030204" pitchFamily="34" charset="0"/>
                <a:cs typeface="Calibri" panose="020F0502020204030204" pitchFamily="34"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e">
  <p:cSld name="Texte">
    <p:spTree>
      <p:nvGrpSpPr>
        <p:cNvPr id="1" name="Shape 45"/>
        <p:cNvGrpSpPr/>
        <p:nvPr/>
      </p:nvGrpSpPr>
      <p:grpSpPr>
        <a:xfrm>
          <a:off x="0" y="0"/>
          <a:ext cx="0" cy="0"/>
          <a:chOff x="0" y="0"/>
          <a:chExt cx="0" cy="0"/>
        </a:xfrm>
      </p:grpSpPr>
      <p:sp>
        <p:nvSpPr>
          <p:cNvPr id="46" name="Google Shape;46;p82"/>
          <p:cNvSpPr txBox="1">
            <a:spLocks noGrp="1"/>
          </p:cNvSpPr>
          <p:nvPr>
            <p:ph type="title"/>
          </p:nvPr>
        </p:nvSpPr>
        <p:spPr>
          <a:xfrm>
            <a:off x="396950" y="141457"/>
            <a:ext cx="11600361" cy="57291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tabLst>
                <a:tab pos="11391900" algn="r"/>
                <a:tab pos="11658600" algn="r"/>
              </a:tabLst>
              <a:defRPr>
                <a:latin typeface="Calibri" panose="020F0502020204030204" pitchFamily="34" charset="0"/>
                <a:ea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7" name="Google Shape;47;p82"/>
          <p:cNvSpPr txBox="1">
            <a:spLocks noGrp="1"/>
          </p:cNvSpPr>
          <p:nvPr>
            <p:ph type="body" idx="1"/>
          </p:nvPr>
        </p:nvSpPr>
        <p:spPr>
          <a:xfrm>
            <a:off x="396949" y="863062"/>
            <a:ext cx="11600362" cy="569568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82"/>
          <p:cNvSpPr txBox="1">
            <a:spLocks noGrp="1"/>
          </p:cNvSpPr>
          <p:nvPr>
            <p:ph type="sldNum" idx="12"/>
          </p:nvPr>
        </p:nvSpPr>
        <p:spPr>
          <a:xfrm>
            <a:off x="11637818" y="6558742"/>
            <a:ext cx="554182" cy="299258"/>
          </a:xfrm>
          <a:prstGeom prst="rect">
            <a:avLst/>
          </a:prstGeom>
          <a:noFill/>
          <a:ln>
            <a:noFill/>
          </a:ln>
        </p:spPr>
        <p:txBody>
          <a:bodyPr spcFirstLastPara="1" wrap="square" lIns="0" tIns="0" rIns="0" bIns="0" anchor="ctr" anchorCtr="0">
            <a:noAutofit/>
          </a:bodyPr>
          <a:lstStyle>
            <a:lvl1pPr marL="0" lvl="0" indent="0" algn="ctr">
              <a:spcBef>
                <a:spcPts val="0"/>
              </a:spcBef>
              <a:buNone/>
              <a:defRPr sz="1200" b="1">
                <a:solidFill>
                  <a:schemeClr val="dk1"/>
                </a:solidFill>
                <a:latin typeface="Calibri" panose="020F0502020204030204" pitchFamily="34" charset="0"/>
                <a:ea typeface="Calibri" panose="020F0502020204030204" pitchFamily="34" charset="0"/>
                <a:cs typeface="Calibri" panose="020F0502020204030204" pitchFamily="34" charset="0"/>
                <a:sym typeface="Arial"/>
              </a:defRPr>
            </a:lvl1pPr>
            <a:lvl2pPr marL="0" lvl="1" indent="0" algn="ctr">
              <a:spcBef>
                <a:spcPts val="0"/>
              </a:spcBef>
              <a:buNone/>
              <a:defRPr sz="1200" b="1">
                <a:solidFill>
                  <a:schemeClr val="dk1"/>
                </a:solidFill>
                <a:latin typeface="Arial"/>
                <a:ea typeface="Arial"/>
                <a:cs typeface="Arial"/>
                <a:sym typeface="Arial"/>
              </a:defRPr>
            </a:lvl2pPr>
            <a:lvl3pPr marL="0" lvl="2" indent="0" algn="ctr">
              <a:spcBef>
                <a:spcPts val="0"/>
              </a:spcBef>
              <a:buNone/>
              <a:defRPr sz="1200" b="1">
                <a:solidFill>
                  <a:schemeClr val="dk1"/>
                </a:solidFill>
                <a:latin typeface="Arial"/>
                <a:ea typeface="Arial"/>
                <a:cs typeface="Arial"/>
                <a:sym typeface="Arial"/>
              </a:defRPr>
            </a:lvl3pPr>
            <a:lvl4pPr marL="0" lvl="3" indent="0" algn="ctr">
              <a:spcBef>
                <a:spcPts val="0"/>
              </a:spcBef>
              <a:buNone/>
              <a:defRPr sz="1200" b="1">
                <a:solidFill>
                  <a:schemeClr val="dk1"/>
                </a:solidFill>
                <a:latin typeface="Arial"/>
                <a:ea typeface="Arial"/>
                <a:cs typeface="Arial"/>
                <a:sym typeface="Arial"/>
              </a:defRPr>
            </a:lvl4pPr>
            <a:lvl5pPr marL="0" lvl="4" indent="0" algn="ctr">
              <a:spcBef>
                <a:spcPts val="0"/>
              </a:spcBef>
              <a:buNone/>
              <a:defRPr sz="1200" b="1">
                <a:solidFill>
                  <a:schemeClr val="dk1"/>
                </a:solidFill>
                <a:latin typeface="Arial"/>
                <a:ea typeface="Arial"/>
                <a:cs typeface="Arial"/>
                <a:sym typeface="Arial"/>
              </a:defRPr>
            </a:lvl5pPr>
            <a:lvl6pPr marL="0" lvl="5" indent="0" algn="ctr">
              <a:spcBef>
                <a:spcPts val="0"/>
              </a:spcBef>
              <a:buNone/>
              <a:defRPr sz="1200" b="1">
                <a:solidFill>
                  <a:schemeClr val="dk1"/>
                </a:solidFill>
                <a:latin typeface="Arial"/>
                <a:ea typeface="Arial"/>
                <a:cs typeface="Arial"/>
                <a:sym typeface="Arial"/>
              </a:defRPr>
            </a:lvl6pPr>
            <a:lvl7pPr marL="0" lvl="6" indent="0" algn="ctr">
              <a:spcBef>
                <a:spcPts val="0"/>
              </a:spcBef>
              <a:buNone/>
              <a:defRPr sz="1200" b="1">
                <a:solidFill>
                  <a:schemeClr val="dk1"/>
                </a:solidFill>
                <a:latin typeface="Arial"/>
                <a:ea typeface="Arial"/>
                <a:cs typeface="Arial"/>
                <a:sym typeface="Arial"/>
              </a:defRPr>
            </a:lvl7pPr>
            <a:lvl8pPr marL="0" lvl="7" indent="0" algn="ctr">
              <a:spcBef>
                <a:spcPts val="0"/>
              </a:spcBef>
              <a:buNone/>
              <a:defRPr sz="1200" b="1">
                <a:solidFill>
                  <a:schemeClr val="dk1"/>
                </a:solidFill>
                <a:latin typeface="Arial"/>
                <a:ea typeface="Arial"/>
                <a:cs typeface="Arial"/>
                <a:sym typeface="Arial"/>
              </a:defRPr>
            </a:lvl8pPr>
            <a:lvl9pPr marL="0" lvl="8" indent="0" algn="ctr">
              <a:spcBef>
                <a:spcPts val="0"/>
              </a:spcBef>
              <a:buNone/>
              <a:defRPr sz="1200" b="1">
                <a:solidFill>
                  <a:schemeClr val="dk1"/>
                </a:solidFill>
                <a:latin typeface="Arial"/>
                <a:ea typeface="Arial"/>
                <a:cs typeface="Arial"/>
                <a:sym typeface="Arial"/>
              </a:defRPr>
            </a:lvl9pPr>
          </a:lstStyle>
          <a:p>
            <a:fld id="{00000000-1234-1234-1234-123412341234}"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49"/>
        <p:cNvGrpSpPr/>
        <p:nvPr/>
      </p:nvGrpSpPr>
      <p:grpSpPr>
        <a:xfrm>
          <a:off x="0" y="0"/>
          <a:ext cx="0" cy="0"/>
          <a:chOff x="0" y="0"/>
          <a:chExt cx="0" cy="0"/>
        </a:xfrm>
      </p:grpSpPr>
      <p:sp>
        <p:nvSpPr>
          <p:cNvPr id="50" name="Google Shape;50;p83"/>
          <p:cNvSpPr txBox="1">
            <a:spLocks noGrp="1"/>
          </p:cNvSpPr>
          <p:nvPr>
            <p:ph type="dt" idx="10"/>
          </p:nvPr>
        </p:nvSpPr>
        <p:spPr>
          <a:xfrm>
            <a:off x="993818" y="6356350"/>
            <a:ext cx="258758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53"/>
        <p:cNvGrpSpPr/>
        <p:nvPr/>
      </p:nvGrpSpPr>
      <p:grpSpPr>
        <a:xfrm>
          <a:off x="0" y="0"/>
          <a:ext cx="0" cy="0"/>
          <a:chOff x="0" y="0"/>
          <a:chExt cx="0" cy="0"/>
        </a:xfrm>
      </p:grpSpPr>
      <p:sp>
        <p:nvSpPr>
          <p:cNvPr id="54" name="Google Shape;54;p8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b="1">
                <a:latin typeface="Calibri" panose="020F0502020204030204" pitchFamily="34" charset="0"/>
                <a:ea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Calibri" panose="020F0502020204030204" pitchFamily="34" charset="0"/>
                <a:ea typeface="Calibri" panose="020F0502020204030204" pitchFamily="34" charset="0"/>
                <a:cs typeface="Calibri" panose="020F050202020403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6" name="Google Shape;56;p84"/>
          <p:cNvSpPr txBox="1">
            <a:spLocks noGrp="1"/>
          </p:cNvSpPr>
          <p:nvPr>
            <p:ph type="dt" idx="10"/>
          </p:nvPr>
        </p:nvSpPr>
        <p:spPr>
          <a:xfrm>
            <a:off x="993818" y="6356350"/>
            <a:ext cx="258758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fr-FR"/>
          </a:p>
        </p:txBody>
      </p:sp>
      <p:sp>
        <p:nvSpPr>
          <p:cNvPr id="57" name="Google Shape;57;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fr-FR"/>
          </a:p>
        </p:txBody>
      </p:sp>
      <p:sp>
        <p:nvSpPr>
          <p:cNvPr id="58" name="Google Shape;58;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Calibri" panose="020F0502020204030204" pitchFamily="34" charset="0"/>
                <a:ea typeface="Calibri" panose="020F0502020204030204" pitchFamily="34" charset="0"/>
                <a:cs typeface="Calibri" panose="020F0502020204030204" pitchFamily="34"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59"/>
        <p:cNvGrpSpPr/>
        <p:nvPr/>
      </p:nvGrpSpPr>
      <p:grpSpPr>
        <a:xfrm>
          <a:off x="0" y="0"/>
          <a:ext cx="0" cy="0"/>
          <a:chOff x="0" y="0"/>
          <a:chExt cx="0" cy="0"/>
        </a:xfrm>
      </p:grpSpPr>
      <p:sp>
        <p:nvSpPr>
          <p:cNvPr id="60" name="Google Shape;60;p85"/>
          <p:cNvSpPr txBox="1">
            <a:spLocks noGrp="1"/>
          </p:cNvSpPr>
          <p:nvPr>
            <p:ph type="title"/>
          </p:nvPr>
        </p:nvSpPr>
        <p:spPr>
          <a:xfrm>
            <a:off x="145773" y="136525"/>
            <a:ext cx="11953461" cy="59372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tabLst>
                <a:tab pos="11753850" algn="r"/>
              </a:tabLst>
              <a:defRPr>
                <a:latin typeface="Calibri" panose="020F0502020204030204" pitchFamily="34" charset="0"/>
                <a:ea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1" name="Google Shape;61;p85"/>
          <p:cNvSpPr txBox="1">
            <a:spLocks noGrp="1"/>
          </p:cNvSpPr>
          <p:nvPr>
            <p:ph type="body" idx="1"/>
          </p:nvPr>
        </p:nvSpPr>
        <p:spPr>
          <a:xfrm>
            <a:off x="145774" y="925785"/>
            <a:ext cx="5851802"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Calibri" panose="020F0502020204030204" pitchFamily="34" charset="0"/>
                <a:ea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 name="Google Shape;62;p85"/>
          <p:cNvSpPr txBox="1">
            <a:spLocks noGrp="1"/>
          </p:cNvSpPr>
          <p:nvPr>
            <p:ph type="body" idx="2"/>
          </p:nvPr>
        </p:nvSpPr>
        <p:spPr>
          <a:xfrm>
            <a:off x="145774" y="1749697"/>
            <a:ext cx="5851802" cy="4386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85"/>
          <p:cNvSpPr txBox="1">
            <a:spLocks noGrp="1"/>
          </p:cNvSpPr>
          <p:nvPr>
            <p:ph type="body" idx="3"/>
          </p:nvPr>
        </p:nvSpPr>
        <p:spPr>
          <a:xfrm>
            <a:off x="6172200" y="925785"/>
            <a:ext cx="5927034"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Calibri" panose="020F0502020204030204" pitchFamily="34" charset="0"/>
                <a:ea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4" name="Google Shape;64;p85"/>
          <p:cNvSpPr txBox="1">
            <a:spLocks noGrp="1"/>
          </p:cNvSpPr>
          <p:nvPr>
            <p:ph type="body" idx="4"/>
          </p:nvPr>
        </p:nvSpPr>
        <p:spPr>
          <a:xfrm>
            <a:off x="6172200" y="1749697"/>
            <a:ext cx="5927034" cy="4386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85"/>
          <p:cNvSpPr txBox="1">
            <a:spLocks noGrp="1"/>
          </p:cNvSpPr>
          <p:nvPr>
            <p:ph type="dt" idx="10"/>
          </p:nvPr>
        </p:nvSpPr>
        <p:spPr>
          <a:xfrm>
            <a:off x="993818" y="6356350"/>
            <a:ext cx="258758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fr-FR"/>
          </a:p>
        </p:txBody>
      </p:sp>
      <p:sp>
        <p:nvSpPr>
          <p:cNvPr id="66" name="Google Shape;66;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fr-FR"/>
          </a:p>
        </p:txBody>
      </p:sp>
      <p:sp>
        <p:nvSpPr>
          <p:cNvPr id="67" name="Google Shape;67;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Calibri" panose="020F0502020204030204" pitchFamily="34" charset="0"/>
                <a:ea typeface="Calibri" panose="020F0502020204030204" pitchFamily="34" charset="0"/>
                <a:cs typeface="Calibri" panose="020F0502020204030204" pitchFamily="34"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6"/>
          <p:cNvSpPr txBox="1">
            <a:spLocks noGrp="1"/>
          </p:cNvSpPr>
          <p:nvPr>
            <p:ph type="title"/>
          </p:nvPr>
        </p:nvSpPr>
        <p:spPr>
          <a:xfrm>
            <a:off x="179999" y="225601"/>
            <a:ext cx="11866225" cy="45543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sng"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76"/>
          <p:cNvSpPr txBox="1">
            <a:spLocks noGrp="1"/>
          </p:cNvSpPr>
          <p:nvPr>
            <p:ph type="body" idx="1"/>
          </p:nvPr>
        </p:nvSpPr>
        <p:spPr>
          <a:xfrm>
            <a:off x="180000" y="818556"/>
            <a:ext cx="11866226" cy="53584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6"/>
          <p:cNvSpPr txBox="1">
            <a:spLocks noGrp="1"/>
          </p:cNvSpPr>
          <p:nvPr>
            <p:ph type="dt" idx="10"/>
          </p:nvPr>
        </p:nvSpPr>
        <p:spPr>
          <a:xfrm>
            <a:off x="993818" y="6356350"/>
            <a:ext cx="258758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pitchFamily="34" charset="0"/>
                <a:ea typeface="Calibri" panose="020F0502020204030204" pitchFamily="34" charset="0"/>
                <a:cs typeface="Calibri" panose="020F050202020403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a:p>
        </p:txBody>
      </p:sp>
      <p:sp>
        <p:nvSpPr>
          <p:cNvPr id="13" name="Google Shape;13;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pitchFamily="34" charset="0"/>
                <a:ea typeface="Calibri" panose="020F0502020204030204" pitchFamily="34" charset="0"/>
                <a:cs typeface="Calibri" panose="020F050202020403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a:p>
        </p:txBody>
      </p:sp>
      <p:sp>
        <p:nvSpPr>
          <p:cNvPr id="14" name="Google Shape;14;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pitchFamily="34" charset="0"/>
                <a:ea typeface="Calibri" panose="020F0502020204030204" pitchFamily="34" charset="0"/>
                <a:cs typeface="Calibri" panose="020F0502020204030204" pitchFamily="34" charset="0"/>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‹N°›</a:t>
            </a:fld>
            <a:endParaRPr lang="en-US"/>
          </a:p>
        </p:txBody>
      </p:sp>
      <p:grpSp>
        <p:nvGrpSpPr>
          <p:cNvPr id="15" name="Google Shape;15;p76"/>
          <p:cNvGrpSpPr/>
          <p:nvPr/>
        </p:nvGrpSpPr>
        <p:grpSpPr>
          <a:xfrm>
            <a:off x="180000" y="6480000"/>
            <a:ext cx="813818" cy="276018"/>
            <a:chOff x="220980" y="6445457"/>
            <a:chExt cx="813818" cy="276018"/>
          </a:xfrm>
        </p:grpSpPr>
        <p:pic>
          <p:nvPicPr>
            <p:cNvPr id="16" name="Google Shape;16;p76"/>
            <p:cNvPicPr preferRelativeResize="0"/>
            <p:nvPr/>
          </p:nvPicPr>
          <p:blipFill rotWithShape="1">
            <a:blip r:embed="rId13">
              <a:alphaModFix/>
            </a:blip>
            <a:srcRect/>
            <a:stretch/>
          </p:blipFill>
          <p:spPr>
            <a:xfrm>
              <a:off x="220980" y="6445457"/>
              <a:ext cx="813818" cy="152400"/>
            </a:xfrm>
            <a:prstGeom prst="rect">
              <a:avLst/>
            </a:prstGeom>
            <a:noFill/>
            <a:ln>
              <a:noFill/>
            </a:ln>
          </p:spPr>
        </p:pic>
        <p:sp>
          <p:nvSpPr>
            <p:cNvPr id="17" name="Google Shape;17;p76"/>
            <p:cNvSpPr txBox="1"/>
            <p:nvPr/>
          </p:nvSpPr>
          <p:spPr>
            <a:xfrm>
              <a:off x="220980" y="6582976"/>
              <a:ext cx="813818"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Cnes/Aviso</a:t>
              </a:r>
              <a:endParaRPr>
                <a:latin typeface="Calibri" panose="020F0502020204030204" pitchFamily="34" charset="0"/>
                <a:ea typeface="Calibri" panose="020F0502020204030204" pitchFamily="34" charset="0"/>
                <a:cs typeface="Calibri" panose="020F0502020204030204" pitchFamily="34" charset="0"/>
              </a:endParaRPr>
            </a:p>
          </p:txBody>
        </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tabLst>
          <a:tab pos="11658600" algn="r"/>
        </a:tabLst>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g"/><Relationship Id="rId7" Type="http://schemas.openxmlformats.org/officeDocument/2006/relationships/image" Target="../media/image64.jp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33.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doi.org/10.3189/172756411797252103" TargetMode="External"/><Relationship Id="rId7" Type="http://schemas.openxmlformats.org/officeDocument/2006/relationships/image" Target="../media/image94.jp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hyperlink" Target="https://www.youtube.com/watch?v=NetSgSbpotc&amp;t=3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swot-adac.org/"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image" Target="../media/image116.png"/><Relationship Id="rId5" Type="http://schemas.openxmlformats.org/officeDocument/2006/relationships/image" Target="../media/image115.jpeg"/><Relationship Id="rId4" Type="http://schemas.openxmlformats.org/officeDocument/2006/relationships/image" Target="../media/image1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Google Shape;88;p1"/>
          <p:cNvSpPr txBox="1">
            <a:spLocks noGrp="1"/>
          </p:cNvSpPr>
          <p:nvPr>
            <p:ph type="title"/>
          </p:nvPr>
        </p:nvSpPr>
        <p:spPr>
          <a:xfrm>
            <a:off x="831849" y="1709738"/>
            <a:ext cx="11360151" cy="2852737"/>
          </a:xfrm>
          <a:prstGeom prst="rect">
            <a:avLst/>
          </a:prstGeom>
          <a:noFill/>
          <a:ln>
            <a:noFill/>
          </a:ln>
        </p:spPr>
        <p:txBody>
          <a:bodyPr spcFirstLastPara="1" wrap="square" lIns="91425" tIns="45700" rIns="91425" bIns="45700" anchor="b" anchorCtr="0">
            <a:normAutofit/>
          </a:bodyPr>
          <a:lstStyle/>
          <a:p>
            <a:pPr lvl="0">
              <a:buClr>
                <a:schemeClr val="lt1"/>
              </a:buClr>
            </a:pPr>
            <a:r>
              <a:rPr lang="en-US" dirty="0">
                <a:solidFill>
                  <a:schemeClr val="tx1"/>
                </a:solidFill>
              </a:rPr>
              <a:t>What does Swot bring to oceanography?</a:t>
            </a:r>
            <a:endParaRPr dirty="0">
              <a:solidFill>
                <a:schemeClr val="tx1"/>
              </a:solidFill>
            </a:endParaRPr>
          </a:p>
        </p:txBody>
      </p:sp>
      <p:grpSp>
        <p:nvGrpSpPr>
          <p:cNvPr id="89" name="Google Shape;89;p1"/>
          <p:cNvGrpSpPr/>
          <p:nvPr/>
        </p:nvGrpSpPr>
        <p:grpSpPr>
          <a:xfrm>
            <a:off x="180000" y="6480000"/>
            <a:ext cx="813818" cy="276018"/>
            <a:chOff x="220980" y="6445457"/>
            <a:chExt cx="813818" cy="276018"/>
          </a:xfrm>
        </p:grpSpPr>
        <p:pic>
          <p:nvPicPr>
            <p:cNvPr id="90" name="Google Shape;90;p1"/>
            <p:cNvPicPr preferRelativeResize="0"/>
            <p:nvPr/>
          </p:nvPicPr>
          <p:blipFill rotWithShape="1">
            <a:blip r:embed="rId3">
              <a:alphaModFix/>
            </a:blip>
            <a:srcRect/>
            <a:stretch/>
          </p:blipFill>
          <p:spPr>
            <a:xfrm>
              <a:off x="220980" y="6445457"/>
              <a:ext cx="813818" cy="152400"/>
            </a:xfrm>
            <a:prstGeom prst="rect">
              <a:avLst/>
            </a:prstGeom>
            <a:noFill/>
            <a:ln>
              <a:noFill/>
            </a:ln>
          </p:spPr>
        </p:pic>
        <p:sp>
          <p:nvSpPr>
            <p:cNvPr id="91" name="Google Shape;91;p1"/>
            <p:cNvSpPr txBox="1"/>
            <p:nvPr/>
          </p:nvSpPr>
          <p:spPr>
            <a:xfrm>
              <a:off x="220980" y="6582976"/>
              <a:ext cx="813818"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Cnes/Aviso</a:t>
              </a:r>
              <a:endParaRPr>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2"/>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dirty="0"/>
              <a:t>Two orbits for Swot: science orbit	</a:t>
            </a:r>
            <a:endParaRPr dirty="0"/>
          </a:p>
        </p:txBody>
      </p:sp>
      <p:sp>
        <p:nvSpPr>
          <p:cNvPr id="205" name="Google Shape;205;p12"/>
          <p:cNvSpPr txBox="1">
            <a:spLocks noGrp="1"/>
          </p:cNvSpPr>
          <p:nvPr>
            <p:ph type="body" idx="1"/>
          </p:nvPr>
        </p:nvSpPr>
        <p:spPr>
          <a:xfrm>
            <a:off x="171450" y="681050"/>
            <a:ext cx="11877600" cy="32439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dk1"/>
              </a:buClr>
              <a:buSzPts val="2800"/>
              <a:buNone/>
            </a:pPr>
            <a:r>
              <a:rPr lang="en-US" b="1"/>
              <a:t>21-day repeat “science” orbit</a:t>
            </a:r>
            <a:endParaRPr/>
          </a:p>
          <a:p>
            <a:pPr marL="228600" lvl="0" indent="-228600" algn="l" rtl="0">
              <a:lnSpc>
                <a:spcPct val="90000"/>
              </a:lnSpc>
              <a:spcBef>
                <a:spcPts val="1000"/>
              </a:spcBef>
              <a:spcAft>
                <a:spcPts val="0"/>
              </a:spcAft>
              <a:buClr>
                <a:schemeClr val="dk1"/>
              </a:buClr>
              <a:buSzPts val="2800"/>
              <a:buChar char="•"/>
            </a:pPr>
            <a:r>
              <a:rPr lang="en-US" b="1"/>
              <a:t>Nominally : 3-year </a:t>
            </a:r>
            <a:endParaRPr/>
          </a:p>
          <a:p>
            <a:pPr marL="228600" lvl="0" indent="-228600" algn="l" rtl="0">
              <a:lnSpc>
                <a:spcPct val="90000"/>
              </a:lnSpc>
              <a:spcBef>
                <a:spcPts val="1000"/>
              </a:spcBef>
              <a:spcAft>
                <a:spcPts val="0"/>
              </a:spcAft>
              <a:buClr>
                <a:schemeClr val="dk1"/>
              </a:buClr>
              <a:buSzPts val="2800"/>
              <a:buChar char="•"/>
            </a:pPr>
            <a:r>
              <a:rPr lang="en-US"/>
              <a:t>Full global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coverage</a:t>
            </a:r>
            <a:r>
              <a:rPr lang="en-US"/>
              <a:t> in 21 days, but: </a:t>
            </a:r>
            <a:endParaRPr/>
          </a:p>
          <a:p>
            <a:pPr marL="685800" lvl="1" indent="-292100" algn="l" rtl="0">
              <a:lnSpc>
                <a:spcPct val="90000"/>
              </a:lnSpc>
              <a:spcBef>
                <a:spcPts val="1000"/>
              </a:spcBef>
              <a:spcAft>
                <a:spcPts val="0"/>
              </a:spcAft>
              <a:buClr>
                <a:schemeClr val="dk1"/>
              </a:buClr>
              <a:buSzPts val="2800"/>
              <a:buChar char="•"/>
            </a:pPr>
            <a:r>
              <a:rPr lang="en-US">
                <a:latin typeface="Calibri" panose="020F0502020204030204" pitchFamily="34" charset="0"/>
                <a:ea typeface="Calibri" panose="020F0502020204030204" pitchFamily="34" charset="0"/>
                <a:cs typeface="Calibri" panose="020F0502020204030204" pitchFamily="34" charset="0"/>
              </a:rPr>
              <a:t>1-day and 10-day sub-cycles for better mesoscale coverage</a:t>
            </a:r>
            <a:endParaRPr>
              <a:latin typeface="Calibri" panose="020F0502020204030204" pitchFamily="34" charset="0"/>
              <a:ea typeface="Calibri" panose="020F0502020204030204" pitchFamily="34" charset="0"/>
              <a:cs typeface="Calibri" panose="020F0502020204030204" pitchFamily="34" charset="0"/>
            </a:endParaRPr>
          </a:p>
          <a:p>
            <a:pPr marL="685800" lvl="1" indent="-228600" algn="l" rtl="0">
              <a:lnSpc>
                <a:spcPct val="90000"/>
              </a:lnSpc>
              <a:spcBef>
                <a:spcPts val="1000"/>
              </a:spcBef>
              <a:spcAft>
                <a:spcPts val="0"/>
              </a:spcAft>
              <a:buSzPts val="1800"/>
              <a:buChar char="•"/>
            </a:pPr>
            <a:r>
              <a:rPr lang="en-US">
                <a:latin typeface="Calibri" panose="020F0502020204030204" pitchFamily="34" charset="0"/>
                <a:ea typeface="Calibri" panose="020F0502020204030204" pitchFamily="34" charset="0"/>
                <a:cs typeface="Calibri" panose="020F0502020204030204" pitchFamily="34" charset="0"/>
              </a:rPr>
              <a:t>Swaths overlap at high latitudes, thus enabling even better/more frequent coverage there.</a:t>
            </a:r>
            <a:endParaRPr>
              <a:latin typeface="Calibri" panose="020F0502020204030204" pitchFamily="34" charset="0"/>
              <a:ea typeface="Calibri" panose="020F0502020204030204" pitchFamily="34" charset="0"/>
              <a:cs typeface="Calibri" panose="020F0502020204030204" pitchFamily="34" charset="0"/>
            </a:endParaRPr>
          </a:p>
          <a:p>
            <a:pPr marL="228600" lvl="0" indent="-228600" algn="l" rtl="0">
              <a:lnSpc>
                <a:spcPct val="90000"/>
              </a:lnSpc>
              <a:spcBef>
                <a:spcPts val="1000"/>
              </a:spcBef>
              <a:spcAft>
                <a:spcPts val="0"/>
              </a:spcAft>
              <a:buClr>
                <a:schemeClr val="dk1"/>
              </a:buClr>
              <a:buSzPts val="2800"/>
              <a:buChar char="•"/>
            </a:pPr>
            <a:r>
              <a:rPr lang="en-US" sz="2800"/>
              <a:t>Orbit chosen to better observe coastal and internal tides (non-sun synchronous)</a:t>
            </a:r>
            <a:endParaRPr/>
          </a:p>
        </p:txBody>
      </p:sp>
      <p:pic>
        <p:nvPicPr>
          <p:cNvPr id="206" name="Google Shape;206;p12" descr="Une image contenant carte, Terre&#10;&#10;Description générée automatiquement"/>
          <p:cNvPicPr preferRelativeResize="0"/>
          <p:nvPr/>
        </p:nvPicPr>
        <p:blipFill rotWithShape="1">
          <a:blip r:embed="rId3">
            <a:alphaModFix/>
          </a:blip>
          <a:srcRect/>
          <a:stretch/>
        </p:blipFill>
        <p:spPr>
          <a:xfrm>
            <a:off x="2574587" y="3429000"/>
            <a:ext cx="3123215" cy="3429000"/>
          </a:xfrm>
          <a:prstGeom prst="rect">
            <a:avLst/>
          </a:prstGeom>
          <a:noFill/>
          <a:ln>
            <a:noFill/>
          </a:ln>
        </p:spPr>
      </p:pic>
      <p:pic>
        <p:nvPicPr>
          <p:cNvPr id="207" name="Google Shape;207;p12" descr="Une image contenant carte, texte, Terre, Monde&#10;&#10;Description générée automatiquement"/>
          <p:cNvPicPr preferRelativeResize="0"/>
          <p:nvPr/>
        </p:nvPicPr>
        <p:blipFill rotWithShape="1">
          <a:blip r:embed="rId4">
            <a:alphaModFix/>
          </a:blip>
          <a:srcRect/>
          <a:stretch/>
        </p:blipFill>
        <p:spPr>
          <a:xfrm>
            <a:off x="5774120" y="3429000"/>
            <a:ext cx="3123215" cy="3429000"/>
          </a:xfrm>
          <a:prstGeom prst="rect">
            <a:avLst/>
          </a:prstGeom>
          <a:noFill/>
          <a:ln>
            <a:noFill/>
          </a:ln>
        </p:spPr>
      </p:pic>
      <p:pic>
        <p:nvPicPr>
          <p:cNvPr id="208" name="Google Shape;208;p12" descr="Une image contenant carte, Terre, planète, Monde&#10;&#10;Description générée automatiquement"/>
          <p:cNvPicPr preferRelativeResize="0"/>
          <p:nvPr/>
        </p:nvPicPr>
        <p:blipFill rotWithShape="1">
          <a:blip r:embed="rId5">
            <a:alphaModFix/>
          </a:blip>
          <a:srcRect/>
          <a:stretch/>
        </p:blipFill>
        <p:spPr>
          <a:xfrm>
            <a:off x="9002226" y="3428999"/>
            <a:ext cx="3123216" cy="3429001"/>
          </a:xfrm>
          <a:prstGeom prst="rect">
            <a:avLst/>
          </a:prstGeom>
          <a:noFill/>
          <a:ln>
            <a:noFill/>
          </a:ln>
        </p:spPr>
      </p:pic>
      <p:sp>
        <p:nvSpPr>
          <p:cNvPr id="209" name="Google Shape;209;p12"/>
          <p:cNvSpPr txBox="1"/>
          <p:nvPr/>
        </p:nvSpPr>
        <p:spPr>
          <a:xfrm>
            <a:off x="2453268" y="6238875"/>
            <a:ext cx="77457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3 days</a:t>
            </a:r>
            <a:endParaRPr>
              <a:latin typeface="Calibri" panose="020F0502020204030204" pitchFamily="34" charset="0"/>
              <a:ea typeface="Calibri" panose="020F0502020204030204" pitchFamily="34" charset="0"/>
              <a:cs typeface="Calibri" panose="020F0502020204030204" pitchFamily="34" charset="0"/>
            </a:endParaRPr>
          </a:p>
        </p:txBody>
      </p:sp>
      <p:sp>
        <p:nvSpPr>
          <p:cNvPr id="210" name="Google Shape;210;p12"/>
          <p:cNvSpPr txBox="1"/>
          <p:nvPr/>
        </p:nvSpPr>
        <p:spPr>
          <a:xfrm>
            <a:off x="5669229" y="6257601"/>
            <a:ext cx="89159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10 days</a:t>
            </a:r>
            <a:endParaRPr>
              <a:latin typeface="Calibri" panose="020F0502020204030204" pitchFamily="34" charset="0"/>
              <a:ea typeface="Calibri" panose="020F0502020204030204" pitchFamily="34" charset="0"/>
              <a:cs typeface="Calibri" panose="020F0502020204030204" pitchFamily="34" charset="0"/>
            </a:endParaRPr>
          </a:p>
        </p:txBody>
      </p:sp>
      <p:sp>
        <p:nvSpPr>
          <p:cNvPr id="211" name="Google Shape;211;p12"/>
          <p:cNvSpPr txBox="1"/>
          <p:nvPr/>
        </p:nvSpPr>
        <p:spPr>
          <a:xfrm>
            <a:off x="8847141" y="6238875"/>
            <a:ext cx="819712"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1 cycle</a:t>
            </a:r>
            <a:endParaRPr>
              <a:latin typeface="Calibri" panose="020F0502020204030204" pitchFamily="34" charset="0"/>
              <a:ea typeface="Calibri" panose="020F0502020204030204" pitchFamily="34" charset="0"/>
              <a:cs typeface="Calibri" panose="020F0502020204030204" pitchFamily="34" charset="0"/>
            </a:endParaRPr>
          </a:p>
        </p:txBody>
      </p:sp>
      <p:sp>
        <p:nvSpPr>
          <p:cNvPr id="212" name="Google Shape;212;p12"/>
          <p:cNvSpPr/>
          <p:nvPr/>
        </p:nvSpPr>
        <p:spPr>
          <a:xfrm>
            <a:off x="1408034" y="6567585"/>
            <a:ext cx="1090235"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A5A5A5"/>
                </a:solidFill>
                <a:latin typeface="Calibri" panose="020F0502020204030204" pitchFamily="34" charset="0"/>
                <a:ea typeface="Calibri" panose="020F0502020204030204" pitchFamily="34" charset="0"/>
                <a:cs typeface="Calibri" panose="020F0502020204030204" pitchFamily="34" charset="0"/>
                <a:sym typeface="Candara"/>
              </a:rPr>
              <a:t>Credit Aviso</a:t>
            </a:r>
            <a:endParaRPr>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603932-7506-7092-920B-827AB9DEB503}"/>
              </a:ext>
            </a:extLst>
          </p:cNvPr>
          <p:cNvSpPr>
            <a:spLocks noGrp="1"/>
          </p:cNvSpPr>
          <p:nvPr>
            <p:ph type="title"/>
          </p:nvPr>
        </p:nvSpPr>
        <p:spPr/>
        <p:txBody>
          <a:bodyPr>
            <a:normAutofit fontScale="90000"/>
          </a:bodyPr>
          <a:lstStyle/>
          <a:p>
            <a:r>
              <a:rPr lang="en-US" dirty="0"/>
              <a:t>Revisit	</a:t>
            </a:r>
          </a:p>
        </p:txBody>
      </p:sp>
      <p:sp>
        <p:nvSpPr>
          <p:cNvPr id="3" name="Espace réservé du texte 2">
            <a:extLst>
              <a:ext uri="{FF2B5EF4-FFF2-40B4-BE49-F238E27FC236}">
                <a16:creationId xmlns:a16="http://schemas.microsoft.com/office/drawing/2014/main" id="{4F9915DD-CBFE-7F4C-EF37-DDE0BB1E2ACC}"/>
              </a:ext>
            </a:extLst>
          </p:cNvPr>
          <p:cNvSpPr>
            <a:spLocks noGrp="1"/>
          </p:cNvSpPr>
          <p:nvPr>
            <p:ph type="body" idx="1"/>
          </p:nvPr>
        </p:nvSpPr>
        <p:spPr>
          <a:xfrm>
            <a:off x="171449" y="828675"/>
            <a:ext cx="6324795" cy="5410200"/>
          </a:xfrm>
        </p:spPr>
        <p:txBody>
          <a:bodyPr/>
          <a:lstStyle/>
          <a:p>
            <a:r>
              <a:rPr lang="en-US" dirty="0"/>
              <a:t>Swot science orbit is 21-day long, but swathes are overlapping each other, thus providing most areas with more than one observation per cycle</a:t>
            </a:r>
          </a:p>
          <a:p>
            <a:r>
              <a:rPr lang="en-US" dirty="0"/>
              <a:t>Roughly, the number of revisits increase with latitude</a:t>
            </a:r>
          </a:p>
        </p:txBody>
      </p:sp>
      <p:pic>
        <p:nvPicPr>
          <p:cNvPr id="5" name="Image 4" descr="Une image contenant texte, capture d’écran, diagramme, cône&#10;&#10;Le contenu généré par l’IA peut être incorrect.">
            <a:extLst>
              <a:ext uri="{FF2B5EF4-FFF2-40B4-BE49-F238E27FC236}">
                <a16:creationId xmlns:a16="http://schemas.microsoft.com/office/drawing/2014/main" id="{43976B4C-B7E5-406A-30EB-731389B9CA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96245" y="0"/>
            <a:ext cx="5695755" cy="6858000"/>
          </a:xfrm>
          <a:prstGeom prst="rect">
            <a:avLst/>
          </a:prstGeom>
        </p:spPr>
      </p:pic>
      <p:sp>
        <p:nvSpPr>
          <p:cNvPr id="6" name="Google Shape;197;p11">
            <a:extLst>
              <a:ext uri="{FF2B5EF4-FFF2-40B4-BE49-F238E27FC236}">
                <a16:creationId xmlns:a16="http://schemas.microsoft.com/office/drawing/2014/main" id="{4282CEB5-176B-12CE-E2C1-8EDDB46340C5}"/>
              </a:ext>
            </a:extLst>
          </p:cNvPr>
          <p:cNvSpPr/>
          <p:nvPr/>
        </p:nvSpPr>
        <p:spPr>
          <a:xfrm>
            <a:off x="253383" y="4933950"/>
            <a:ext cx="6242862" cy="1384954"/>
          </a:xfrm>
          <a:prstGeom prst="rect">
            <a:avLst/>
          </a:prstGeom>
          <a:noFill/>
          <a:ln>
            <a:noFill/>
          </a:ln>
        </p:spPr>
        <p:txBody>
          <a:bodyPr spcFirstLastPara="1" wrap="square" lIns="91425" tIns="45700" rIns="91425" bIns="45700" anchor="t" anchorCtr="0">
            <a:spAutoFit/>
          </a:bodyPr>
          <a:lstStyle/>
          <a:p>
            <a:pPr lvl="0" algn="r"/>
            <a:r>
              <a:rPr lang="en-US" sz="1400" dirty="0">
                <a:solidFill>
                  <a:srgbClr val="A5A5A5"/>
                </a:solidFill>
                <a:latin typeface="Calibri" panose="020F0502020204030204" pitchFamily="34" charset="0"/>
                <a:ea typeface="Calibri" panose="020F0502020204030204" pitchFamily="34" charset="0"/>
                <a:cs typeface="Calibri" panose="020F0502020204030204" pitchFamily="34" charset="0"/>
                <a:sym typeface="Candara"/>
              </a:rPr>
              <a:t>Number of “revisits” of Swot swath measurements during the 21-day cycle, i.e., the number of times </a:t>
            </a:r>
            <a:r>
              <a:rPr lang="en-US" sz="1400" dirty="0" err="1">
                <a:solidFill>
                  <a:srgbClr val="A5A5A5"/>
                </a:solidFill>
                <a:latin typeface="Calibri" panose="020F0502020204030204" pitchFamily="34" charset="0"/>
                <a:ea typeface="Calibri" panose="020F0502020204030204" pitchFamily="34" charset="0"/>
                <a:cs typeface="Calibri" panose="020F0502020204030204" pitchFamily="34" charset="0"/>
                <a:sym typeface="Candara"/>
              </a:rPr>
              <a:t>KaRIn</a:t>
            </a:r>
            <a:r>
              <a:rPr lang="en-US" sz="1400" dirty="0">
                <a:solidFill>
                  <a:srgbClr val="A5A5A5"/>
                </a:solidFill>
                <a:latin typeface="Calibri" panose="020F0502020204030204" pitchFamily="34" charset="0"/>
                <a:ea typeface="Calibri" panose="020F0502020204030204" pitchFamily="34" charset="0"/>
                <a:cs typeface="Calibri" panose="020F0502020204030204" pitchFamily="34" charset="0"/>
                <a:sym typeface="Candara"/>
              </a:rPr>
              <a:t> </a:t>
            </a:r>
            <a:r>
              <a:rPr lang="en-US" dirty="0">
                <a:solidFill>
                  <a:srgbClr val="A5A5A5"/>
                </a:solidFill>
                <a:latin typeface="Calibri" panose="020F0502020204030204" pitchFamily="34" charset="0"/>
                <a:ea typeface="Calibri" panose="020F0502020204030204" pitchFamily="34" charset="0"/>
                <a:cs typeface="Calibri" panose="020F0502020204030204" pitchFamily="34" charset="0"/>
                <a:sym typeface="Candara"/>
              </a:rPr>
              <a:t>swath will cover any given area, </a:t>
            </a:r>
            <a:r>
              <a:rPr lang="en-US" sz="1400" dirty="0">
                <a:solidFill>
                  <a:srgbClr val="A5A5A5"/>
                </a:solidFill>
                <a:latin typeface="Calibri" panose="020F0502020204030204" pitchFamily="34" charset="0"/>
                <a:ea typeface="Calibri" panose="020F0502020204030204" pitchFamily="34" charset="0"/>
                <a:cs typeface="Calibri" panose="020F0502020204030204" pitchFamily="34" charset="0"/>
                <a:sym typeface="Candara"/>
              </a:rPr>
              <a:t>depending on the latitude (here only the positive latitudes are shown, South latitudes mirror them). E.g., at 45°N, you have mostly between 2 (orange) and 3 (dark green) observations, with a few areas with only 1 (dark blue) or up to 4 (red) observations. Some “near nadir gaps”</a:t>
            </a:r>
            <a:r>
              <a:rPr lang="en-US" dirty="0">
                <a:solidFill>
                  <a:srgbClr val="A5A5A5"/>
                </a:solidFill>
                <a:latin typeface="Calibri" panose="020F0502020204030204" pitchFamily="34" charset="0"/>
                <a:ea typeface="Calibri" panose="020F0502020204030204" pitchFamily="34" charset="0"/>
                <a:cs typeface="Calibri" panose="020F0502020204030204" pitchFamily="34" charset="0"/>
                <a:sym typeface="Candara"/>
              </a:rPr>
              <a:t> (in white) exist, never observed. </a:t>
            </a:r>
            <a:r>
              <a:rPr lang="en-US" sz="1400" dirty="0">
                <a:solidFill>
                  <a:srgbClr val="A5A5A5"/>
                </a:solidFill>
                <a:latin typeface="Calibri" panose="020F0502020204030204" pitchFamily="34" charset="0"/>
                <a:ea typeface="Calibri" panose="020F0502020204030204" pitchFamily="34" charset="0"/>
                <a:cs typeface="Calibri" panose="020F0502020204030204" pitchFamily="34" charset="0"/>
                <a:sym typeface="Candara"/>
              </a:rPr>
              <a:t>(Credit Cnes)</a:t>
            </a:r>
            <a:endParaRPr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3263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4"/>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Swot applications over the ocean	</a:t>
            </a:r>
            <a:endParaRPr/>
          </a:p>
        </p:txBody>
      </p:sp>
      <p:sp>
        <p:nvSpPr>
          <p:cNvPr id="227" name="Google Shape;227;p14"/>
          <p:cNvSpPr txBox="1"/>
          <p:nvPr/>
        </p:nvSpPr>
        <p:spPr>
          <a:xfrm>
            <a:off x="8218762" y="3156266"/>
            <a:ext cx="3264369" cy="584685"/>
          </a:xfrm>
          <a:prstGeom prst="rect">
            <a:avLst/>
          </a:prstGeom>
          <a:noFill/>
          <a:ln>
            <a:noFill/>
          </a:ln>
        </p:spPr>
        <p:txBody>
          <a:bodyPr spcFirstLastPara="1" wrap="square" lIns="91375" tIns="45675" rIns="91375" bIns="45675" anchor="t" anchorCtr="0">
            <a:spAutoFit/>
          </a:bodyPr>
          <a:lstStyle/>
          <a:p>
            <a:pPr marL="0" marR="0" lvl="0" indent="0" algn="ctr" rtl="0">
              <a:spcBef>
                <a:spcPts val="0"/>
              </a:spcBef>
              <a:spcAft>
                <a:spcPts val="0"/>
              </a:spcAft>
              <a:buClr>
                <a:srgbClr val="000000"/>
              </a:buClr>
              <a:buSzPts val="1600"/>
              <a:buFont typeface="Arial"/>
              <a:buNone/>
            </a:pP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High-latitude Currents in leads &amp; Sea Ice Freeboard</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29" name="Google Shape;229;p14"/>
          <p:cNvSpPr txBox="1"/>
          <p:nvPr/>
        </p:nvSpPr>
        <p:spPr>
          <a:xfrm>
            <a:off x="4431999" y="5976936"/>
            <a:ext cx="3328001" cy="584685"/>
          </a:xfrm>
          <a:prstGeom prst="rect">
            <a:avLst/>
          </a:prstGeom>
          <a:noFill/>
          <a:ln>
            <a:noFill/>
          </a:ln>
        </p:spPr>
        <p:txBody>
          <a:bodyPr spcFirstLastPara="1" wrap="square" lIns="91375" tIns="45675" rIns="91375" bIns="45675" anchor="t" anchorCtr="0">
            <a:spAutoFit/>
          </a:bodyPr>
          <a:lstStyle/>
          <a:p>
            <a:pPr marL="0" marR="0" lvl="0" indent="0" algn="ctr" rtl="0">
              <a:spcBef>
                <a:spcPts val="0"/>
              </a:spcBef>
              <a:spcAft>
                <a:spcPts val="0"/>
              </a:spcAft>
              <a:buClr>
                <a:srgbClr val="000000"/>
              </a:buClr>
              <a:buSzPts val="1600"/>
              <a:buFont typeface="Arial"/>
              <a:buNone/>
            </a:pP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High-resolution open ocean geoid &amp; Bathymetry</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30" name="Google Shape;230;p14"/>
          <p:cNvSpPr txBox="1"/>
          <p:nvPr/>
        </p:nvSpPr>
        <p:spPr>
          <a:xfrm>
            <a:off x="645239" y="3185087"/>
            <a:ext cx="3328000" cy="584685"/>
          </a:xfrm>
          <a:prstGeom prst="rect">
            <a:avLst/>
          </a:prstGeom>
          <a:noFill/>
          <a:ln>
            <a:noFill/>
          </a:ln>
        </p:spPr>
        <p:txBody>
          <a:bodyPr spcFirstLastPara="1" wrap="square" lIns="91375" tIns="45675" rIns="91375" bIns="45675" anchor="t" anchorCtr="0">
            <a:spAutoFit/>
          </a:bodyPr>
          <a:lstStyle/>
          <a:p>
            <a:pPr marR="0" lvl="1" algn="l" rtl="0">
              <a:spcBef>
                <a:spcPts val="0"/>
              </a:spcBef>
              <a:spcAft>
                <a:spcPts val="0"/>
              </a:spcAft>
              <a:buClr>
                <a:srgbClr val="000000"/>
              </a:buClr>
              <a:buSzPts val="1600"/>
              <a:buFont typeface="Arial"/>
              <a:buNone/>
            </a:pPr>
            <a:r>
              <a:rPr lang="en-US" sz="16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Ocean circulation features of </a:t>
            </a:r>
            <a:r>
              <a:rPr lang="en-US" sz="16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more than </a:t>
            </a:r>
            <a:r>
              <a:rPr lang="en-US" sz="1600" b="1" dirty="0">
                <a:latin typeface="Calibri" panose="020F0502020204030204" pitchFamily="34" charset="0"/>
                <a:ea typeface="Calibri" panose="020F0502020204030204" pitchFamily="34" charset="0"/>
                <a:cs typeface="Calibri" panose="020F050202020403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7 </a:t>
            </a:r>
            <a:r>
              <a:rPr lang="en-US" sz="16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km </a:t>
            </a:r>
            <a:r>
              <a:rPr lang="en-US" sz="16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(meso- &amp; </a:t>
            </a:r>
            <a:r>
              <a:rPr lang="en-US" sz="1600" b="1" i="0" u="none" strike="noStrike" cap="none"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submeso</a:t>
            </a:r>
            <a:r>
              <a:rPr lang="en-US" sz="16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scale)</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31" name="Google Shape;231;p14"/>
          <p:cNvSpPr txBox="1"/>
          <p:nvPr/>
        </p:nvSpPr>
        <p:spPr>
          <a:xfrm>
            <a:off x="3575050" y="881064"/>
            <a:ext cx="4654550" cy="338137"/>
          </a:xfrm>
          <a:prstGeom prst="rect">
            <a:avLst/>
          </a:prstGeom>
          <a:noFill/>
          <a:ln>
            <a:noFill/>
          </a:ln>
        </p:spPr>
        <p:txBody>
          <a:bodyPr spcFirstLastPara="1" wrap="square" lIns="91375" tIns="45675" rIns="91375" bIns="45675" anchor="t" anchorCtr="0">
            <a:spAutoFit/>
          </a:bodyPr>
          <a:lstStyle/>
          <a:p>
            <a:pPr marL="0" marR="0" lvl="0" indent="0" algn="ctr" rtl="0">
              <a:spcBef>
                <a:spcPts val="0"/>
              </a:spcBef>
              <a:spcAft>
                <a:spcPts val="0"/>
              </a:spcAft>
              <a:buClr>
                <a:srgbClr val="000000"/>
              </a:buClr>
              <a:buSzPts val="1600"/>
              <a:buFont typeface="Arial"/>
              <a:buNone/>
            </a:pPr>
            <a:r>
              <a:rPr lang="en-US" sz="1600" b="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2D surface height images for … </a:t>
            </a:r>
            <a:endParaRPr>
              <a:latin typeface="Calibri" panose="020F0502020204030204" pitchFamily="34" charset="0"/>
              <a:ea typeface="Calibri" panose="020F0502020204030204" pitchFamily="34" charset="0"/>
              <a:cs typeface="Calibri" panose="020F0502020204030204" pitchFamily="34" charset="0"/>
            </a:endParaRPr>
          </a:p>
        </p:txBody>
      </p:sp>
      <p:sp>
        <p:nvSpPr>
          <p:cNvPr id="233" name="Google Shape;233;p14"/>
          <p:cNvSpPr txBox="1"/>
          <p:nvPr/>
        </p:nvSpPr>
        <p:spPr>
          <a:xfrm>
            <a:off x="4443567" y="3178130"/>
            <a:ext cx="3264369" cy="338463"/>
          </a:xfrm>
          <a:prstGeom prst="rect">
            <a:avLst/>
          </a:prstGeom>
          <a:noFill/>
          <a:ln>
            <a:noFill/>
          </a:ln>
        </p:spPr>
        <p:txBody>
          <a:bodyPr spcFirstLastPara="1" wrap="square" lIns="91375" tIns="45675" rIns="91375" bIns="45675" anchor="t" anchorCtr="0">
            <a:spAutoFit/>
          </a:bodyPr>
          <a:lstStyle/>
          <a:p>
            <a:pPr marL="0" marR="0" lvl="0" indent="0" algn="ctr" rtl="0">
              <a:spcBef>
                <a:spcPts val="0"/>
              </a:spcBef>
              <a:spcAft>
                <a:spcPts val="0"/>
              </a:spcAft>
              <a:buClr>
                <a:srgbClr val="000000"/>
              </a:buClr>
              <a:buSzPts val="1600"/>
              <a:buFont typeface="Arial"/>
              <a:buNone/>
            </a:pP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Coastal/estuarine SSH &amp; currents</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35" name="Google Shape;235;p14"/>
          <p:cNvSpPr txBox="1"/>
          <p:nvPr/>
        </p:nvSpPr>
        <p:spPr>
          <a:xfrm>
            <a:off x="391565" y="5975437"/>
            <a:ext cx="3687798" cy="584721"/>
          </a:xfrm>
          <a:prstGeom prst="rect">
            <a:avLst/>
          </a:prstGeom>
          <a:noFill/>
          <a:ln>
            <a:noFill/>
          </a:ln>
        </p:spPr>
        <p:txBody>
          <a:bodyPr spcFirstLastPara="1" wrap="square" lIns="91375" tIns="45675" rIns="91375" bIns="45675" anchor="t" anchorCtr="0">
            <a:spAutoFit/>
          </a:bodyPr>
          <a:lstStyle/>
          <a:p>
            <a:pPr marL="0" marR="0" lvl="0" indent="0" algn="ctr" rtl="0">
              <a:spcBef>
                <a:spcPts val="0"/>
              </a:spcBef>
              <a:spcAft>
                <a:spcPts val="0"/>
              </a:spcAft>
              <a:buClr>
                <a:srgbClr val="000000"/>
              </a:buClr>
              <a:buSzPts val="1600"/>
              <a:buFont typeface="Arial"/>
              <a:buNone/>
            </a:pP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Tides, Coastal (but not only) &amp; Internal Tides / Internal waves</a:t>
            </a:r>
            <a:endParaRPr dirty="0">
              <a:latin typeface="Calibri" panose="020F0502020204030204" pitchFamily="34" charset="0"/>
              <a:ea typeface="Calibri" panose="020F0502020204030204" pitchFamily="34" charset="0"/>
              <a:cs typeface="Calibri" panose="020F0502020204030204" pitchFamily="34" charset="0"/>
            </a:endParaRPr>
          </a:p>
        </p:txBody>
      </p:sp>
      <p:pic>
        <p:nvPicPr>
          <p:cNvPr id="4" name="Google Shape;341;p23">
            <a:extLst>
              <a:ext uri="{FF2B5EF4-FFF2-40B4-BE49-F238E27FC236}">
                <a16:creationId xmlns:a16="http://schemas.microsoft.com/office/drawing/2014/main" id="{74ABE829-7448-32E0-7E46-C917AC7BB637}"/>
              </a:ext>
            </a:extLst>
          </p:cNvPr>
          <p:cNvPicPr preferRelativeResize="0"/>
          <p:nvPr/>
        </p:nvPicPr>
        <p:blipFill rotWithShape="1">
          <a:blip r:embed="rId3" cstate="email">
            <a:alphaModFix/>
            <a:extLst>
              <a:ext uri="{28A0092B-C50C-407E-A947-70E740481C1C}">
                <a14:useLocalDpi xmlns:a14="http://schemas.microsoft.com/office/drawing/2010/main"/>
              </a:ext>
            </a:extLst>
          </a:blip>
          <a:srcRect l="-1" r="-427"/>
          <a:stretch>
            <a:fillRect/>
          </a:stretch>
        </p:blipFill>
        <p:spPr>
          <a:xfrm>
            <a:off x="4443567" y="1294059"/>
            <a:ext cx="3304866" cy="1872000"/>
          </a:xfrm>
          <a:prstGeom prst="rect">
            <a:avLst/>
          </a:prstGeom>
          <a:noFill/>
          <a:ln>
            <a:noFill/>
          </a:ln>
        </p:spPr>
      </p:pic>
      <p:sp>
        <p:nvSpPr>
          <p:cNvPr id="5" name="Google Shape;343;p23">
            <a:extLst>
              <a:ext uri="{FF2B5EF4-FFF2-40B4-BE49-F238E27FC236}">
                <a16:creationId xmlns:a16="http://schemas.microsoft.com/office/drawing/2014/main" id="{9559D6E3-F8DA-6093-BBC9-2805945B6E4F}"/>
              </a:ext>
            </a:extLst>
          </p:cNvPr>
          <p:cNvSpPr txBox="1"/>
          <p:nvPr/>
        </p:nvSpPr>
        <p:spPr>
          <a:xfrm>
            <a:off x="5011873" y="2945817"/>
            <a:ext cx="2420343"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noProof="0" dirty="0">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Nathan Anderson for </a:t>
            </a:r>
            <a:r>
              <a:rPr lang="en-US" sz="1000" noProof="0" dirty="0" err="1">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Unsplash</a:t>
            </a:r>
            <a:endParaRPr lang="en-US" sz="1000" noProof="0" dirty="0">
              <a:solidFill>
                <a:srgbClr val="A5A5A5"/>
              </a:solidFill>
              <a:latin typeface="Calibri" panose="020F0502020204030204" pitchFamily="34" charset="0"/>
              <a:ea typeface="Calibri" panose="020F0502020204030204" pitchFamily="34" charset="0"/>
              <a:cs typeface="Calibri" panose="020F0502020204030204" pitchFamily="34" charset="0"/>
              <a:sym typeface="Calibri"/>
            </a:endParaRPr>
          </a:p>
        </p:txBody>
      </p:sp>
      <p:pic>
        <p:nvPicPr>
          <p:cNvPr id="6" name="Google Shape;411;p28" descr="ice leads">
            <a:extLst>
              <a:ext uri="{FF2B5EF4-FFF2-40B4-BE49-F238E27FC236}">
                <a16:creationId xmlns:a16="http://schemas.microsoft.com/office/drawing/2014/main" id="{AD69C483-2AE6-3D9F-5E87-10B8056AA53B}"/>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190694" y="1296000"/>
            <a:ext cx="3292437" cy="1872000"/>
          </a:xfrm>
          <a:prstGeom prst="rect">
            <a:avLst/>
          </a:prstGeom>
          <a:noFill/>
          <a:ln>
            <a:noFill/>
          </a:ln>
        </p:spPr>
      </p:pic>
      <p:sp>
        <p:nvSpPr>
          <p:cNvPr id="7" name="Google Shape;413;p28">
            <a:extLst>
              <a:ext uri="{FF2B5EF4-FFF2-40B4-BE49-F238E27FC236}">
                <a16:creationId xmlns:a16="http://schemas.microsoft.com/office/drawing/2014/main" id="{63D1786B-708F-A77B-69C4-3052C75CF55A}"/>
              </a:ext>
            </a:extLst>
          </p:cNvPr>
          <p:cNvSpPr txBox="1"/>
          <p:nvPr/>
        </p:nvSpPr>
        <p:spPr>
          <a:xfrm>
            <a:off x="9655281" y="2971769"/>
            <a:ext cx="3263457"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noProof="0" dirty="0">
                <a:solidFill>
                  <a:srgbClr val="7F7F7F"/>
                </a:solidFill>
                <a:latin typeface="Calibri" panose="020F0502020204030204" pitchFamily="34" charset="0"/>
                <a:ea typeface="Calibri" panose="020F0502020204030204" pitchFamily="34" charset="0"/>
                <a:cs typeface="Calibri" panose="020F0502020204030204" pitchFamily="34" charset="0"/>
                <a:sym typeface="Calibri"/>
              </a:rPr>
              <a:t>Credit Nasa, operation ice bridge</a:t>
            </a:r>
            <a:endParaRPr lang="en-US" sz="1000"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8" name="Image 7">
            <a:extLst>
              <a:ext uri="{FF2B5EF4-FFF2-40B4-BE49-F238E27FC236}">
                <a16:creationId xmlns:a16="http://schemas.microsoft.com/office/drawing/2014/main" id="{FF236F7A-5250-FCF8-922C-A29A89BC5EF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5"/>
          <a:stretch/>
        </p:blipFill>
        <p:spPr>
          <a:xfrm>
            <a:off x="645238" y="1306130"/>
            <a:ext cx="3328000" cy="1872000"/>
          </a:xfrm>
          <a:prstGeom prst="rect">
            <a:avLst/>
          </a:prstGeom>
        </p:spPr>
      </p:pic>
      <p:sp>
        <p:nvSpPr>
          <p:cNvPr id="9" name="ZoneTexte 8">
            <a:extLst>
              <a:ext uri="{FF2B5EF4-FFF2-40B4-BE49-F238E27FC236}">
                <a16:creationId xmlns:a16="http://schemas.microsoft.com/office/drawing/2014/main" id="{24D897C2-1D88-C706-2EF3-E070DE8220DB}"/>
              </a:ext>
            </a:extLst>
          </p:cNvPr>
          <p:cNvSpPr txBox="1"/>
          <p:nvPr/>
        </p:nvSpPr>
        <p:spPr>
          <a:xfrm>
            <a:off x="2309238" y="2965865"/>
            <a:ext cx="1749197" cy="246221"/>
          </a:xfrm>
          <a:prstGeom prst="rect">
            <a:avLst/>
          </a:prstGeom>
          <a:noFill/>
        </p:spPr>
        <p:txBody>
          <a:bodyPr wrap="square" rtlCol="0">
            <a:spAutoFit/>
          </a:bodyPr>
          <a:lstStyle/>
          <a:p>
            <a:r>
              <a:rPr lang="en-US" sz="1000" noProof="0" dirty="0">
                <a:solidFill>
                  <a:schemeClr val="bg1"/>
                </a:solidFill>
                <a:latin typeface="Calibri" panose="020F0502020204030204" pitchFamily="34" charset="0"/>
                <a:ea typeface="Calibri" panose="020F0502020204030204" pitchFamily="34" charset="0"/>
                <a:cs typeface="Calibri" panose="020F0502020204030204" pitchFamily="34" charset="0"/>
              </a:rPr>
              <a:t>Astronaut photo STS41G Nasa</a:t>
            </a:r>
          </a:p>
        </p:txBody>
      </p:sp>
      <p:grpSp>
        <p:nvGrpSpPr>
          <p:cNvPr id="10" name="Groupe 9">
            <a:extLst>
              <a:ext uri="{FF2B5EF4-FFF2-40B4-BE49-F238E27FC236}">
                <a16:creationId xmlns:a16="http://schemas.microsoft.com/office/drawing/2014/main" id="{9B05DEA8-6274-BC87-137C-CF3A3D9B7DDF}"/>
              </a:ext>
            </a:extLst>
          </p:cNvPr>
          <p:cNvGrpSpPr/>
          <p:nvPr/>
        </p:nvGrpSpPr>
        <p:grpSpPr>
          <a:xfrm>
            <a:off x="646261" y="4092771"/>
            <a:ext cx="3357692" cy="1872000"/>
            <a:chOff x="1989286" y="4138721"/>
            <a:chExt cx="3357692" cy="1872000"/>
          </a:xfrm>
        </p:grpSpPr>
        <p:pic>
          <p:nvPicPr>
            <p:cNvPr id="11" name="Google Shape;489;p35" descr="Une image contenant ciel, extérieur, roche, nature&#10;&#10;Description générée automatiquement">
              <a:extLst>
                <a:ext uri="{FF2B5EF4-FFF2-40B4-BE49-F238E27FC236}">
                  <a16:creationId xmlns:a16="http://schemas.microsoft.com/office/drawing/2014/main" id="{B08C497B-C62B-F27F-8879-23FCC119C825}"/>
                </a:ext>
              </a:extLst>
            </p:cNvPr>
            <p:cNvPicPr preferRelativeResize="0">
              <a:picLocks noChangeAspect="1"/>
            </p:cNvPicPr>
            <p:nvPr/>
          </p:nvPicPr>
          <p:blipFill rotWithShape="1">
            <a:blip r:embed="rId6" cstate="email">
              <a:alphaModFix/>
              <a:extLst>
                <a:ext uri="{28A0092B-C50C-407E-A947-70E740481C1C}">
                  <a14:useLocalDpi xmlns:a14="http://schemas.microsoft.com/office/drawing/2010/main"/>
                </a:ext>
              </a:extLst>
            </a:blip>
            <a:srcRect/>
            <a:stretch/>
          </p:blipFill>
          <p:spPr>
            <a:xfrm>
              <a:off x="1989286" y="4138721"/>
              <a:ext cx="1711660" cy="1872000"/>
            </a:xfrm>
            <a:prstGeom prst="rect">
              <a:avLst/>
            </a:prstGeom>
            <a:noFill/>
            <a:ln>
              <a:noFill/>
            </a:ln>
          </p:spPr>
        </p:pic>
        <p:pic>
          <p:nvPicPr>
            <p:cNvPr id="12" name="Google Shape;490;p35" descr="Une image contenant extérieur, ciel, roche, nature&#10;&#10;Description générée automatiquement">
              <a:extLst>
                <a:ext uri="{FF2B5EF4-FFF2-40B4-BE49-F238E27FC236}">
                  <a16:creationId xmlns:a16="http://schemas.microsoft.com/office/drawing/2014/main" id="{00907074-1489-EB79-572F-523D63623631}"/>
                </a:ext>
              </a:extLst>
            </p:cNvPr>
            <p:cNvPicPr preferRelativeResize="0">
              <a:picLocks noChangeAspect="1"/>
            </p:cNvPicPr>
            <p:nvPr/>
          </p:nvPicPr>
          <p:blipFill rotWithShape="1">
            <a:blip r:embed="rId7" cstate="email">
              <a:alphaModFix/>
              <a:extLst>
                <a:ext uri="{28A0092B-C50C-407E-A947-70E740481C1C}">
                  <a14:useLocalDpi xmlns:a14="http://schemas.microsoft.com/office/drawing/2010/main"/>
                </a:ext>
              </a:extLst>
            </a:blip>
            <a:srcRect/>
            <a:stretch/>
          </p:blipFill>
          <p:spPr>
            <a:xfrm>
              <a:off x="3702056" y="4138721"/>
              <a:ext cx="1644922" cy="1872000"/>
            </a:xfrm>
            <a:prstGeom prst="rect">
              <a:avLst/>
            </a:prstGeom>
            <a:noFill/>
            <a:ln>
              <a:noFill/>
            </a:ln>
          </p:spPr>
        </p:pic>
      </p:grpSp>
      <p:sp>
        <p:nvSpPr>
          <p:cNvPr id="13" name="Google Shape;494;p35">
            <a:extLst>
              <a:ext uri="{FF2B5EF4-FFF2-40B4-BE49-F238E27FC236}">
                <a16:creationId xmlns:a16="http://schemas.microsoft.com/office/drawing/2014/main" id="{0ED71D60-6504-C544-BA29-097F98A1C867}"/>
              </a:ext>
            </a:extLst>
          </p:cNvPr>
          <p:cNvSpPr txBox="1"/>
          <p:nvPr/>
        </p:nvSpPr>
        <p:spPr>
          <a:xfrm>
            <a:off x="588722" y="5754358"/>
            <a:ext cx="2150525"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noProof="0" dirty="0">
                <a:solidFill>
                  <a:srgbClr val="3A3838"/>
                </a:solidFill>
                <a:latin typeface="Calibri" panose="020F0502020204030204" pitchFamily="34" charset="0"/>
                <a:ea typeface="Calibri" panose="020F0502020204030204" pitchFamily="34" charset="0"/>
                <a:cs typeface="Calibri" panose="020F0502020204030204" pitchFamily="34" charset="0"/>
                <a:sym typeface="Calibri"/>
              </a:rPr>
              <a:t>Ruben Ortega for </a:t>
            </a:r>
            <a:r>
              <a:rPr lang="en-US" sz="1000" noProof="0" dirty="0" err="1">
                <a:solidFill>
                  <a:srgbClr val="3A3838"/>
                </a:solidFill>
                <a:latin typeface="Calibri" panose="020F0502020204030204" pitchFamily="34" charset="0"/>
                <a:ea typeface="Calibri" panose="020F0502020204030204" pitchFamily="34" charset="0"/>
                <a:cs typeface="Calibri" panose="020F0502020204030204" pitchFamily="34" charset="0"/>
                <a:sym typeface="Calibri"/>
              </a:rPr>
              <a:t>Unsplash</a:t>
            </a:r>
            <a:endParaRPr lang="en-US" sz="1000" noProof="0" dirty="0">
              <a:solidFill>
                <a:srgbClr val="3A3838"/>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14" name="Google Shape;495;p35">
            <a:extLst>
              <a:ext uri="{FF2B5EF4-FFF2-40B4-BE49-F238E27FC236}">
                <a16:creationId xmlns:a16="http://schemas.microsoft.com/office/drawing/2014/main" id="{FE92956F-0F2C-4B39-C49C-72A8C515CBFF}"/>
              </a:ext>
            </a:extLst>
          </p:cNvPr>
          <p:cNvSpPr txBox="1"/>
          <p:nvPr/>
        </p:nvSpPr>
        <p:spPr>
          <a:xfrm>
            <a:off x="2507738" y="5744833"/>
            <a:ext cx="195547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noProof="0" dirty="0">
                <a:solidFill>
                  <a:srgbClr val="BFBFBF"/>
                </a:solidFill>
                <a:latin typeface="Calibri" panose="020F0502020204030204" pitchFamily="34" charset="0"/>
                <a:ea typeface="Calibri" panose="020F0502020204030204" pitchFamily="34" charset="0"/>
                <a:cs typeface="Calibri" panose="020F0502020204030204" pitchFamily="34" charset="0"/>
                <a:sym typeface="Calibri"/>
              </a:rPr>
              <a:t>Peter Lloyd for </a:t>
            </a:r>
            <a:r>
              <a:rPr lang="en-US" sz="1000" noProof="0" dirty="0" err="1">
                <a:solidFill>
                  <a:srgbClr val="BFBFBF"/>
                </a:solidFill>
                <a:latin typeface="Calibri" panose="020F0502020204030204" pitchFamily="34" charset="0"/>
                <a:ea typeface="Calibri" panose="020F0502020204030204" pitchFamily="34" charset="0"/>
                <a:cs typeface="Calibri" panose="020F0502020204030204" pitchFamily="34" charset="0"/>
                <a:sym typeface="Calibri"/>
              </a:rPr>
              <a:t>Unsplash</a:t>
            </a:r>
            <a:endParaRPr lang="en-US" sz="1000" noProof="0" dirty="0">
              <a:solidFill>
                <a:srgbClr val="BFBFBF"/>
              </a:solidFill>
              <a:latin typeface="Calibri" panose="020F0502020204030204" pitchFamily="34" charset="0"/>
              <a:ea typeface="Calibri" panose="020F0502020204030204" pitchFamily="34" charset="0"/>
              <a:cs typeface="Calibri" panose="020F0502020204030204" pitchFamily="34" charset="0"/>
              <a:sym typeface="Calibri"/>
            </a:endParaRPr>
          </a:p>
        </p:txBody>
      </p:sp>
      <p:grpSp>
        <p:nvGrpSpPr>
          <p:cNvPr id="15" name="Groupe 14">
            <a:extLst>
              <a:ext uri="{FF2B5EF4-FFF2-40B4-BE49-F238E27FC236}">
                <a16:creationId xmlns:a16="http://schemas.microsoft.com/office/drawing/2014/main" id="{8CD059AC-EF2C-A6CA-7D98-DEA276350134}"/>
              </a:ext>
            </a:extLst>
          </p:cNvPr>
          <p:cNvGrpSpPr>
            <a:grpSpLocks noChangeAspect="1"/>
          </p:cNvGrpSpPr>
          <p:nvPr/>
        </p:nvGrpSpPr>
        <p:grpSpPr>
          <a:xfrm>
            <a:off x="4432000" y="4092771"/>
            <a:ext cx="3328000" cy="1872000"/>
            <a:chOff x="0" y="-1"/>
            <a:chExt cx="12192000" cy="6858001"/>
          </a:xfrm>
        </p:grpSpPr>
        <p:pic>
          <p:nvPicPr>
            <p:cNvPr id="16" name="Espace réservé du contenu 3" descr="Une image contenant extérieur, fond marin&#10;&#10;Description générée automatiquement">
              <a:extLst>
                <a:ext uri="{FF2B5EF4-FFF2-40B4-BE49-F238E27FC236}">
                  <a16:creationId xmlns:a16="http://schemas.microsoft.com/office/drawing/2014/main" id="{887E6A2A-E028-067F-BCA0-40583BDE157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0"/>
              <a:ext cx="9193696" cy="6858000"/>
            </a:xfrm>
            <a:prstGeom prst="rect">
              <a:avLst/>
            </a:prstGeom>
          </p:spPr>
        </p:pic>
        <p:pic>
          <p:nvPicPr>
            <p:cNvPr id="17" name="Image 16" descr="Une image contenant très coloré, assis, rouge, noir&#10;&#10;Description générée automatiquement">
              <a:extLst>
                <a:ext uri="{FF2B5EF4-FFF2-40B4-BE49-F238E27FC236}">
                  <a16:creationId xmlns:a16="http://schemas.microsoft.com/office/drawing/2014/main" id="{3790B8D8-BA80-8117-C3AE-9632A4A8A218}"/>
                </a:ext>
              </a:extLst>
            </p:cNvPr>
            <p:cNvPicPr>
              <a:picLocks noChangeAspect="1"/>
            </p:cNvPicPr>
            <p:nvPr/>
          </p:nvPicPr>
          <p:blipFill rotWithShape="1">
            <a:blip r:embed="rId9"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6096000" y="-1"/>
              <a:ext cx="6096000" cy="6858001"/>
            </a:xfrm>
            <a:prstGeom prst="rect">
              <a:avLst/>
            </a:prstGeom>
          </p:spPr>
        </p:pic>
      </p:grpSp>
      <p:sp>
        <p:nvSpPr>
          <p:cNvPr id="18" name="Google Shape;645;p48">
            <a:extLst>
              <a:ext uri="{FF2B5EF4-FFF2-40B4-BE49-F238E27FC236}">
                <a16:creationId xmlns:a16="http://schemas.microsoft.com/office/drawing/2014/main" id="{A2F25477-906E-E373-0D4E-351FC73368A9}"/>
              </a:ext>
            </a:extLst>
          </p:cNvPr>
          <p:cNvSpPr txBox="1"/>
          <p:nvPr/>
        </p:nvSpPr>
        <p:spPr>
          <a:xfrm>
            <a:off x="4366038" y="5746663"/>
            <a:ext cx="92480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noProof="0" dirty="0">
                <a:solidFill>
                  <a:srgbClr val="BFBFBF"/>
                </a:solidFill>
                <a:latin typeface="Calibri" panose="020F0502020204030204" pitchFamily="34" charset="0"/>
                <a:ea typeface="Calibri" panose="020F0502020204030204" pitchFamily="34" charset="0"/>
                <a:cs typeface="Calibri" panose="020F0502020204030204" pitchFamily="34" charset="0"/>
                <a:sym typeface="Calibri"/>
              </a:rPr>
              <a:t>Crédit </a:t>
            </a:r>
            <a:r>
              <a:rPr lang="en-US" sz="1100" noProof="0" dirty="0" err="1">
                <a:solidFill>
                  <a:srgbClr val="BFBFBF"/>
                </a:solidFill>
                <a:latin typeface="Calibri" panose="020F0502020204030204" pitchFamily="34" charset="0"/>
                <a:ea typeface="Calibri" panose="020F0502020204030204" pitchFamily="34" charset="0"/>
                <a:cs typeface="Calibri" panose="020F0502020204030204" pitchFamily="34" charset="0"/>
                <a:sym typeface="Calibri"/>
              </a:rPr>
              <a:t>Noaa</a:t>
            </a:r>
            <a:endParaRPr lang="en-US" sz="1100" noProof="0" dirty="0">
              <a:solidFill>
                <a:srgbClr val="BFBFBF"/>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19" name="Google Shape;647;p48">
            <a:extLst>
              <a:ext uri="{FF2B5EF4-FFF2-40B4-BE49-F238E27FC236}">
                <a16:creationId xmlns:a16="http://schemas.microsoft.com/office/drawing/2014/main" id="{4E8F6575-CE1E-953E-6F99-38D0C2F60C4F}"/>
              </a:ext>
            </a:extLst>
          </p:cNvPr>
          <p:cNvSpPr txBox="1"/>
          <p:nvPr/>
        </p:nvSpPr>
        <p:spPr>
          <a:xfrm>
            <a:off x="7074203" y="5739921"/>
            <a:ext cx="829201"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noProof="0" dirty="0">
                <a:solidFill>
                  <a:srgbClr val="BFBFBF"/>
                </a:solidFill>
                <a:latin typeface="Calibri" panose="020F0502020204030204" pitchFamily="34" charset="0"/>
                <a:ea typeface="Calibri" panose="020F0502020204030204" pitchFamily="34" charset="0"/>
                <a:cs typeface="Calibri" panose="020F0502020204030204" pitchFamily="34" charset="0"/>
                <a:sym typeface="Calibri"/>
              </a:rPr>
              <a:t>Crédit ESA</a:t>
            </a:r>
          </a:p>
        </p:txBody>
      </p:sp>
      <p:pic>
        <p:nvPicPr>
          <p:cNvPr id="3" name="Image 2" descr="Une image contenant eau, plein air, nature, mer&#10;&#10;Le contenu généré par l’IA peut être incorrect.">
            <a:extLst>
              <a:ext uri="{FF2B5EF4-FFF2-40B4-BE49-F238E27FC236}">
                <a16:creationId xmlns:a16="http://schemas.microsoft.com/office/drawing/2014/main" id="{850B7ECD-D906-8B85-A987-E7CB5ACDA61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12636" y="4092771"/>
            <a:ext cx="3370495" cy="1895903"/>
          </a:xfrm>
          <a:prstGeom prst="rect">
            <a:avLst/>
          </a:prstGeom>
        </p:spPr>
      </p:pic>
      <p:sp>
        <p:nvSpPr>
          <p:cNvPr id="20" name="Google Shape;229;p14">
            <a:extLst>
              <a:ext uri="{FF2B5EF4-FFF2-40B4-BE49-F238E27FC236}">
                <a16:creationId xmlns:a16="http://schemas.microsoft.com/office/drawing/2014/main" id="{2C831F09-2538-E635-9961-FD6EBDBD53E9}"/>
              </a:ext>
            </a:extLst>
          </p:cNvPr>
          <p:cNvSpPr txBox="1"/>
          <p:nvPr/>
        </p:nvSpPr>
        <p:spPr>
          <a:xfrm>
            <a:off x="8097836" y="6000539"/>
            <a:ext cx="3328001" cy="584685"/>
          </a:xfrm>
          <a:prstGeom prst="rect">
            <a:avLst/>
          </a:prstGeom>
          <a:noFill/>
          <a:ln>
            <a:noFill/>
          </a:ln>
        </p:spPr>
        <p:txBody>
          <a:bodyPr spcFirstLastPara="1" wrap="square" lIns="91375" tIns="45675" rIns="91375" bIns="45675" anchor="t" anchorCtr="0">
            <a:spAutoFit/>
          </a:bodyPr>
          <a:lstStyle/>
          <a:p>
            <a:pPr marL="0" marR="0" lvl="0" indent="0" algn="ctr" rtl="0">
              <a:spcBef>
                <a:spcPts val="0"/>
              </a:spcBef>
              <a:spcAft>
                <a:spcPts val="0"/>
              </a:spcAft>
              <a:buClr>
                <a:srgbClr val="000000"/>
              </a:buClr>
              <a:buSzPts val="1600"/>
              <a:buFont typeface="Arial"/>
              <a:buNone/>
            </a:pP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High-resolution open ocean geoid &amp; Bathymetry</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1" name="Google Shape;645;p48">
            <a:extLst>
              <a:ext uri="{FF2B5EF4-FFF2-40B4-BE49-F238E27FC236}">
                <a16:creationId xmlns:a16="http://schemas.microsoft.com/office/drawing/2014/main" id="{3F041BDB-91D7-9911-310C-8FC8D7C9DF6A}"/>
              </a:ext>
            </a:extLst>
          </p:cNvPr>
          <p:cNvSpPr txBox="1"/>
          <p:nvPr/>
        </p:nvSpPr>
        <p:spPr>
          <a:xfrm>
            <a:off x="8097836" y="5738969"/>
            <a:ext cx="92480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noProof="0" dirty="0">
                <a:solidFill>
                  <a:srgbClr val="BFBFBF"/>
                </a:solidFill>
                <a:latin typeface="Calibri" panose="020F0502020204030204" pitchFamily="34" charset="0"/>
                <a:ea typeface="Calibri" panose="020F0502020204030204" pitchFamily="34" charset="0"/>
                <a:cs typeface="Calibri" panose="020F0502020204030204" pitchFamily="34" charset="0"/>
                <a:sym typeface="Calibri"/>
              </a:rPr>
              <a:t>Crédit </a:t>
            </a:r>
            <a:r>
              <a:rPr lang="en-US" sz="1100" noProof="0" dirty="0" err="1">
                <a:solidFill>
                  <a:srgbClr val="BFBFBF"/>
                </a:solidFill>
                <a:latin typeface="Calibri" panose="020F0502020204030204" pitchFamily="34" charset="0"/>
                <a:ea typeface="Calibri" panose="020F0502020204030204" pitchFamily="34" charset="0"/>
                <a:cs typeface="Calibri" panose="020F0502020204030204" pitchFamily="34" charset="0"/>
                <a:sym typeface="Calibri"/>
              </a:rPr>
              <a:t>Noaa</a:t>
            </a:r>
            <a:endParaRPr lang="en-US" sz="1100" noProof="0" dirty="0">
              <a:solidFill>
                <a:srgbClr val="BFBFBF"/>
              </a:solidFill>
              <a:latin typeface="Calibri" panose="020F0502020204030204" pitchFamily="34" charset="0"/>
              <a:ea typeface="Calibri" panose="020F0502020204030204" pitchFamily="34" charset="0"/>
              <a:cs typeface="Calibri" panose="020F0502020204030204" pitchFamily="34" charset="0"/>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2" name="Google Shape;242;p15"/>
          <p:cNvSpPr txBox="1">
            <a:spLocks noGrp="1"/>
          </p:cNvSpPr>
          <p:nvPr>
            <p:ph type="title"/>
          </p:nvPr>
        </p:nvSpPr>
        <p:spPr>
          <a:xfrm>
            <a:off x="135965" y="1743192"/>
            <a:ext cx="11920069" cy="287972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2F2F2"/>
              </a:buClr>
              <a:buSzPts val="4800"/>
              <a:buFont typeface="Calibri"/>
              <a:buNone/>
            </a:pPr>
            <a:r>
              <a:rPr lang="en-US" sz="4800" dirty="0">
                <a:solidFill>
                  <a:schemeClr val="tx1"/>
                </a:solidFill>
              </a:rPr>
              <a:t>2D surface height images for … </a:t>
            </a:r>
            <a:br>
              <a:rPr lang="en-US" sz="4800" dirty="0">
                <a:solidFill>
                  <a:schemeClr val="tx1"/>
                </a:solidFill>
              </a:rPr>
            </a:br>
            <a:r>
              <a:rPr lang="en-US" sz="4800" dirty="0">
                <a:solidFill>
                  <a:schemeClr val="tx1"/>
                </a:solidFill>
              </a:rPr>
              <a:t>Meso- &amp; </a:t>
            </a:r>
            <a:r>
              <a:rPr lang="en-US" sz="4800" dirty="0" err="1">
                <a:solidFill>
                  <a:schemeClr val="tx1"/>
                </a:solidFill>
              </a:rPr>
              <a:t>submeso</a:t>
            </a:r>
            <a:r>
              <a:rPr lang="en-US" sz="4800" dirty="0">
                <a:solidFill>
                  <a:schemeClr val="tx1"/>
                </a:solidFill>
              </a:rPr>
              <a:t>- scale ocean SSH &amp; currents</a:t>
            </a:r>
            <a:endParaRPr dirty="0">
              <a:solidFill>
                <a:schemeClr val="tx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31ddb5a45a8_0_4"/>
          <p:cNvSpPr txBox="1">
            <a:spLocks noGrp="1"/>
          </p:cNvSpPr>
          <p:nvPr>
            <p:ph type="title"/>
          </p:nvPr>
        </p:nvSpPr>
        <p:spPr>
          <a:xfrm>
            <a:off x="171449" y="136526"/>
            <a:ext cx="11877600" cy="544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Clr>
                <a:schemeClr val="dk1"/>
              </a:buClr>
              <a:buSzPct val="100000"/>
              <a:buFont typeface="Calibri"/>
              <a:buNone/>
            </a:pPr>
            <a:r>
              <a:rPr lang="en-US" dirty="0"/>
              <a:t>Meso- &amp; </a:t>
            </a:r>
            <a:r>
              <a:rPr lang="en-US" dirty="0" err="1"/>
              <a:t>submeso</a:t>
            </a:r>
            <a:r>
              <a:rPr lang="en-US" dirty="0"/>
              <a:t>- scale ocean SSH &amp; currents	</a:t>
            </a:r>
            <a:endParaRPr dirty="0"/>
          </a:p>
        </p:txBody>
      </p:sp>
      <p:sp>
        <p:nvSpPr>
          <p:cNvPr id="250" name="Google Shape;250;g31ddb5a45a8_0_4"/>
          <p:cNvSpPr txBox="1">
            <a:spLocks noGrp="1"/>
          </p:cNvSpPr>
          <p:nvPr>
            <p:ph type="body" idx="1"/>
          </p:nvPr>
        </p:nvSpPr>
        <p:spPr>
          <a:xfrm>
            <a:off x="171449" y="828675"/>
            <a:ext cx="11877600" cy="5410200"/>
          </a:xfrm>
          <a:prstGeom prst="rect">
            <a:avLst/>
          </a:prstGeom>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None/>
            </a:pPr>
            <a:endParaRPr dirty="0"/>
          </a:p>
          <a:p>
            <a:pPr marL="0" marR="0" lvl="0" indent="0" algn="l" rtl="0">
              <a:lnSpc>
                <a:spcPct val="90000"/>
              </a:lnSpc>
              <a:spcBef>
                <a:spcPts val="1000"/>
              </a:spcBef>
              <a:spcAft>
                <a:spcPts val="0"/>
              </a:spcAft>
              <a:buNone/>
            </a:pPr>
            <a:r>
              <a:rPr lang="en-US" dirty="0"/>
              <a:t>The typical radius of mesoscale eddies varies, ranging from 10 km at high latitude and in regional seas, to 300 km in the tropics. With nadir altimetry,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we were missing the smaller mesoscales (under 100 km</a:t>
            </a:r>
            <a:r>
              <a:rPr lang="en-US" dirty="0"/>
              <a:t>). </a:t>
            </a:r>
            <a:endParaRPr dirty="0"/>
          </a:p>
          <a:p>
            <a:pPr marL="0" marR="0" lvl="0" indent="0" algn="l" rtl="0">
              <a:lnSpc>
                <a:spcPct val="90000"/>
              </a:lnSpc>
              <a:spcBef>
                <a:spcPts val="1000"/>
              </a:spcBef>
              <a:spcAft>
                <a:spcPts val="0"/>
              </a:spcAft>
              <a:buNone/>
            </a:pPr>
            <a:endParaRPr dirty="0"/>
          </a:p>
          <a:p>
            <a:pPr marL="0" lvl="0" indent="0" algn="l" rtl="0">
              <a:spcBef>
                <a:spcPts val="1000"/>
              </a:spcBef>
              <a:spcAft>
                <a:spcPts val="0"/>
              </a:spcAft>
              <a:buClr>
                <a:schemeClr val="dk1"/>
              </a:buClr>
              <a:buSzPts val="1100"/>
              <a:buFont typeface="Arial"/>
              <a:buNone/>
            </a:pPr>
            <a:r>
              <a:rPr lang="en-US" b="1" dirty="0"/>
              <a:t>Mesoscale:</a:t>
            </a:r>
            <a:r>
              <a:rPr lang="en-US" dirty="0"/>
              <a:t> transient dynamics (medium-zero over times &gt; 1 year) </a:t>
            </a:r>
            <a:r>
              <a:rPr lang="en-US" u="sng" dirty="0"/>
              <a:t>and</a:t>
            </a:r>
            <a:r>
              <a:rPr lang="en-US" dirty="0"/>
              <a:t> dominated by geostrophic equilibrium. </a:t>
            </a:r>
            <a:br>
              <a:rPr lang="en-US" dirty="0"/>
            </a:br>
            <a:r>
              <a:rPr lang="en-US" dirty="0"/>
              <a:t>Typically, eddies between the Rossby radius (10-100km) and a few 100s of km.</a:t>
            </a:r>
            <a:endParaRPr dirty="0"/>
          </a:p>
          <a:p>
            <a:pPr marL="0" lvl="0" indent="0" algn="l" rtl="0">
              <a:spcBef>
                <a:spcPts val="1000"/>
              </a:spcBef>
              <a:spcAft>
                <a:spcPts val="0"/>
              </a:spcAft>
              <a:buNone/>
            </a:pPr>
            <a:r>
              <a:rPr lang="en-US" b="1" dirty="0" err="1"/>
              <a:t>Submesoscale</a:t>
            </a:r>
            <a:r>
              <a:rPr lang="en-US" b="1" dirty="0"/>
              <a:t>:</a:t>
            </a:r>
            <a:r>
              <a:rPr lang="en-US" dirty="0"/>
              <a:t> transient dynamics, in which geostrophic equilibrium is important, but not dominant. </a:t>
            </a:r>
            <a:br>
              <a:rPr lang="en-US" dirty="0"/>
            </a:br>
            <a:r>
              <a:rPr lang="en-US" dirty="0"/>
              <a:t>Typically eddies and filaments 1-10s km</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6"/>
          <p:cNvSpPr txBox="1">
            <a:spLocks noGrp="1"/>
          </p:cNvSpPr>
          <p:nvPr>
            <p:ph type="title"/>
          </p:nvPr>
        </p:nvSpPr>
        <p:spPr>
          <a:xfrm>
            <a:off x="171449" y="136525"/>
            <a:ext cx="11877675" cy="8064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2D surface height images for … </a:t>
            </a:r>
            <a:br>
              <a:rPr lang="en-US"/>
            </a:br>
            <a:r>
              <a:rPr lang="en-US"/>
              <a:t>Meso &amp; sub-mesoscale ocean SSH &amp; currents	</a:t>
            </a:r>
            <a:endParaRPr/>
          </a:p>
        </p:txBody>
      </p:sp>
      <p:pic>
        <p:nvPicPr>
          <p:cNvPr id="257" name="Google Shape;257;p16"/>
          <p:cNvPicPr preferRelativeResize="0">
            <a:picLocks noGrp="1"/>
          </p:cNvPicPr>
          <p:nvPr>
            <p:ph type="body" idx="1"/>
          </p:nvPr>
        </p:nvPicPr>
        <p:blipFill rotWithShape="1">
          <a:blip r:embed="rId3">
            <a:alphaModFix/>
          </a:blip>
          <a:srcRect/>
          <a:stretch/>
        </p:blipFill>
        <p:spPr>
          <a:xfrm>
            <a:off x="171449" y="1200026"/>
            <a:ext cx="5810250" cy="4762500"/>
          </a:xfrm>
          <a:prstGeom prst="rect">
            <a:avLst/>
          </a:prstGeom>
          <a:noFill/>
          <a:ln>
            <a:noFill/>
          </a:ln>
        </p:spPr>
      </p:pic>
      <p:sp>
        <p:nvSpPr>
          <p:cNvPr id="258" name="Google Shape;258;p16"/>
          <p:cNvSpPr txBox="1"/>
          <p:nvPr/>
        </p:nvSpPr>
        <p:spPr>
          <a:xfrm>
            <a:off x="6096000" y="1200025"/>
            <a:ext cx="5953124" cy="5657975"/>
          </a:xfrm>
          <a:prstGeom prst="rect">
            <a:avLst/>
          </a:prstGeom>
          <a:noFill/>
          <a:ln>
            <a:noFill/>
          </a:ln>
        </p:spPr>
        <p:txBody>
          <a:bodyPr spcFirstLastPara="1" wrap="square" lIns="91425" tIns="45700" rIns="91425" bIns="45700" anchor="t" anchorCtr="0">
            <a:normAutofit lnSpcReduction="10000"/>
          </a:bodyPr>
          <a:lstStyle/>
          <a:p>
            <a:pPr marL="228600" marR="0" lvl="0" indent="-228600" algn="l" rtl="0">
              <a:lnSpc>
                <a:spcPct val="90000"/>
              </a:lnSpc>
              <a:spcBef>
                <a:spcPts val="0"/>
              </a:spcBef>
              <a:spcAft>
                <a:spcPts val="0"/>
              </a:spcAft>
              <a:buClr>
                <a:schemeClr val="dk1"/>
              </a:buClr>
              <a:buSzPts val="2800"/>
              <a:buFont typeface="Arial"/>
              <a:buChar char="•"/>
            </a:pPr>
            <a:r>
              <a:rPr lang="en-US" sz="280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The first high-precision altimeters showed that eddies &amp; mesoscale circulation &gt; 100 km are ubiquitous in the ocean, not “only” a few turbulent regions in the major currents.</a:t>
            </a:r>
            <a:endParaRPr>
              <a:latin typeface="Calibri" panose="020F0502020204030204" pitchFamily="34" charset="0"/>
              <a:ea typeface="Calibri" panose="020F0502020204030204" pitchFamily="34" charset="0"/>
              <a:cs typeface="Calibri" panose="020F050202020403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Other techniques showed that these features are not the smallest</a:t>
            </a:r>
            <a:endParaRPr>
              <a:latin typeface="Calibri" panose="020F0502020204030204" pitchFamily="34" charset="0"/>
              <a:ea typeface="Calibri" panose="020F0502020204030204" pitchFamily="34" charset="0"/>
              <a:cs typeface="Calibri" panose="020F050202020403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In mid-latitudes, winter has more energetic smaller-scale features than in summer, </a:t>
            </a:r>
            <a:endParaRPr>
              <a:latin typeface="Calibri" panose="020F0502020204030204" pitchFamily="34" charset="0"/>
              <a:ea typeface="Calibri" panose="020F0502020204030204" pitchFamily="34" charset="0"/>
              <a:cs typeface="Calibri" panose="020F050202020403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these smaller-scales contribute 50 % of the vertical transport (mixing heat, carbon, nutrients, all these with implications on climate)</a:t>
            </a:r>
            <a:endParaRPr>
              <a:latin typeface="Calibri" panose="020F0502020204030204" pitchFamily="34" charset="0"/>
              <a:ea typeface="Calibri" panose="020F0502020204030204" pitchFamily="34" charset="0"/>
              <a:cs typeface="Calibri" panose="020F0502020204030204" pitchFamily="34" charset="0"/>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59" name="Google Shape;259;p16"/>
          <p:cNvSpPr txBox="1"/>
          <p:nvPr/>
        </p:nvSpPr>
        <p:spPr>
          <a:xfrm>
            <a:off x="458956" y="5123670"/>
            <a:ext cx="2854115" cy="321306"/>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None/>
            </a:pPr>
            <a:r>
              <a:rPr lang="en-US" sz="1600" i="1">
                <a:solidFill>
                  <a:srgbClr val="7F7F7F"/>
                </a:solidFill>
                <a:latin typeface="Calibri" panose="020F0502020204030204" pitchFamily="34" charset="0"/>
                <a:ea typeface="Calibri" panose="020F0502020204030204" pitchFamily="34" charset="0"/>
                <a:cs typeface="Calibri" panose="020F0502020204030204" pitchFamily="34" charset="0"/>
                <a:sym typeface="Calibri"/>
              </a:rPr>
              <a:t>(Sub) mesoscale Fronts &amp; eddies</a:t>
            </a:r>
            <a:endParaRPr>
              <a:latin typeface="Calibri" panose="020F0502020204030204" pitchFamily="34" charset="0"/>
              <a:ea typeface="Calibri" panose="020F0502020204030204" pitchFamily="34" charset="0"/>
              <a:cs typeface="Calibri" panose="020F0502020204030204" pitchFamily="34" charset="0"/>
            </a:endParaRPr>
          </a:p>
        </p:txBody>
      </p:sp>
      <p:sp>
        <p:nvSpPr>
          <p:cNvPr id="260" name="Google Shape;260;p16"/>
          <p:cNvSpPr txBox="1"/>
          <p:nvPr/>
        </p:nvSpPr>
        <p:spPr>
          <a:xfrm>
            <a:off x="142876" y="4346369"/>
            <a:ext cx="146719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7F7F7F"/>
                </a:solidFill>
                <a:latin typeface="Calibri" panose="020F0502020204030204" pitchFamily="34" charset="0"/>
                <a:ea typeface="Calibri" panose="020F0502020204030204" pitchFamily="34" charset="0"/>
                <a:cs typeface="Calibri" panose="020F0502020204030204" pitchFamily="34" charset="0"/>
                <a:sym typeface="Calibri"/>
              </a:rPr>
              <a:t>(Credits Jamstec) </a:t>
            </a:r>
            <a:endParaRPr>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7"/>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Seasonal structuration of the ocean submesocale	</a:t>
            </a:r>
            <a:endParaRPr/>
          </a:p>
        </p:txBody>
      </p:sp>
      <p:pic>
        <p:nvPicPr>
          <p:cNvPr id="267" name="Google Shape;267;p17" descr="Une image contenant texte, fumée&#10;&#10;Description générée automatiquement"/>
          <p:cNvPicPr preferRelativeResize="0">
            <a:picLocks noGrp="1"/>
          </p:cNvPicPr>
          <p:nvPr>
            <p:ph type="body" idx="1"/>
          </p:nvPr>
        </p:nvPicPr>
        <p:blipFill rotWithShape="1">
          <a:blip r:embed="rId3">
            <a:alphaModFix/>
          </a:blip>
          <a:srcRect/>
          <a:stretch/>
        </p:blipFill>
        <p:spPr>
          <a:xfrm>
            <a:off x="142876" y="681038"/>
            <a:ext cx="5953124" cy="3369693"/>
          </a:xfrm>
          <a:prstGeom prst="rect">
            <a:avLst/>
          </a:prstGeom>
          <a:noFill/>
          <a:ln>
            <a:noFill/>
          </a:ln>
        </p:spPr>
      </p:pic>
      <p:pic>
        <p:nvPicPr>
          <p:cNvPr id="268" name="Google Shape;268;p17" descr="Une image contenant fumée&#10;&#10;Description générée automatiquement"/>
          <p:cNvPicPr preferRelativeResize="0"/>
          <p:nvPr/>
        </p:nvPicPr>
        <p:blipFill rotWithShape="1">
          <a:blip r:embed="rId4">
            <a:alphaModFix/>
          </a:blip>
          <a:srcRect/>
          <a:stretch/>
        </p:blipFill>
        <p:spPr>
          <a:xfrm>
            <a:off x="6096000" y="3429000"/>
            <a:ext cx="6057900" cy="3429000"/>
          </a:xfrm>
          <a:prstGeom prst="rect">
            <a:avLst/>
          </a:prstGeom>
          <a:noFill/>
          <a:ln>
            <a:noFill/>
          </a:ln>
        </p:spPr>
      </p:pic>
      <p:sp>
        <p:nvSpPr>
          <p:cNvPr id="269" name="Google Shape;269;p17"/>
          <p:cNvSpPr txBox="1"/>
          <p:nvPr/>
        </p:nvSpPr>
        <p:spPr>
          <a:xfrm>
            <a:off x="149147" y="3773732"/>
            <a:ext cx="2161617"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 L. Brodeau, Ocean-Next / IGE</a:t>
            </a:r>
            <a:endParaRPr sz="120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70" name="Google Shape;270;p17"/>
          <p:cNvSpPr txBox="1"/>
          <p:nvPr/>
        </p:nvSpPr>
        <p:spPr>
          <a:xfrm>
            <a:off x="6084849" y="6582974"/>
            <a:ext cx="2161617"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 L. Brodeau, Ocean-Next / IGE</a:t>
            </a:r>
            <a:endParaRPr sz="120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71" name="Google Shape;271;p17"/>
          <p:cNvSpPr txBox="1"/>
          <p:nvPr/>
        </p:nvSpPr>
        <p:spPr>
          <a:xfrm>
            <a:off x="6084849" y="2539456"/>
            <a:ext cx="570036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i="1" dirty="0">
                <a:solidFill>
                  <a:srgbClr val="7F7F7F"/>
                </a:solidFill>
                <a:latin typeface="Calibri" panose="020F0502020204030204" pitchFamily="34" charset="0"/>
                <a:ea typeface="Calibri" panose="020F0502020204030204" pitchFamily="34" charset="0"/>
                <a:cs typeface="Calibri" panose="020F0502020204030204" pitchFamily="34" charset="0"/>
                <a:sym typeface="Calibri"/>
              </a:rPr>
              <a:t>Modelled hourly-mean snapshots of the surface relative vorticity on the 1st of January and on the 1st of July 2010 from a 1/60° model (eNATL60)</a:t>
            </a:r>
            <a:endParaRPr sz="1600" i="1" dirty="0">
              <a:solidFill>
                <a:srgbClr val="7F7F7F"/>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72" name="Google Shape;272;p17"/>
          <p:cNvSpPr txBox="1"/>
          <p:nvPr/>
        </p:nvSpPr>
        <p:spPr>
          <a:xfrm>
            <a:off x="397483" y="656554"/>
            <a:ext cx="832472"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Winter</a:t>
            </a:r>
            <a:endParaRPr>
              <a:latin typeface="Calibri" panose="020F0502020204030204" pitchFamily="34" charset="0"/>
              <a:ea typeface="Calibri" panose="020F0502020204030204" pitchFamily="34" charset="0"/>
              <a:cs typeface="Calibri" panose="020F0502020204030204" pitchFamily="34" charset="0"/>
            </a:endParaRPr>
          </a:p>
        </p:txBody>
      </p:sp>
      <p:sp>
        <p:nvSpPr>
          <p:cNvPr id="273" name="Google Shape;273;p17"/>
          <p:cNvSpPr txBox="1"/>
          <p:nvPr/>
        </p:nvSpPr>
        <p:spPr>
          <a:xfrm>
            <a:off x="6320188" y="3389969"/>
            <a:ext cx="976549"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Summer</a:t>
            </a:r>
            <a:endParaRPr>
              <a:latin typeface="Calibri" panose="020F0502020204030204" pitchFamily="34" charset="0"/>
              <a:ea typeface="Calibri" panose="020F0502020204030204" pitchFamily="34" charset="0"/>
              <a:cs typeface="Calibri" panose="020F0502020204030204" pitchFamily="34" charset="0"/>
            </a:endParaRPr>
          </a:p>
        </p:txBody>
      </p:sp>
      <p:sp>
        <p:nvSpPr>
          <p:cNvPr id="274" name="Google Shape;274;p17"/>
          <p:cNvSpPr txBox="1"/>
          <p:nvPr/>
        </p:nvSpPr>
        <p:spPr>
          <a:xfrm>
            <a:off x="171449" y="4596973"/>
            <a:ext cx="5700363"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Structures are smaller in winter than in summer</a:t>
            </a:r>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8"/>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Seasonal structuration of the ocean submesocale	</a:t>
            </a:r>
            <a:endParaRPr/>
          </a:p>
        </p:txBody>
      </p:sp>
      <p:pic>
        <p:nvPicPr>
          <p:cNvPr id="281" name="Google Shape;281;p18"/>
          <p:cNvPicPr preferRelativeResize="0">
            <a:picLocks noGrp="1"/>
          </p:cNvPicPr>
          <p:nvPr>
            <p:ph type="body" idx="1"/>
          </p:nvPr>
        </p:nvPicPr>
        <p:blipFill rotWithShape="1">
          <a:blip r:embed="rId3">
            <a:alphaModFix/>
          </a:blip>
          <a:srcRect/>
          <a:stretch/>
        </p:blipFill>
        <p:spPr>
          <a:xfrm>
            <a:off x="1657962" y="1091812"/>
            <a:ext cx="4157044" cy="3325635"/>
          </a:xfrm>
          <a:prstGeom prst="rect">
            <a:avLst/>
          </a:prstGeom>
          <a:noFill/>
          <a:ln>
            <a:noFill/>
          </a:ln>
        </p:spPr>
      </p:pic>
      <p:pic>
        <p:nvPicPr>
          <p:cNvPr id="282" name="Google Shape;282;p18" descr="Une image contenant carte&#10;&#10;Description générée automatiquement"/>
          <p:cNvPicPr preferRelativeResize="0"/>
          <p:nvPr/>
        </p:nvPicPr>
        <p:blipFill rotWithShape="1">
          <a:blip r:embed="rId4">
            <a:alphaModFix/>
          </a:blip>
          <a:srcRect/>
          <a:stretch/>
        </p:blipFill>
        <p:spPr>
          <a:xfrm>
            <a:off x="6303460" y="1091812"/>
            <a:ext cx="4157044" cy="3325635"/>
          </a:xfrm>
          <a:prstGeom prst="rect">
            <a:avLst/>
          </a:prstGeom>
          <a:noFill/>
          <a:ln>
            <a:noFill/>
          </a:ln>
        </p:spPr>
      </p:pic>
      <p:sp>
        <p:nvSpPr>
          <p:cNvPr id="283" name="Google Shape;283;p18"/>
          <p:cNvSpPr txBox="1"/>
          <p:nvPr/>
        </p:nvSpPr>
        <p:spPr>
          <a:xfrm>
            <a:off x="7751040" y="4338543"/>
            <a:ext cx="1418512"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2010-07-01</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84" name="Google Shape;284;p18"/>
          <p:cNvSpPr txBox="1"/>
          <p:nvPr/>
        </p:nvSpPr>
        <p:spPr>
          <a:xfrm>
            <a:off x="2948914" y="4356409"/>
            <a:ext cx="1418512"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2010-01-01</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85" name="Google Shape;285;p18"/>
          <p:cNvSpPr txBox="1"/>
          <p:nvPr/>
        </p:nvSpPr>
        <p:spPr>
          <a:xfrm>
            <a:off x="3736484" y="4151878"/>
            <a:ext cx="2161617"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D8D8D8"/>
                </a:solidFill>
                <a:latin typeface="Calibri" panose="020F0502020204030204" pitchFamily="34" charset="0"/>
                <a:ea typeface="Calibri" panose="020F0502020204030204" pitchFamily="34" charset="0"/>
                <a:cs typeface="Calibri" panose="020F0502020204030204" pitchFamily="34" charset="0"/>
                <a:sym typeface="Calibri"/>
              </a:rPr>
              <a:t>© L. Brodeau, Ocean-Next / IGE</a:t>
            </a:r>
            <a:endParaRPr sz="1200" dirty="0">
              <a:solidFill>
                <a:srgbClr val="D8D8D8"/>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86" name="Google Shape;286;p18"/>
          <p:cNvSpPr txBox="1"/>
          <p:nvPr/>
        </p:nvSpPr>
        <p:spPr>
          <a:xfrm>
            <a:off x="8361411" y="4151878"/>
            <a:ext cx="2161617"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D8D8D8"/>
                </a:solidFill>
                <a:latin typeface="Calibri" panose="020F0502020204030204" pitchFamily="34" charset="0"/>
                <a:ea typeface="Calibri" panose="020F0502020204030204" pitchFamily="34" charset="0"/>
                <a:cs typeface="Calibri" panose="020F0502020204030204" pitchFamily="34" charset="0"/>
                <a:sym typeface="Calibri"/>
              </a:rPr>
              <a:t>© L. Brodeau, Ocean-Next / IGE</a:t>
            </a:r>
            <a:endParaRPr sz="1200">
              <a:solidFill>
                <a:srgbClr val="D8D8D8"/>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87" name="Google Shape;287;p18"/>
          <p:cNvSpPr txBox="1"/>
          <p:nvPr/>
        </p:nvSpPr>
        <p:spPr>
          <a:xfrm>
            <a:off x="1480658" y="5400111"/>
            <a:ext cx="107112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i="1">
                <a:solidFill>
                  <a:srgbClr val="7F7F7F"/>
                </a:solidFill>
                <a:latin typeface="Calibri" panose="020F0502020204030204" pitchFamily="34" charset="0"/>
                <a:ea typeface="Calibri" panose="020F0502020204030204" pitchFamily="34" charset="0"/>
                <a:cs typeface="Calibri" panose="020F0502020204030204" pitchFamily="34" charset="0"/>
                <a:sym typeface="Calibri"/>
              </a:rPr>
              <a:t>Modelled hourly-mean snapshots of the surface relative vorticity on the 1st of January and on the 1st of July 2010</a:t>
            </a:r>
            <a:br>
              <a:rPr lang="en-US" sz="1600" i="1">
                <a:solidFill>
                  <a:srgbClr val="7F7F7F"/>
                </a:solidFill>
                <a:latin typeface="Calibri" panose="020F0502020204030204" pitchFamily="34" charset="0"/>
                <a:ea typeface="Calibri" panose="020F0502020204030204" pitchFamily="34" charset="0"/>
                <a:cs typeface="Calibri" panose="020F0502020204030204" pitchFamily="34" charset="0"/>
                <a:sym typeface="Calibri"/>
              </a:rPr>
            </a:br>
            <a:r>
              <a:rPr lang="en-US" sz="1600" i="1">
                <a:solidFill>
                  <a:srgbClr val="7F7F7F"/>
                </a:solidFill>
                <a:latin typeface="Calibri" panose="020F0502020204030204" pitchFamily="34" charset="0"/>
                <a:ea typeface="Calibri" panose="020F0502020204030204" pitchFamily="34" charset="0"/>
                <a:cs typeface="Calibri" panose="020F0502020204030204" pitchFamily="34" charset="0"/>
                <a:sym typeface="Calibri"/>
              </a:rPr>
              <a:t>from a 1/60° model (eNATL60)</a:t>
            </a:r>
            <a:endParaRPr sz="1600" i="1">
              <a:solidFill>
                <a:srgbClr val="7F7F7F"/>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88" name="Google Shape;288;p18"/>
          <p:cNvSpPr txBox="1"/>
          <p:nvPr/>
        </p:nvSpPr>
        <p:spPr>
          <a:xfrm>
            <a:off x="2994660" y="697230"/>
            <a:ext cx="1147034"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Winter</a:t>
            </a:r>
            <a:endParaRPr>
              <a:latin typeface="Calibri" panose="020F0502020204030204" pitchFamily="34" charset="0"/>
              <a:ea typeface="Calibri" panose="020F0502020204030204" pitchFamily="34" charset="0"/>
              <a:cs typeface="Calibri" panose="020F0502020204030204" pitchFamily="34" charset="0"/>
            </a:endParaRPr>
          </a:p>
        </p:txBody>
      </p:sp>
      <p:sp>
        <p:nvSpPr>
          <p:cNvPr id="289" name="Google Shape;289;p18"/>
          <p:cNvSpPr txBox="1"/>
          <p:nvPr/>
        </p:nvSpPr>
        <p:spPr>
          <a:xfrm>
            <a:off x="7966736" y="697230"/>
            <a:ext cx="1261884"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Summer</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90" name="Google Shape;290;p18"/>
          <p:cNvSpPr txBox="1"/>
          <p:nvPr/>
        </p:nvSpPr>
        <p:spPr>
          <a:xfrm>
            <a:off x="2470232" y="6160770"/>
            <a:ext cx="777104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Structures are smaller in winter than in summer</a:t>
            </a:r>
            <a:endParaRPr dirty="0">
              <a:latin typeface="Calibri" panose="020F0502020204030204" pitchFamily="34" charset="0"/>
              <a:ea typeface="Calibri" panose="020F0502020204030204" pitchFamily="34" charset="0"/>
              <a:cs typeface="Calibri" panose="020F0502020204030204" pitchFamily="34" charset="0"/>
            </a:endParaRPr>
          </a:p>
        </p:txBody>
      </p:sp>
      <p:pic>
        <p:nvPicPr>
          <p:cNvPr id="291" name="Google Shape;291;p18"/>
          <p:cNvPicPr preferRelativeResize="0"/>
          <p:nvPr/>
        </p:nvPicPr>
        <p:blipFill rotWithShape="1">
          <a:blip r:embed="rId5">
            <a:alphaModFix/>
          </a:blip>
          <a:srcRect/>
          <a:stretch/>
        </p:blipFill>
        <p:spPr>
          <a:xfrm>
            <a:off x="3354688" y="4789161"/>
            <a:ext cx="5482624" cy="64541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9"/>
          <p:cNvSpPr txBox="1">
            <a:spLocks noGrp="1"/>
          </p:cNvSpPr>
          <p:nvPr>
            <p:ph type="title"/>
          </p:nvPr>
        </p:nvSpPr>
        <p:spPr>
          <a:xfrm>
            <a:off x="142875" y="136526"/>
            <a:ext cx="119157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dirty="0"/>
              <a:t>(Sub)mesoscale circulation	</a:t>
            </a:r>
            <a:endParaRPr dirty="0"/>
          </a:p>
        </p:txBody>
      </p:sp>
      <p:sp>
        <p:nvSpPr>
          <p:cNvPr id="298" name="Google Shape;298;p19"/>
          <p:cNvSpPr txBox="1">
            <a:spLocks noGrp="1"/>
          </p:cNvSpPr>
          <p:nvPr>
            <p:ph type="body" idx="1"/>
          </p:nvPr>
        </p:nvSpPr>
        <p:spPr>
          <a:xfrm>
            <a:off x="142875" y="860425"/>
            <a:ext cx="6982800" cy="32910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Mesoscale eddies </a:t>
            </a:r>
            <a:r>
              <a:rPr lang="en-US" dirty="0"/>
              <a:t>are ubiquitous in the oceans.</a:t>
            </a:r>
            <a:endParaRPr dirty="0"/>
          </a:p>
          <a:p>
            <a:pPr marL="228600" lvl="0" indent="-228600" algn="l" rtl="0">
              <a:lnSpc>
                <a:spcPct val="90000"/>
              </a:lnSpc>
              <a:spcBef>
                <a:spcPts val="1000"/>
              </a:spcBef>
              <a:spcAft>
                <a:spcPts val="0"/>
              </a:spcAft>
              <a:buClr>
                <a:schemeClr val="dk1"/>
              </a:buClr>
              <a:buSzPts val="2800"/>
              <a:buChar char="•"/>
            </a:pPr>
            <a:r>
              <a:rPr lang="en-US" dirty="0"/>
              <a:t>Swot is observing eddies in two dimensions under its two swathes, thus enabling direct observations of their amplitude and shape.</a:t>
            </a:r>
            <a:endParaRPr dirty="0"/>
          </a:p>
          <a:p>
            <a:pPr marL="228600" lvl="0" indent="-228600" algn="l" rtl="0">
              <a:lnSpc>
                <a:spcPct val="90000"/>
              </a:lnSpc>
              <a:spcBef>
                <a:spcPts val="1000"/>
              </a:spcBef>
              <a:spcAft>
                <a:spcPts val="0"/>
              </a:spcAft>
              <a:buClr>
                <a:schemeClr val="dk1"/>
              </a:buClr>
              <a:buSzPts val="2800"/>
              <a:buChar char="•"/>
            </a:pPr>
            <a:r>
              <a:rPr lang="en-US" dirty="0"/>
              <a:t>Smaller eddies &amp; front structures are also visible.</a:t>
            </a:r>
            <a:endParaRPr dirty="0"/>
          </a:p>
        </p:txBody>
      </p:sp>
      <p:sp>
        <p:nvSpPr>
          <p:cNvPr id="299" name="Google Shape;299;p19"/>
          <p:cNvSpPr txBox="1"/>
          <p:nvPr/>
        </p:nvSpPr>
        <p:spPr>
          <a:xfrm>
            <a:off x="249857" y="5336479"/>
            <a:ext cx="6982754" cy="138499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dirty="0">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Swot backscatter (sigma0) superimposed on sea surface height anomalies (colors) at 250 m, on June 10, 2023 (cycle 548, track 9), over the Gulf Stream off the East coast of North America. The two larger eddies, one cyclonic (red), the other anticyclonic (blue), are about 100 km in diameter (the total width of the Swot swaths is 120 km across), while the much smaller structures seen in the backscatter are of the order of magnitude of a few kilometers (Credit ODL/Cnes).</a:t>
            </a:r>
            <a:endParaRPr dirty="0">
              <a:latin typeface="Calibri" panose="020F0502020204030204" pitchFamily="34" charset="0"/>
              <a:ea typeface="Calibri" panose="020F0502020204030204" pitchFamily="34" charset="0"/>
              <a:cs typeface="Calibri" panose="020F0502020204030204" pitchFamily="34" charset="0"/>
            </a:endParaRPr>
          </a:p>
        </p:txBody>
      </p:sp>
      <p:pic>
        <p:nvPicPr>
          <p:cNvPr id="300" name="Google Shape;300;p19" descr="Une image contenant Caractère coloré, capture d’écran, art, arc-en-ciel&#10;&#10;Description générée automatiquemen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367008" y="-892"/>
            <a:ext cx="4682117" cy="685889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0"/>
          <p:cNvSpPr txBox="1">
            <a:spLocks noGrp="1"/>
          </p:cNvSpPr>
          <p:nvPr>
            <p:ph type="title"/>
          </p:nvPr>
        </p:nvSpPr>
        <p:spPr>
          <a:xfrm>
            <a:off x="142875" y="136526"/>
            <a:ext cx="119157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tabLst>
                <a:tab pos="11664950" algn="r"/>
              </a:tabLst>
            </a:pPr>
            <a:r>
              <a:rPr lang="en-US" dirty="0"/>
              <a:t>Multi-sensor comparison: independent confirmation	</a:t>
            </a:r>
            <a:endParaRPr dirty="0"/>
          </a:p>
        </p:txBody>
      </p:sp>
      <p:pic>
        <p:nvPicPr>
          <p:cNvPr id="5" name="Image 4" descr="Une image contenant texte, carte, capture d’écran, diagramme&#10;&#10;Le contenu généré par l’IA peut être incorrect.">
            <a:extLst>
              <a:ext uri="{FF2B5EF4-FFF2-40B4-BE49-F238E27FC236}">
                <a16:creationId xmlns:a16="http://schemas.microsoft.com/office/drawing/2014/main" id="{B2F2D24A-239C-648C-37EB-901982458A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81038"/>
            <a:ext cx="9281501" cy="6081921"/>
          </a:xfrm>
          <a:prstGeom prst="rect">
            <a:avLst/>
          </a:prstGeom>
        </p:spPr>
      </p:pic>
      <p:sp>
        <p:nvSpPr>
          <p:cNvPr id="7" name="ZoneTexte 6">
            <a:extLst>
              <a:ext uri="{FF2B5EF4-FFF2-40B4-BE49-F238E27FC236}">
                <a16:creationId xmlns:a16="http://schemas.microsoft.com/office/drawing/2014/main" id="{3ED3B731-DD74-0218-4E5D-A00AAA28D108}"/>
              </a:ext>
            </a:extLst>
          </p:cNvPr>
          <p:cNvSpPr txBox="1"/>
          <p:nvPr/>
        </p:nvSpPr>
        <p:spPr>
          <a:xfrm>
            <a:off x="9052559" y="842389"/>
            <a:ext cx="3139441" cy="5909310"/>
          </a:xfrm>
          <a:prstGeom prst="rect">
            <a:avLst/>
          </a:prstGeom>
          <a:noFill/>
        </p:spPr>
        <p:txBody>
          <a:bodyPr wrap="square">
            <a:spAutoFit/>
          </a:bodyPr>
          <a:lstStyle/>
          <a:p>
            <a:pPr marL="0" marR="0" lvl="0" indent="0" rtl="0">
              <a:spcBef>
                <a:spcPts val="0"/>
              </a:spcBef>
              <a:spcAft>
                <a:spcPts val="0"/>
              </a:spcAft>
              <a:buNone/>
            </a:pPr>
            <a:r>
              <a:rPr lang="en-US" sz="1800" dirty="0">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Swot SSH (superimposed on </a:t>
            </a:r>
            <a:r>
              <a:rPr lang="en-US" sz="1800" dirty="0" err="1">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multimission</a:t>
            </a:r>
            <a:r>
              <a:rPr lang="en-US" sz="1800" dirty="0">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 gridded SSH (</a:t>
            </a:r>
            <a:r>
              <a:rPr lang="en-US" sz="1800" dirty="0" err="1">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Duacs</a:t>
            </a:r>
            <a:r>
              <a:rPr lang="en-US" sz="1800" dirty="0">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 showing a </a:t>
            </a:r>
            <a:r>
              <a:rPr lang="en-US" sz="1800" dirty="0" err="1">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submesoscale</a:t>
            </a:r>
            <a:r>
              <a:rPr lang="en-US" sz="1800" dirty="0">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 eddy off South Africa in the Atlantic Ocean, with a radius of about 15 km but an amplitude of 15 cm on August 2, 2023 (black boxes; gray/white contours denote Swot SSH). The eddy is also visible in sea surface temperature (b), and chlorophyll-A (c) satellite measurements. (d), a zoom in on the left Swot swath, showing SSH and velocity vectors computed by assuming </a:t>
            </a:r>
            <a:r>
              <a:rPr lang="en-US" sz="1800" dirty="0" err="1">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geostrophy</a:t>
            </a:r>
            <a:r>
              <a:rPr lang="en-US" sz="1800" dirty="0">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 (from which the eddy seems to deviate, in fact). (from [Archer et al., 2024], Credit JPL) </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dirty="0"/>
              <a:t>Before Swot	</a:t>
            </a:r>
            <a:endParaRPr dirty="0"/>
          </a:p>
        </p:txBody>
      </p:sp>
      <p:sp>
        <p:nvSpPr>
          <p:cNvPr id="98" name="Google Shape;98;p2"/>
          <p:cNvSpPr txBox="1">
            <a:spLocks noGrp="1"/>
          </p:cNvSpPr>
          <p:nvPr>
            <p:ph type="body" idx="1"/>
          </p:nvPr>
        </p:nvSpPr>
        <p:spPr>
          <a:xfrm>
            <a:off x="171449" y="828675"/>
            <a:ext cx="11877675" cy="6191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dirty="0"/>
              <a:t>Altimetry </a:t>
            </a:r>
            <a:r>
              <a:rPr lang="en-US" sz="2400" b="1" u="sng" dirty="0"/>
              <a:t>before Swot</a:t>
            </a:r>
            <a:r>
              <a:rPr lang="en-US" sz="2400" dirty="0"/>
              <a:t> has been providing Nadir measurement (i.e. just beneath the satellite)</a:t>
            </a:r>
            <a:endParaRPr dirty="0"/>
          </a:p>
        </p:txBody>
      </p:sp>
      <p:sp>
        <p:nvSpPr>
          <p:cNvPr id="99" name="Google Shape;99;p2"/>
          <p:cNvSpPr txBox="1"/>
          <p:nvPr/>
        </p:nvSpPr>
        <p:spPr>
          <a:xfrm>
            <a:off x="5099538" y="1139429"/>
            <a:ext cx="6672854" cy="1285641"/>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None/>
            </a:pPr>
            <a:r>
              <a:rPr lang="en-US" sz="20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NB. Nadir altimetry data = a narrow thread of measurements just beneath the satellite (aka “along-track” data)</a:t>
            </a:r>
            <a:endParaRPr dirty="0">
              <a:latin typeface="Calibri" panose="020F0502020204030204" pitchFamily="34" charset="0"/>
              <a:ea typeface="Calibri" panose="020F0502020204030204" pitchFamily="34" charset="0"/>
              <a:cs typeface="Calibri" panose="020F0502020204030204" pitchFamily="34" charset="0"/>
            </a:endParaRPr>
          </a:p>
        </p:txBody>
      </p:sp>
      <p:pic>
        <p:nvPicPr>
          <p:cNvPr id="100" name="Google Shape;100;p2" descr="C:\Documents and Settings\vrosmorduc\Galerie\Images\Missions\orbit.gif"/>
          <p:cNvPicPr preferRelativeResize="0"/>
          <p:nvPr/>
        </p:nvPicPr>
        <p:blipFill rotWithShape="1">
          <a:blip r:embed="rId3">
            <a:alphaModFix/>
          </a:blip>
          <a:srcRect/>
          <a:stretch/>
        </p:blipFill>
        <p:spPr>
          <a:xfrm>
            <a:off x="413016" y="1447800"/>
            <a:ext cx="4476750" cy="5410200"/>
          </a:xfrm>
          <a:prstGeom prst="rect">
            <a:avLst/>
          </a:prstGeom>
          <a:noFill/>
          <a:ln>
            <a:noFill/>
          </a:ln>
        </p:spPr>
      </p:pic>
      <p:sp>
        <p:nvSpPr>
          <p:cNvPr id="101" name="Google Shape;101;p2"/>
          <p:cNvSpPr/>
          <p:nvPr/>
        </p:nvSpPr>
        <p:spPr>
          <a:xfrm>
            <a:off x="392578" y="6611440"/>
            <a:ext cx="1737436"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dirty="0">
                <a:solidFill>
                  <a:srgbClr val="BFBFBF"/>
                </a:solidFill>
                <a:latin typeface="Calibri" panose="020F0502020204030204" pitchFamily="34" charset="0"/>
                <a:ea typeface="Calibri" panose="020F0502020204030204" pitchFamily="34" charset="0"/>
                <a:cs typeface="Calibri" panose="020F0502020204030204" pitchFamily="34" charset="0"/>
                <a:sym typeface="Candara"/>
              </a:rPr>
              <a:t>Courtesy CSIRO</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102" name="Google Shape;102;p2"/>
          <p:cNvSpPr txBox="1"/>
          <p:nvPr/>
        </p:nvSpPr>
        <p:spPr>
          <a:xfrm>
            <a:off x="5155467" y="6402104"/>
            <a:ext cx="6798876" cy="201612"/>
          </a:xfrm>
          <a:prstGeom prst="rect">
            <a:avLst/>
          </a:prstGeom>
          <a:noFill/>
          <a:ln>
            <a:noFill/>
          </a:ln>
        </p:spPr>
        <p:txBody>
          <a:bodyPr spcFirstLastPara="1" wrap="square" lIns="91425" tIns="45700" rIns="91425" bIns="45700" anchor="t" anchorCtr="0">
            <a:noAutofit/>
          </a:bodyPr>
          <a:lstStyle/>
          <a:p>
            <a:pPr marL="328254" lvl="0" indent="-328254" algn="ctr">
              <a:lnSpc>
                <a:spcPct val="90000"/>
              </a:lnSpc>
              <a:buClr>
                <a:schemeClr val="dk2"/>
              </a:buClr>
              <a:buSzPts val="1400"/>
            </a:pPr>
            <a:r>
              <a:rPr lang="en-US" sz="1400" b="0" i="0" u="none" strike="noStrike" cap="none" dirty="0">
                <a:solidFill>
                  <a:schemeClr val="dk2"/>
                </a:solidFill>
                <a:latin typeface="Calibri" panose="020F0502020204030204" pitchFamily="34" charset="0"/>
                <a:ea typeface="Calibri" panose="020F0502020204030204" pitchFamily="34" charset="0"/>
                <a:cs typeface="Calibri" panose="020F0502020204030204" pitchFamily="34" charset="0"/>
                <a:sym typeface="Calibri"/>
              </a:rPr>
              <a:t>Sentinel-6B coverage (formerly </a:t>
            </a:r>
            <a:r>
              <a:rPr lang="en-US" sz="1400" b="0" i="0" u="none" strike="noStrike" cap="none" dirty="0" err="1">
                <a:solidFill>
                  <a:schemeClr val="dk2"/>
                </a:solidFill>
                <a:latin typeface="Calibri" panose="020F0502020204030204" pitchFamily="34" charset="0"/>
                <a:ea typeface="Calibri" panose="020F0502020204030204" pitchFamily="34" charset="0"/>
                <a:cs typeface="Calibri" panose="020F0502020204030204" pitchFamily="34" charset="0"/>
                <a:sym typeface="Calibri"/>
              </a:rPr>
              <a:t>Topex</a:t>
            </a:r>
            <a:r>
              <a:rPr lang="en-US" sz="1400" b="0" i="0" u="none" strike="noStrike" cap="none" dirty="0">
                <a:solidFill>
                  <a:schemeClr val="dk2"/>
                </a:solidFill>
                <a:latin typeface="Calibri" panose="020F0502020204030204" pitchFamily="34" charset="0"/>
                <a:ea typeface="Calibri" panose="020F0502020204030204" pitchFamily="34" charset="0"/>
                <a:cs typeface="Calibri" panose="020F0502020204030204" pitchFamily="34" charset="0"/>
                <a:sym typeface="Calibri"/>
              </a:rPr>
              <a:t>/Poseidon, Jason-1, Jason-2, Jason-3 &amp;</a:t>
            </a:r>
            <a:r>
              <a:rPr lang="en-US" dirty="0">
                <a:solidFill>
                  <a:schemeClr val="dk2"/>
                </a:solidFill>
                <a:latin typeface="Calibri" panose="020F0502020204030204" pitchFamily="34" charset="0"/>
                <a:ea typeface="Calibri" panose="020F0502020204030204" pitchFamily="34" charset="0"/>
                <a:cs typeface="Calibri" panose="020F0502020204030204" pitchFamily="34" charset="0"/>
                <a:sym typeface="Calibri"/>
              </a:rPr>
              <a:t> Sentinel-6 Michael Freilich</a:t>
            </a:r>
            <a:r>
              <a:rPr lang="en-US" sz="1400" b="0" i="0" u="none" strike="noStrike" cap="none" dirty="0">
                <a:solidFill>
                  <a:schemeClr val="dk2"/>
                </a:solidFill>
                <a:latin typeface="Calibri" panose="020F0502020204030204" pitchFamily="34" charset="0"/>
                <a:ea typeface="Calibri" panose="020F0502020204030204" pitchFamily="34" charset="0"/>
                <a:cs typeface="Calibri" panose="020F0502020204030204" pitchFamily="34" charset="0"/>
                <a:sym typeface="Calibri"/>
              </a:rPr>
              <a:t>)</a:t>
            </a:r>
            <a:endParaRPr dirty="0">
              <a:latin typeface="Calibri" panose="020F0502020204030204" pitchFamily="34" charset="0"/>
              <a:ea typeface="Calibri" panose="020F0502020204030204" pitchFamily="34" charset="0"/>
              <a:cs typeface="Calibri" panose="020F0502020204030204" pitchFamily="34" charset="0"/>
            </a:endParaRPr>
          </a:p>
        </p:txBody>
      </p:sp>
      <p:pic>
        <p:nvPicPr>
          <p:cNvPr id="103" name="Google Shape;103;p2"/>
          <p:cNvPicPr preferRelativeResize="0"/>
          <p:nvPr/>
        </p:nvPicPr>
        <p:blipFill rotWithShape="1">
          <a:blip r:embed="rId4">
            <a:alphaModFix/>
          </a:blip>
          <a:srcRect/>
          <a:stretch/>
        </p:blipFill>
        <p:spPr>
          <a:xfrm>
            <a:off x="8543030" y="2765945"/>
            <a:ext cx="3624263" cy="3636159"/>
          </a:xfrm>
          <a:prstGeom prst="rect">
            <a:avLst/>
          </a:prstGeom>
          <a:noFill/>
          <a:ln>
            <a:noFill/>
          </a:ln>
        </p:spPr>
      </p:pic>
      <p:pic>
        <p:nvPicPr>
          <p:cNvPr id="104" name="Google Shape;104;p2"/>
          <p:cNvPicPr preferRelativeResize="0"/>
          <p:nvPr/>
        </p:nvPicPr>
        <p:blipFill rotWithShape="1">
          <a:blip r:embed="rId5">
            <a:alphaModFix/>
          </a:blip>
          <a:srcRect/>
          <a:stretch/>
        </p:blipFill>
        <p:spPr>
          <a:xfrm>
            <a:off x="4894478" y="2773668"/>
            <a:ext cx="3660427" cy="363615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1"/>
          <p:cNvSpPr txBox="1">
            <a:spLocks noGrp="1"/>
          </p:cNvSpPr>
          <p:nvPr>
            <p:ph type="title"/>
          </p:nvPr>
        </p:nvSpPr>
        <p:spPr>
          <a:xfrm>
            <a:off x="179999" y="225601"/>
            <a:ext cx="11866225" cy="45543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tabLst>
                <a:tab pos="11664950" algn="r"/>
              </a:tabLst>
            </a:pPr>
            <a:r>
              <a:rPr lang="en-US" dirty="0"/>
              <a:t>From large to </a:t>
            </a:r>
            <a:r>
              <a:rPr lang="en-US" dirty="0" err="1"/>
              <a:t>submesoscale</a:t>
            </a:r>
            <a:r>
              <a:rPr lang="en-US" dirty="0"/>
              <a:t>, SSH &amp; roughness	 </a:t>
            </a:r>
            <a:endParaRPr dirty="0"/>
          </a:p>
        </p:txBody>
      </p:sp>
      <p:pic>
        <p:nvPicPr>
          <p:cNvPr id="315" name="Google Shape;315;p21"/>
          <p:cNvPicPr preferRelativeResize="0"/>
          <p:nvPr/>
        </p:nvPicPr>
        <p:blipFill rotWithShape="1">
          <a:blip r:embed="rId3">
            <a:alphaModFix/>
          </a:blip>
          <a:srcRect/>
          <a:stretch/>
        </p:blipFill>
        <p:spPr>
          <a:xfrm>
            <a:off x="33251" y="779033"/>
            <a:ext cx="8844742" cy="2645811"/>
          </a:xfrm>
          <a:prstGeom prst="rect">
            <a:avLst/>
          </a:prstGeom>
          <a:noFill/>
          <a:ln>
            <a:noFill/>
          </a:ln>
        </p:spPr>
      </p:pic>
      <p:pic>
        <p:nvPicPr>
          <p:cNvPr id="316" name="Google Shape;316;p2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429209" y="3507970"/>
            <a:ext cx="10807696" cy="3200401"/>
          </a:xfrm>
          <a:prstGeom prst="rect">
            <a:avLst/>
          </a:prstGeom>
          <a:noFill/>
          <a:ln>
            <a:noFill/>
          </a:ln>
        </p:spPr>
      </p:pic>
      <p:sp>
        <p:nvSpPr>
          <p:cNvPr id="317" name="Google Shape;317;p21"/>
          <p:cNvSpPr/>
          <p:nvPr/>
        </p:nvSpPr>
        <p:spPr>
          <a:xfrm>
            <a:off x="6616931" y="1379913"/>
            <a:ext cx="432262" cy="357447"/>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318" name="Google Shape;318;p21"/>
          <p:cNvSpPr/>
          <p:nvPr/>
        </p:nvSpPr>
        <p:spPr>
          <a:xfrm>
            <a:off x="3535680" y="1379912"/>
            <a:ext cx="432262" cy="357447"/>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319" name="Google Shape;319;p21"/>
          <p:cNvSpPr/>
          <p:nvPr/>
        </p:nvSpPr>
        <p:spPr>
          <a:xfrm>
            <a:off x="518160" y="1417318"/>
            <a:ext cx="432262" cy="357447"/>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p:txBody>
      </p:sp>
      <p:cxnSp>
        <p:nvCxnSpPr>
          <p:cNvPr id="320" name="Google Shape;320;p21"/>
          <p:cNvCxnSpPr/>
          <p:nvPr/>
        </p:nvCxnSpPr>
        <p:spPr>
          <a:xfrm>
            <a:off x="7049193" y="1737359"/>
            <a:ext cx="2321400" cy="1896600"/>
          </a:xfrm>
          <a:prstGeom prst="straightConnector1">
            <a:avLst/>
          </a:prstGeom>
          <a:noFill/>
          <a:ln w="28575" cap="flat" cmpd="sng">
            <a:solidFill>
              <a:schemeClr val="dk1"/>
            </a:solidFill>
            <a:prstDash val="solid"/>
            <a:miter lim="800000"/>
            <a:headEnd type="oval" w="med" len="med"/>
            <a:tailEnd type="oval" w="med" len="med"/>
          </a:ln>
        </p:spPr>
      </p:cxnSp>
      <p:cxnSp>
        <p:nvCxnSpPr>
          <p:cNvPr id="321" name="Google Shape;321;p21"/>
          <p:cNvCxnSpPr/>
          <p:nvPr/>
        </p:nvCxnSpPr>
        <p:spPr>
          <a:xfrm>
            <a:off x="3967942" y="1737358"/>
            <a:ext cx="2005800" cy="1875000"/>
          </a:xfrm>
          <a:prstGeom prst="straightConnector1">
            <a:avLst/>
          </a:prstGeom>
          <a:noFill/>
          <a:ln w="28575" cap="flat" cmpd="sng">
            <a:solidFill>
              <a:schemeClr val="dk1"/>
            </a:solidFill>
            <a:prstDash val="solid"/>
            <a:miter lim="800000"/>
            <a:headEnd type="oval" w="med" len="med"/>
            <a:tailEnd type="oval" w="med" len="med"/>
          </a:ln>
        </p:spPr>
      </p:cxnSp>
      <p:cxnSp>
        <p:nvCxnSpPr>
          <p:cNvPr id="322" name="Google Shape;322;p21"/>
          <p:cNvCxnSpPr/>
          <p:nvPr/>
        </p:nvCxnSpPr>
        <p:spPr>
          <a:xfrm>
            <a:off x="950422" y="1774765"/>
            <a:ext cx="1874700" cy="1859100"/>
          </a:xfrm>
          <a:prstGeom prst="straightConnector1">
            <a:avLst/>
          </a:prstGeom>
          <a:noFill/>
          <a:ln w="28575" cap="flat" cmpd="sng">
            <a:solidFill>
              <a:schemeClr val="dk1"/>
            </a:solidFill>
            <a:prstDash val="solid"/>
            <a:miter lim="800000"/>
            <a:headEnd type="oval" w="med" len="med"/>
            <a:tailEnd type="oval" w="med" len="med"/>
          </a:ln>
        </p:spPr>
      </p:cxnSp>
      <p:sp>
        <p:nvSpPr>
          <p:cNvPr id="323" name="Google Shape;323;p21"/>
          <p:cNvSpPr/>
          <p:nvPr/>
        </p:nvSpPr>
        <p:spPr>
          <a:xfrm rot="-1147154" flipH="1">
            <a:off x="8762435" y="727773"/>
            <a:ext cx="2597585" cy="600750"/>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100 km mesoscale eddy</a:t>
            </a:r>
            <a:endParaRPr>
              <a:latin typeface="Calibri" panose="020F0502020204030204" pitchFamily="34" charset="0"/>
              <a:ea typeface="Calibri" panose="020F0502020204030204" pitchFamily="34" charset="0"/>
              <a:cs typeface="Calibri" panose="020F0502020204030204" pitchFamily="34" charset="0"/>
            </a:endParaRPr>
          </a:p>
        </p:txBody>
      </p:sp>
      <p:sp>
        <p:nvSpPr>
          <p:cNvPr id="324" name="Google Shape;324;p21"/>
          <p:cNvSpPr/>
          <p:nvPr/>
        </p:nvSpPr>
        <p:spPr>
          <a:xfrm rot="-3199241" flipH="1">
            <a:off x="9730765" y="2083069"/>
            <a:ext cx="2597534" cy="600723"/>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10 km submesoscale</a:t>
            </a:r>
            <a:endParaRPr sz="180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325" name="Google Shape;325;p21"/>
          <p:cNvSpPr txBox="1"/>
          <p:nvPr/>
        </p:nvSpPr>
        <p:spPr>
          <a:xfrm>
            <a:off x="33251" y="6074304"/>
            <a:ext cx="1113931" cy="30773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Credit Cnes</a:t>
            </a:r>
            <a:endParaRPr>
              <a:latin typeface="Calibri" panose="020F0502020204030204" pitchFamily="34" charset="0"/>
              <a:ea typeface="Calibri" panose="020F0502020204030204" pitchFamily="34" charset="0"/>
              <a:cs typeface="Calibri" panose="020F0502020204030204" pitchFamily="34" charset="0"/>
            </a:endParaRPr>
          </a:p>
        </p:txBody>
      </p:sp>
      <p:sp>
        <p:nvSpPr>
          <p:cNvPr id="326" name="Google Shape;326;p21"/>
          <p:cNvSpPr txBox="1"/>
          <p:nvPr/>
        </p:nvSpPr>
        <p:spPr>
          <a:xfrm>
            <a:off x="33250" y="3522850"/>
            <a:ext cx="1767600" cy="280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Swot 2D-surface roughness (Sigma0) varies across large and small ocean dynamics</a:t>
            </a:r>
            <a:endParaRPr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2"/>
          <p:cNvSpPr txBox="1">
            <a:spLocks noGrp="1"/>
          </p:cNvSpPr>
          <p:nvPr>
            <p:ph type="title"/>
          </p:nvPr>
        </p:nvSpPr>
        <p:spPr>
          <a:xfrm>
            <a:off x="114993" y="90633"/>
            <a:ext cx="11988338" cy="42473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tabLst>
                <a:tab pos="11745913" algn="r"/>
              </a:tabLst>
            </a:pPr>
            <a:r>
              <a:rPr lang="en-US" dirty="0"/>
              <a:t>Gulf Stream mesoscale turbulences from </a:t>
            </a:r>
            <a:r>
              <a:rPr lang="en-US" dirty="0" err="1"/>
              <a:t>KaRIn</a:t>
            </a:r>
            <a:r>
              <a:rPr lang="en-US" dirty="0"/>
              <a:t>	</a:t>
            </a:r>
            <a:endParaRPr dirty="0"/>
          </a:p>
        </p:txBody>
      </p:sp>
      <p:pic>
        <p:nvPicPr>
          <p:cNvPr id="334" name="Google Shape;334;p22"/>
          <p:cNvPicPr preferRelativeResize="0"/>
          <p:nvPr/>
        </p:nvPicPr>
        <p:blipFill rotWithShape="1">
          <a:blip r:embed="rId3">
            <a:alphaModFix/>
          </a:blip>
          <a:srcRect/>
          <a:stretch/>
        </p:blipFill>
        <p:spPr>
          <a:xfrm>
            <a:off x="1042555" y="696725"/>
            <a:ext cx="9946871" cy="6061499"/>
          </a:xfrm>
          <a:prstGeom prst="rect">
            <a:avLst/>
          </a:prstGeom>
          <a:noFill/>
          <a:ln>
            <a:noFill/>
          </a:ln>
        </p:spPr>
      </p:pic>
      <p:sp>
        <p:nvSpPr>
          <p:cNvPr id="335" name="Google Shape;335;p22"/>
          <p:cNvSpPr/>
          <p:nvPr/>
        </p:nvSpPr>
        <p:spPr>
          <a:xfrm>
            <a:off x="1202574" y="6459590"/>
            <a:ext cx="1090235"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A5A5A5"/>
                </a:solidFill>
                <a:latin typeface="Calibri" panose="020F0502020204030204" pitchFamily="34" charset="0"/>
                <a:ea typeface="Calibri" panose="020F0502020204030204" pitchFamily="34" charset="0"/>
                <a:cs typeface="Calibri" panose="020F0502020204030204" pitchFamily="34" charset="0"/>
                <a:sym typeface="Candara"/>
              </a:rPr>
              <a:t>Credit Aviso</a:t>
            </a:r>
            <a:endParaRPr>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2" name="Google Shape;342;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400"/>
              <a:buFont typeface="Calibri"/>
              <a:buNone/>
            </a:pPr>
            <a:r>
              <a:rPr lang="en-US">
                <a:solidFill>
                  <a:schemeClr val="tx1"/>
                </a:solidFill>
              </a:rPr>
              <a:t>Coastal/estuarine SSH &amp; currents	</a:t>
            </a:r>
            <a:endParaRPr>
              <a:solidFill>
                <a:schemeClr val="tx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4"/>
          <p:cNvSpPr txBox="1">
            <a:spLocks noGrp="1"/>
          </p:cNvSpPr>
          <p:nvPr>
            <p:ph type="title"/>
          </p:nvPr>
        </p:nvSpPr>
        <p:spPr>
          <a:xfrm>
            <a:off x="138112" y="127001"/>
            <a:ext cx="119157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tabLst>
                <a:tab pos="11658600" algn="r"/>
              </a:tabLst>
            </a:pPr>
            <a:r>
              <a:rPr lang="en-US" dirty="0"/>
              <a:t>Coastal/estuarine	</a:t>
            </a:r>
            <a:endParaRPr dirty="0"/>
          </a:p>
        </p:txBody>
      </p:sp>
      <p:sp>
        <p:nvSpPr>
          <p:cNvPr id="350" name="Google Shape;350;p24"/>
          <p:cNvSpPr txBox="1">
            <a:spLocks noGrp="1"/>
          </p:cNvSpPr>
          <p:nvPr>
            <p:ph type="body" idx="1"/>
          </p:nvPr>
        </p:nvSpPr>
        <p:spPr>
          <a:xfrm>
            <a:off x="138112" y="850900"/>
            <a:ext cx="5636700" cy="53166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One of the most expected Swot output is the ability to measure very near the coasts in high resolution and in 2D.  </a:t>
            </a:r>
            <a:endParaRPr dirty="0"/>
          </a:p>
          <a:p>
            <a:pPr marL="228600" lvl="0" indent="-228600" algn="l" rtl="0">
              <a:lnSpc>
                <a:spcPct val="90000"/>
              </a:lnSpc>
              <a:spcBef>
                <a:spcPts val="1000"/>
              </a:spcBef>
              <a:spcAft>
                <a:spcPts val="0"/>
              </a:spcAft>
              <a:buClr>
                <a:schemeClr val="dk1"/>
              </a:buClr>
              <a:buSzPts val="2800"/>
              <a:buChar char="•"/>
            </a:pPr>
            <a:r>
              <a:rPr lang="en-US" dirty="0"/>
              <a:t>Here the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topography of the bottom of the bay of Mont St Michel is visible from Swot measurements</a:t>
            </a:r>
            <a:r>
              <a:rPr lang="en-US" dirty="0"/>
              <a:t> at low tide (it then measures wet sand topography), from high-resolution data.</a:t>
            </a:r>
            <a:endParaRPr dirty="0"/>
          </a:p>
        </p:txBody>
      </p:sp>
      <p:sp>
        <p:nvSpPr>
          <p:cNvPr id="351" name="Google Shape;351;p24"/>
          <p:cNvSpPr txBox="1">
            <a:spLocks noGrp="1"/>
          </p:cNvSpPr>
          <p:nvPr>
            <p:ph type="body" idx="2"/>
          </p:nvPr>
        </p:nvSpPr>
        <p:spPr>
          <a:xfrm>
            <a:off x="6167437" y="850900"/>
            <a:ext cx="5886450" cy="53165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352" name="Google Shape;352;p24" descr="Une image contenant carte, peinture, art&#10;&#10;Description générée automatiquement"/>
          <p:cNvPicPr preferRelativeResize="0"/>
          <p:nvPr/>
        </p:nvPicPr>
        <p:blipFill rotWithShape="1">
          <a:blip r:embed="rId3">
            <a:alphaModFix/>
          </a:blip>
          <a:srcRect/>
          <a:stretch/>
        </p:blipFill>
        <p:spPr>
          <a:xfrm>
            <a:off x="6167437" y="963279"/>
            <a:ext cx="5886450" cy="5091779"/>
          </a:xfrm>
          <a:prstGeom prst="rect">
            <a:avLst/>
          </a:prstGeom>
          <a:noFill/>
          <a:ln>
            <a:noFill/>
          </a:ln>
        </p:spPr>
      </p:pic>
      <p:sp>
        <p:nvSpPr>
          <p:cNvPr id="353" name="Google Shape;353;p24"/>
          <p:cNvSpPr txBox="1"/>
          <p:nvPr/>
        </p:nvSpPr>
        <p:spPr>
          <a:xfrm>
            <a:off x="34266" y="5100951"/>
            <a:ext cx="6133200" cy="95406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Heights measured by SWOT in the Bay of Mont Saint Mich</a:t>
            </a:r>
            <a:r>
              <a:rPr lang="en-US">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el on 2023/11/24 (cycle 7) over wet sand at low tide,</a:t>
            </a:r>
            <a:r>
              <a:rPr lang="en-US" sz="1400">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 corresponding mostly to the relief of the bay floor. There is a difference of 4 meters between the areas in dark blue and those in yellow. The circled area corresponds to the Mont itself </a:t>
            </a:r>
            <a:r>
              <a:rPr lang="en-US">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a:t>
            </a:r>
            <a:r>
              <a:rPr lang="en-US" sz="1400">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Credit Cnes, 2024)</a:t>
            </a:r>
            <a:endParaRPr>
              <a:latin typeface="Calibri" panose="020F0502020204030204" pitchFamily="34" charset="0"/>
              <a:ea typeface="Calibri" panose="020F0502020204030204" pitchFamily="34" charset="0"/>
              <a:cs typeface="Calibri" panose="020F0502020204030204" pitchFamily="34" charset="0"/>
            </a:endParaRPr>
          </a:p>
        </p:txBody>
      </p:sp>
      <p:sp>
        <p:nvSpPr>
          <p:cNvPr id="354" name="Google Shape;354;p24"/>
          <p:cNvSpPr/>
          <p:nvPr/>
        </p:nvSpPr>
        <p:spPr>
          <a:xfrm>
            <a:off x="8994271" y="4350602"/>
            <a:ext cx="747132" cy="669073"/>
          </a:xfrm>
          <a:prstGeom prst="ellipse">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pic>
        <p:nvPicPr>
          <p:cNvPr id="361" name="Google Shape;361;p25"/>
          <p:cNvPicPr preferRelativeResize="0"/>
          <p:nvPr/>
        </p:nvPicPr>
        <p:blipFill rotWithShape="1">
          <a:blip r:embed="rId3">
            <a:alphaModFix/>
          </a:blip>
          <a:srcRect/>
          <a:stretch/>
        </p:blipFill>
        <p:spPr>
          <a:xfrm>
            <a:off x="5614987" y="0"/>
            <a:ext cx="6577013" cy="6858000"/>
          </a:xfrm>
          <a:prstGeom prst="rect">
            <a:avLst/>
          </a:prstGeom>
          <a:noFill/>
          <a:ln>
            <a:noFill/>
          </a:ln>
        </p:spPr>
      </p:pic>
      <p:sp>
        <p:nvSpPr>
          <p:cNvPr id="362" name="Google Shape;362;p25"/>
          <p:cNvSpPr txBox="1"/>
          <p:nvPr/>
        </p:nvSpPr>
        <p:spPr>
          <a:xfrm>
            <a:off x="5735960" y="5085184"/>
            <a:ext cx="2569163"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KaRIn</a:t>
            </a:r>
            <a:r>
              <a:rPr lang="en-US" sz="2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topography (250 m)</a:t>
            </a:r>
            <a:endParaRPr dirty="0">
              <a:latin typeface="Calibri" panose="020F0502020204030204" pitchFamily="34" charset="0"/>
              <a:ea typeface="Calibri" panose="020F0502020204030204" pitchFamily="34" charset="0"/>
              <a:cs typeface="Calibri" panose="020F0502020204030204" pitchFamily="34" charset="0"/>
            </a:endParaRPr>
          </a:p>
        </p:txBody>
      </p:sp>
      <p:pic>
        <p:nvPicPr>
          <p:cNvPr id="363" name="Google Shape;363;p25"/>
          <p:cNvPicPr preferRelativeResize="0"/>
          <p:nvPr/>
        </p:nvPicPr>
        <p:blipFill rotWithShape="1">
          <a:blip r:embed="rId4">
            <a:alphaModFix/>
          </a:blip>
          <a:srcRect/>
          <a:stretch/>
        </p:blipFill>
        <p:spPr>
          <a:xfrm>
            <a:off x="289439" y="1196752"/>
            <a:ext cx="5112568" cy="3240360"/>
          </a:xfrm>
          <a:prstGeom prst="rect">
            <a:avLst/>
          </a:prstGeom>
          <a:noFill/>
          <a:ln>
            <a:noFill/>
          </a:ln>
        </p:spPr>
      </p:pic>
      <p:sp>
        <p:nvSpPr>
          <p:cNvPr id="364" name="Google Shape;364;p25"/>
          <p:cNvSpPr/>
          <p:nvPr/>
        </p:nvSpPr>
        <p:spPr>
          <a:xfrm rot="-5400000">
            <a:off x="3545623" y="2625864"/>
            <a:ext cx="540503" cy="287506"/>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365" name="Google Shape;365;p25"/>
          <p:cNvSpPr txBox="1"/>
          <p:nvPr/>
        </p:nvSpPr>
        <p:spPr>
          <a:xfrm>
            <a:off x="3595325" y="1246245"/>
            <a:ext cx="158350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panose="020F0502020204030204" pitchFamily="34" charset="0"/>
                <a:ea typeface="Calibri" panose="020F0502020204030204" pitchFamily="34" charset="0"/>
                <a:cs typeface="Calibri" panose="020F0502020204030204" pitchFamily="34" charset="0"/>
                <a:sym typeface="Arial Black"/>
              </a:rPr>
              <a:t>Atlantique</a:t>
            </a:r>
            <a:endParaRPr>
              <a:latin typeface="Calibri" panose="020F0502020204030204" pitchFamily="34" charset="0"/>
              <a:ea typeface="Calibri" panose="020F0502020204030204" pitchFamily="34" charset="0"/>
              <a:cs typeface="Calibri" panose="020F0502020204030204" pitchFamily="34" charset="0"/>
            </a:endParaRPr>
          </a:p>
        </p:txBody>
      </p:sp>
      <p:sp>
        <p:nvSpPr>
          <p:cNvPr id="366" name="Google Shape;366;p25"/>
          <p:cNvSpPr txBox="1"/>
          <p:nvPr/>
        </p:nvSpPr>
        <p:spPr>
          <a:xfrm>
            <a:off x="2376124" y="1745697"/>
            <a:ext cx="158350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panose="020F0502020204030204" pitchFamily="34" charset="0"/>
                <a:ea typeface="Calibri" panose="020F0502020204030204" pitchFamily="34" charset="0"/>
                <a:cs typeface="Calibri" panose="020F0502020204030204" pitchFamily="34" charset="0"/>
                <a:sym typeface="Arial Black"/>
              </a:rPr>
              <a:t>Floride</a:t>
            </a:r>
            <a:endParaRPr sz="1800">
              <a:solidFill>
                <a:schemeClr val="dk1"/>
              </a:solidFill>
              <a:latin typeface="Calibri" panose="020F0502020204030204" pitchFamily="34" charset="0"/>
              <a:ea typeface="Calibri" panose="020F0502020204030204" pitchFamily="34" charset="0"/>
              <a:cs typeface="Calibri" panose="020F0502020204030204" pitchFamily="34" charset="0"/>
              <a:sym typeface="Arial Black"/>
            </a:endParaRPr>
          </a:p>
        </p:txBody>
      </p:sp>
      <p:sp>
        <p:nvSpPr>
          <p:cNvPr id="367" name="Google Shape;367;p25"/>
          <p:cNvSpPr txBox="1"/>
          <p:nvPr/>
        </p:nvSpPr>
        <p:spPr>
          <a:xfrm>
            <a:off x="2678883" y="3068876"/>
            <a:ext cx="158350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panose="020F0502020204030204" pitchFamily="34" charset="0"/>
                <a:ea typeface="Calibri" panose="020F0502020204030204" pitchFamily="34" charset="0"/>
                <a:cs typeface="Calibri" panose="020F0502020204030204" pitchFamily="34" charset="0"/>
                <a:sym typeface="Arial Black"/>
              </a:rPr>
              <a:t>Cuba</a:t>
            </a:r>
            <a:endParaRPr>
              <a:latin typeface="Calibri" panose="020F0502020204030204" pitchFamily="34" charset="0"/>
              <a:ea typeface="Calibri" panose="020F0502020204030204" pitchFamily="34" charset="0"/>
              <a:cs typeface="Calibri" panose="020F0502020204030204" pitchFamily="34" charset="0"/>
            </a:endParaRPr>
          </a:p>
        </p:txBody>
      </p:sp>
      <p:sp>
        <p:nvSpPr>
          <p:cNvPr id="368" name="Google Shape;368;p25"/>
          <p:cNvSpPr txBox="1"/>
          <p:nvPr/>
        </p:nvSpPr>
        <p:spPr>
          <a:xfrm>
            <a:off x="1216570" y="3822997"/>
            <a:ext cx="158350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panose="020F0502020204030204" pitchFamily="34" charset="0"/>
                <a:ea typeface="Calibri" panose="020F0502020204030204" pitchFamily="34" charset="0"/>
                <a:cs typeface="Calibri" panose="020F0502020204030204" pitchFamily="34" charset="0"/>
                <a:sym typeface="Arial Black"/>
              </a:rPr>
              <a:t>Mexique</a:t>
            </a:r>
            <a:endParaRPr sz="1800">
              <a:solidFill>
                <a:schemeClr val="dk1"/>
              </a:solidFill>
              <a:latin typeface="Calibri" panose="020F0502020204030204" pitchFamily="34" charset="0"/>
              <a:ea typeface="Calibri" panose="020F0502020204030204" pitchFamily="34" charset="0"/>
              <a:cs typeface="Calibri" panose="020F0502020204030204" pitchFamily="34" charset="0"/>
              <a:sym typeface="Arial Black"/>
            </a:endParaRPr>
          </a:p>
        </p:txBody>
      </p:sp>
      <p:cxnSp>
        <p:nvCxnSpPr>
          <p:cNvPr id="369" name="Google Shape;369;p25"/>
          <p:cNvCxnSpPr>
            <a:stCxn id="364" idx="2"/>
          </p:cNvCxnSpPr>
          <p:nvPr/>
        </p:nvCxnSpPr>
        <p:spPr>
          <a:xfrm>
            <a:off x="3959628" y="2769617"/>
            <a:ext cx="1926900" cy="381600"/>
          </a:xfrm>
          <a:prstGeom prst="straightConnector1">
            <a:avLst/>
          </a:prstGeom>
          <a:noFill/>
          <a:ln w="38100" cap="flat" cmpd="sng">
            <a:solidFill>
              <a:schemeClr val="dk1"/>
            </a:solidFill>
            <a:prstDash val="solid"/>
            <a:miter lim="800000"/>
            <a:headEnd type="oval" w="med" len="med"/>
            <a:tailEnd type="oval" w="med" len="med"/>
          </a:ln>
        </p:spPr>
      </p:cxnSp>
      <p:sp>
        <p:nvSpPr>
          <p:cNvPr id="370" name="Google Shape;370;p25"/>
          <p:cNvSpPr/>
          <p:nvPr/>
        </p:nvSpPr>
        <p:spPr>
          <a:xfrm>
            <a:off x="1" y="4486605"/>
            <a:ext cx="5735960" cy="1592703"/>
          </a:xfrm>
          <a:prstGeom prst="rect">
            <a:avLst/>
          </a:prstGeom>
          <a:noFill/>
          <a:ln>
            <a:noFill/>
          </a:ln>
        </p:spPr>
        <p:txBody>
          <a:bodyPr spcFirstLastPara="1" wrap="square" lIns="91425" tIns="45700" rIns="91425" bIns="45700" anchor="t" anchorCtr="0">
            <a:spAutoFit/>
          </a:bodyPr>
          <a:lstStyle/>
          <a:p>
            <a:pPr marL="432000" marR="0" lvl="1" indent="-304795" algn="l" rtl="0">
              <a:spcBef>
                <a:spcPts val="0"/>
              </a:spcBef>
              <a:spcAft>
                <a:spcPts val="0"/>
              </a:spcAft>
              <a:buClr>
                <a:srgbClr val="A5A5A5"/>
              </a:buClr>
              <a:buSzPts val="1600"/>
              <a:buFont typeface="Noto Sans Symbols"/>
              <a:buChar char="●"/>
            </a:pPr>
            <a:r>
              <a:rPr lang="en-US" sz="1800" dirty="0">
                <a:solidFill>
                  <a:schemeClr val="dk1"/>
                </a:solidFill>
                <a:latin typeface="Calibri" panose="020F0502020204030204" pitchFamily="34" charset="0"/>
                <a:ea typeface="Calibri" panose="020F0502020204030204" pitchFamily="34" charset="0"/>
                <a:cs typeface="Calibri" panose="020F0502020204030204" pitchFamily="34" charset="0"/>
              </a:rPr>
              <a:t>Features from </a:t>
            </a:r>
            <a:r>
              <a:rPr lang="en-US"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10 to 100 km</a:t>
            </a:r>
            <a:endParaRPr sz="1600" dirty="0">
              <a:latin typeface="Calibri" panose="020F0502020204030204" pitchFamily="34" charset="0"/>
              <a:ea typeface="Calibri" panose="020F0502020204030204" pitchFamily="34" charset="0"/>
              <a:cs typeface="Calibri" panose="020F0502020204030204" pitchFamily="34" charset="0"/>
            </a:endParaRPr>
          </a:p>
          <a:p>
            <a:pPr marL="432000" marR="0" lvl="1" indent="-304795" algn="l" rtl="0">
              <a:spcBef>
                <a:spcPts val="300"/>
              </a:spcBef>
              <a:spcAft>
                <a:spcPts val="0"/>
              </a:spcAft>
              <a:buClr>
                <a:srgbClr val="A5A5A5"/>
              </a:buClr>
              <a:buSzPts val="1600"/>
              <a:buFont typeface="Noto Sans Symbols"/>
              <a:buChar char="●"/>
            </a:pPr>
            <a:r>
              <a:rPr lang="en-US"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Great consistency with shorelines and bathymetry and very consistent with the 1D nadir altimeter</a:t>
            </a:r>
          </a:p>
          <a:p>
            <a:pPr marL="432000" marR="0" lvl="1" indent="-304795" algn="l" rtl="0">
              <a:spcBef>
                <a:spcPts val="300"/>
              </a:spcBef>
              <a:spcAft>
                <a:spcPts val="0"/>
              </a:spcAft>
              <a:buClr>
                <a:srgbClr val="A5A5A5"/>
              </a:buClr>
              <a:buSzPts val="1600"/>
              <a:buFont typeface="Noto Sans Symbols"/>
              <a:buChar char="●"/>
            </a:pPr>
            <a:r>
              <a:rPr lang="en-US"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Extremely sharp gradients over a few km </a:t>
            </a:r>
            <a:endParaRPr sz="1600" dirty="0">
              <a:latin typeface="Calibri" panose="020F0502020204030204" pitchFamily="34" charset="0"/>
              <a:ea typeface="Calibri" panose="020F0502020204030204" pitchFamily="34" charset="0"/>
              <a:cs typeface="Calibri" panose="020F0502020204030204" pitchFamily="34" charset="0"/>
            </a:endParaRPr>
          </a:p>
          <a:p>
            <a:pPr marL="432000" marR="0" lvl="1" indent="-304795" algn="l" rtl="0">
              <a:spcBef>
                <a:spcPts val="300"/>
              </a:spcBef>
              <a:spcAft>
                <a:spcPts val="0"/>
              </a:spcAft>
              <a:buClr>
                <a:srgbClr val="A5A5A5"/>
              </a:buClr>
              <a:buSzPts val="1600"/>
              <a:buFont typeface="Noto Sans Symbols"/>
              <a:buChar char="●"/>
            </a:pPr>
            <a:r>
              <a:rPr lang="en-US"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250 m resolution yields </a:t>
            </a:r>
            <a:r>
              <a:rPr lang="en-US" sz="18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SSHA</a:t>
            </a:r>
            <a:r>
              <a:rPr lang="en-US"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content up to the coast</a:t>
            </a:r>
            <a:endParaRPr sz="1600" dirty="0">
              <a:latin typeface="Calibri" panose="020F0502020204030204" pitchFamily="34" charset="0"/>
              <a:ea typeface="Calibri" panose="020F0502020204030204" pitchFamily="34" charset="0"/>
              <a:cs typeface="Calibri" panose="020F0502020204030204" pitchFamily="34" charset="0"/>
            </a:endParaRPr>
          </a:p>
        </p:txBody>
      </p:sp>
      <p:sp>
        <p:nvSpPr>
          <p:cNvPr id="371" name="Google Shape;371;p25"/>
          <p:cNvSpPr txBox="1">
            <a:spLocks noGrp="1"/>
          </p:cNvSpPr>
          <p:nvPr>
            <p:ph type="title"/>
          </p:nvPr>
        </p:nvSpPr>
        <p:spPr>
          <a:xfrm>
            <a:off x="218573" y="173773"/>
            <a:ext cx="5667878" cy="75713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Caribbean topography</a:t>
            </a:r>
            <a:endParaRPr b="0">
              <a:sym typeface="Calibri"/>
            </a:endParaRPr>
          </a:p>
        </p:txBody>
      </p:sp>
      <p:sp>
        <p:nvSpPr>
          <p:cNvPr id="372" name="Google Shape;372;p25"/>
          <p:cNvSpPr txBox="1"/>
          <p:nvPr/>
        </p:nvSpPr>
        <p:spPr>
          <a:xfrm>
            <a:off x="3470634" y="4062527"/>
            <a:ext cx="229788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0000"/>
                </a:solidFill>
                <a:latin typeface="Calibri" panose="020F0502020204030204" pitchFamily="34" charset="0"/>
                <a:ea typeface="Calibri" panose="020F0502020204030204" pitchFamily="34" charset="0"/>
                <a:cs typeface="Calibri" panose="020F0502020204030204" pitchFamily="34" charset="0"/>
                <a:sym typeface="Calibri"/>
              </a:rPr>
              <a:t>Jason tracks in red</a:t>
            </a:r>
            <a:endParaRPr>
              <a:latin typeface="Calibri" panose="020F0502020204030204" pitchFamily="34" charset="0"/>
              <a:ea typeface="Calibri" panose="020F0502020204030204" pitchFamily="34" charset="0"/>
              <a:cs typeface="Calibri" panose="020F0502020204030204" pitchFamily="34" charset="0"/>
            </a:endParaRPr>
          </a:p>
        </p:txBody>
      </p:sp>
      <p:sp>
        <p:nvSpPr>
          <p:cNvPr id="373" name="Google Shape;373;p25"/>
          <p:cNvSpPr txBox="1"/>
          <p:nvPr/>
        </p:nvSpPr>
        <p:spPr>
          <a:xfrm>
            <a:off x="2678883" y="6354246"/>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Credit Cnes</a:t>
            </a:r>
            <a:endParaRPr>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26"/>
          <p:cNvSpPr txBox="1">
            <a:spLocks noGrp="1"/>
          </p:cNvSpPr>
          <p:nvPr>
            <p:ph type="title"/>
          </p:nvPr>
        </p:nvSpPr>
        <p:spPr>
          <a:xfrm>
            <a:off x="98368" y="74008"/>
            <a:ext cx="11988338" cy="42473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Comparison with bathymetry, SST, ocean color	</a:t>
            </a:r>
            <a:endParaRPr/>
          </a:p>
        </p:txBody>
      </p:sp>
      <p:pic>
        <p:nvPicPr>
          <p:cNvPr id="380" name="Google Shape;380;p26"/>
          <p:cNvPicPr preferRelativeResize="0"/>
          <p:nvPr/>
        </p:nvPicPr>
        <p:blipFill rotWithShape="1">
          <a:blip r:embed="rId3">
            <a:alphaModFix/>
          </a:blip>
          <a:srcRect/>
          <a:stretch/>
        </p:blipFill>
        <p:spPr>
          <a:xfrm>
            <a:off x="98368" y="510170"/>
            <a:ext cx="4257501" cy="3283527"/>
          </a:xfrm>
          <a:prstGeom prst="rect">
            <a:avLst/>
          </a:prstGeom>
          <a:noFill/>
          <a:ln>
            <a:noFill/>
          </a:ln>
        </p:spPr>
      </p:pic>
      <p:pic>
        <p:nvPicPr>
          <p:cNvPr id="381" name="Google Shape;381;p26"/>
          <p:cNvPicPr preferRelativeResize="0"/>
          <p:nvPr/>
        </p:nvPicPr>
        <p:blipFill rotWithShape="1">
          <a:blip r:embed="rId4" cstate="email">
            <a:alphaModFix/>
            <a:extLst>
              <a:ext uri="{28A0092B-C50C-407E-A947-70E740481C1C}">
                <a14:useLocalDpi xmlns:a14="http://schemas.microsoft.com/office/drawing/2010/main"/>
              </a:ext>
            </a:extLst>
          </a:blip>
          <a:srcRect r="-886"/>
          <a:stretch/>
        </p:blipFill>
        <p:spPr>
          <a:xfrm>
            <a:off x="0" y="3699932"/>
            <a:ext cx="4450080" cy="3124817"/>
          </a:xfrm>
          <a:prstGeom prst="rect">
            <a:avLst/>
          </a:prstGeom>
          <a:noFill/>
          <a:ln>
            <a:noFill/>
          </a:ln>
        </p:spPr>
      </p:pic>
      <p:pic>
        <p:nvPicPr>
          <p:cNvPr id="382" name="Google Shape;382;p26"/>
          <p:cNvPicPr preferRelativeResize="0"/>
          <p:nvPr/>
        </p:nvPicPr>
        <p:blipFill rotWithShape="1">
          <a:blip r:embed="rId5">
            <a:alphaModFix/>
          </a:blip>
          <a:srcRect/>
          <a:stretch/>
        </p:blipFill>
        <p:spPr>
          <a:xfrm>
            <a:off x="4852673" y="4297680"/>
            <a:ext cx="2780369" cy="2410691"/>
          </a:xfrm>
          <a:prstGeom prst="rect">
            <a:avLst/>
          </a:prstGeom>
          <a:noFill/>
          <a:ln w="9525" cap="flat" cmpd="sng">
            <a:solidFill>
              <a:schemeClr val="dk1"/>
            </a:solidFill>
            <a:prstDash val="solid"/>
            <a:round/>
            <a:headEnd type="none" w="sm" len="sm"/>
            <a:tailEnd type="none" w="sm" len="sm"/>
          </a:ln>
        </p:spPr>
      </p:pic>
      <p:sp>
        <p:nvSpPr>
          <p:cNvPr id="383" name="Google Shape;383;p26"/>
          <p:cNvSpPr txBox="1"/>
          <p:nvPr/>
        </p:nvSpPr>
        <p:spPr>
          <a:xfrm>
            <a:off x="4852673" y="5752683"/>
            <a:ext cx="174584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Bathymetry &amp; Optical (Landsat &amp; Sentinel-2)</a:t>
            </a:r>
            <a:endParaRPr>
              <a:latin typeface="Calibri" panose="020F0502020204030204" pitchFamily="34" charset="0"/>
              <a:ea typeface="Calibri" panose="020F0502020204030204" pitchFamily="34" charset="0"/>
              <a:cs typeface="Calibri" panose="020F0502020204030204" pitchFamily="34" charset="0"/>
            </a:endParaRPr>
          </a:p>
        </p:txBody>
      </p:sp>
      <p:grpSp>
        <p:nvGrpSpPr>
          <p:cNvPr id="384" name="Google Shape;384;p26"/>
          <p:cNvGrpSpPr/>
          <p:nvPr/>
        </p:nvGrpSpPr>
        <p:grpSpPr>
          <a:xfrm>
            <a:off x="5377395" y="624493"/>
            <a:ext cx="6154919" cy="3547434"/>
            <a:chOff x="767825" y="1777232"/>
            <a:chExt cx="7693649" cy="4434293"/>
          </a:xfrm>
        </p:grpSpPr>
        <p:pic>
          <p:nvPicPr>
            <p:cNvPr id="385" name="Google Shape;385;p2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67825" y="1777232"/>
              <a:ext cx="7261038" cy="4434293"/>
            </a:xfrm>
            <a:prstGeom prst="rect">
              <a:avLst/>
            </a:prstGeom>
            <a:noFill/>
            <a:ln>
              <a:noFill/>
            </a:ln>
          </p:spPr>
        </p:pic>
        <p:pic>
          <p:nvPicPr>
            <p:cNvPr id="386" name="Google Shape;386;p26"/>
            <p:cNvPicPr preferRelativeResize="0"/>
            <p:nvPr/>
          </p:nvPicPr>
          <p:blipFill rotWithShape="1">
            <a:blip r:embed="rId7">
              <a:alphaModFix/>
            </a:blip>
            <a:srcRect/>
            <a:stretch/>
          </p:blipFill>
          <p:spPr>
            <a:xfrm>
              <a:off x="7802417" y="2080353"/>
              <a:ext cx="659057" cy="3855196"/>
            </a:xfrm>
            <a:prstGeom prst="rect">
              <a:avLst/>
            </a:prstGeom>
            <a:noFill/>
            <a:ln>
              <a:noFill/>
            </a:ln>
          </p:spPr>
        </p:pic>
      </p:grpSp>
      <p:sp>
        <p:nvSpPr>
          <p:cNvPr id="387" name="Google Shape;387;p26"/>
          <p:cNvSpPr/>
          <p:nvPr/>
        </p:nvSpPr>
        <p:spPr>
          <a:xfrm>
            <a:off x="8006679" y="4605342"/>
            <a:ext cx="3758575" cy="923330"/>
          </a:xfrm>
          <a:prstGeom prst="rect">
            <a:avLst/>
          </a:prstGeom>
          <a:noFill/>
          <a:ln>
            <a:noFill/>
          </a:ln>
        </p:spPr>
        <p:txBody>
          <a:bodyPr spcFirstLastPara="1" wrap="square" lIns="91425" tIns="45700" rIns="91425" bIns="45700" anchor="t" anchorCtr="0">
            <a:spAutoFit/>
          </a:bodyPr>
          <a:lstStyle/>
          <a:p>
            <a:pPr marL="127204" marR="0" lvl="1" indent="0" algn="l" rtl="0">
              <a:spcBef>
                <a:spcPts val="0"/>
              </a:spcBef>
              <a:spcAft>
                <a:spcPts val="0"/>
              </a:spcAft>
              <a:buNone/>
            </a:pPr>
            <a:r>
              <a:rPr lang="en-US" sz="18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Overall consistency with SST and Ocean Color is amazing at scales of the order of 10 to 50 km</a:t>
            </a:r>
            <a:endParaRPr>
              <a:latin typeface="Calibri" panose="020F0502020204030204" pitchFamily="34" charset="0"/>
              <a:ea typeface="Calibri" panose="020F0502020204030204" pitchFamily="34" charset="0"/>
              <a:cs typeface="Calibri" panose="020F0502020204030204" pitchFamily="34" charset="0"/>
            </a:endParaRPr>
          </a:p>
        </p:txBody>
      </p:sp>
      <p:sp>
        <p:nvSpPr>
          <p:cNvPr id="388" name="Google Shape;388;p26"/>
          <p:cNvSpPr txBox="1"/>
          <p:nvPr/>
        </p:nvSpPr>
        <p:spPr>
          <a:xfrm>
            <a:off x="537849" y="6519834"/>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Credit Cnes</a:t>
            </a:r>
            <a:endParaRPr>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g31ddb5a45a8_4_7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96000" y="4000765"/>
            <a:ext cx="5681472" cy="2840736"/>
          </a:xfrm>
          <a:prstGeom prst="rect">
            <a:avLst/>
          </a:prstGeom>
          <a:noFill/>
          <a:ln>
            <a:noFill/>
          </a:ln>
        </p:spPr>
      </p:pic>
      <p:sp>
        <p:nvSpPr>
          <p:cNvPr id="394" name="Google Shape;394;g31ddb5a45a8_4_75"/>
          <p:cNvSpPr txBox="1">
            <a:spLocks noGrp="1"/>
          </p:cNvSpPr>
          <p:nvPr>
            <p:ph type="body" idx="1"/>
          </p:nvPr>
        </p:nvSpPr>
        <p:spPr>
          <a:xfrm>
            <a:off x="0" y="638600"/>
            <a:ext cx="8415300" cy="1176900"/>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0"/>
              </a:spcBef>
              <a:spcAft>
                <a:spcPts val="0"/>
              </a:spcAft>
              <a:buSzPts val="1800"/>
              <a:buChar char="•"/>
            </a:pPr>
            <a:r>
              <a:rPr lang="en-US" dirty="0"/>
              <a:t>Largest estuary in Western Europe</a:t>
            </a:r>
            <a:endParaRPr dirty="0"/>
          </a:p>
          <a:p>
            <a:pPr marL="457200" marR="0" lvl="0" indent="-342900" algn="l" rtl="0">
              <a:lnSpc>
                <a:spcPct val="90000"/>
              </a:lnSpc>
              <a:spcBef>
                <a:spcPts val="0"/>
              </a:spcBef>
              <a:spcAft>
                <a:spcPts val="0"/>
              </a:spcAft>
              <a:buSzPts val="1800"/>
              <a:buChar char="•"/>
            </a:pPr>
            <a:r>
              <a:rPr lang="en-US" dirty="0"/>
              <a:t>Interaction tides &amp; river discharge : difficult to observe and predict non-stationary tides</a:t>
            </a:r>
            <a:endParaRPr dirty="0"/>
          </a:p>
        </p:txBody>
      </p:sp>
      <p:sp>
        <p:nvSpPr>
          <p:cNvPr id="395" name="Google Shape;395;g31ddb5a45a8_4_75"/>
          <p:cNvSpPr txBox="1"/>
          <p:nvPr/>
        </p:nvSpPr>
        <p:spPr>
          <a:xfrm>
            <a:off x="2242550" y="6472200"/>
            <a:ext cx="3737700"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800" i="1" dirty="0">
                <a:solidFill>
                  <a:srgbClr val="7F7F7F"/>
                </a:solidFill>
                <a:latin typeface="Calibri" panose="020F0502020204030204" pitchFamily="34" charset="0"/>
                <a:ea typeface="Calibri" panose="020F0502020204030204" pitchFamily="34" charset="0"/>
                <a:cs typeface="Calibri" panose="020F0502020204030204" pitchFamily="34" charset="0"/>
                <a:sym typeface="Calibri"/>
              </a:rPr>
              <a:t>Credit Legos, Courtesy L. Caubet, 2024 </a:t>
            </a:r>
            <a:endParaRPr sz="1800" i="1" dirty="0">
              <a:solidFill>
                <a:srgbClr val="7F7F7F"/>
              </a:solidFill>
              <a:latin typeface="Calibri" panose="020F0502020204030204" pitchFamily="34" charset="0"/>
              <a:ea typeface="Calibri" panose="020F0502020204030204" pitchFamily="34" charset="0"/>
              <a:cs typeface="Calibri" panose="020F0502020204030204" pitchFamily="34" charset="0"/>
              <a:sym typeface="Calibri"/>
            </a:endParaRPr>
          </a:p>
        </p:txBody>
      </p:sp>
      <p:pic>
        <p:nvPicPr>
          <p:cNvPr id="396" name="Google Shape;396;g31ddb5a45a8_4_7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415247" y="938783"/>
            <a:ext cx="3023824" cy="3031793"/>
          </a:xfrm>
          <a:prstGeom prst="rect">
            <a:avLst/>
          </a:prstGeom>
          <a:noFill/>
          <a:ln>
            <a:noFill/>
          </a:ln>
        </p:spPr>
      </p:pic>
      <p:pic>
        <p:nvPicPr>
          <p:cNvPr id="397" name="Google Shape;397;g31ddb5a45a8_4_7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960246" y="1718000"/>
            <a:ext cx="3220830" cy="2282775"/>
          </a:xfrm>
          <a:prstGeom prst="rect">
            <a:avLst/>
          </a:prstGeom>
          <a:noFill/>
          <a:ln>
            <a:noFill/>
          </a:ln>
        </p:spPr>
      </p:pic>
      <p:sp>
        <p:nvSpPr>
          <p:cNvPr id="398" name="Google Shape;398;g31ddb5a45a8_4_75"/>
          <p:cNvSpPr/>
          <p:nvPr/>
        </p:nvSpPr>
        <p:spPr>
          <a:xfrm>
            <a:off x="10673277" y="3608975"/>
            <a:ext cx="103212" cy="113342"/>
          </a:xfrm>
          <a:prstGeom prst="ellipse">
            <a:avLst/>
          </a:prstGeom>
          <a:solidFill>
            <a:srgbClr val="222A35"/>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p:txBody>
      </p:sp>
      <p:cxnSp>
        <p:nvCxnSpPr>
          <p:cNvPr id="399" name="Google Shape;399;g31ddb5a45a8_4_75"/>
          <p:cNvCxnSpPr>
            <a:stCxn id="398" idx="1"/>
          </p:cNvCxnSpPr>
          <p:nvPr/>
        </p:nvCxnSpPr>
        <p:spPr>
          <a:xfrm rot="10800000">
            <a:off x="8026792" y="2334674"/>
            <a:ext cx="2661600" cy="1290900"/>
          </a:xfrm>
          <a:prstGeom prst="straightConnector1">
            <a:avLst/>
          </a:prstGeom>
          <a:noFill/>
          <a:ln w="28575" cap="flat" cmpd="sng">
            <a:solidFill>
              <a:srgbClr val="171616"/>
            </a:solidFill>
            <a:prstDash val="solid"/>
            <a:miter lim="800000"/>
            <a:headEnd type="none" w="sm" len="sm"/>
            <a:tailEnd type="triangle" w="med" len="med"/>
          </a:ln>
        </p:spPr>
      </p:cxnSp>
      <p:sp>
        <p:nvSpPr>
          <p:cNvPr id="400" name="Google Shape;400;g31ddb5a45a8_4_75"/>
          <p:cNvSpPr txBox="1"/>
          <p:nvPr/>
        </p:nvSpPr>
        <p:spPr>
          <a:xfrm>
            <a:off x="4011645" y="4285227"/>
            <a:ext cx="1928400"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Swot provides 2D evolution of tides in the estuary</a:t>
            </a: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en-US" sz="1800" dirty="0">
                <a:solidFill>
                  <a:srgbClr val="C00000"/>
                </a:solidFill>
                <a:latin typeface="Calibri" panose="020F0502020204030204" pitchFamily="34" charset="0"/>
                <a:ea typeface="Calibri" panose="020F0502020204030204" pitchFamily="34" charset="0"/>
                <a:cs typeface="Calibri" panose="020F0502020204030204" pitchFamily="34" charset="0"/>
                <a:sym typeface="Calibri"/>
              </a:rPr>
              <a:t>Swot corrected data </a:t>
            </a:r>
            <a:r>
              <a:rPr lang="en-US"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are very close to </a:t>
            </a:r>
            <a:r>
              <a:rPr lang="en-US" sz="1800" b="1"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in-situ tide gauge data</a:t>
            </a:r>
            <a:endParaRPr dirty="0">
              <a:latin typeface="Calibri" panose="020F0502020204030204" pitchFamily="34" charset="0"/>
              <a:ea typeface="Calibri" panose="020F0502020204030204" pitchFamily="34" charset="0"/>
              <a:cs typeface="Calibri" panose="020F0502020204030204" pitchFamily="34" charset="0"/>
            </a:endParaRPr>
          </a:p>
        </p:txBody>
      </p:sp>
      <p:pic>
        <p:nvPicPr>
          <p:cNvPr id="401" name="Google Shape;401;g31ddb5a45a8_4_7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77967" y="1718005"/>
            <a:ext cx="3677712" cy="3942461"/>
          </a:xfrm>
          <a:prstGeom prst="rect">
            <a:avLst/>
          </a:prstGeom>
          <a:noFill/>
          <a:ln>
            <a:noFill/>
          </a:ln>
        </p:spPr>
      </p:pic>
      <p:sp>
        <p:nvSpPr>
          <p:cNvPr id="402" name="Google Shape;402;g31ddb5a45a8_4_75"/>
          <p:cNvSpPr txBox="1"/>
          <p:nvPr/>
        </p:nvSpPr>
        <p:spPr>
          <a:xfrm>
            <a:off x="687395" y="5660475"/>
            <a:ext cx="19761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SSH </a:t>
            </a:r>
            <a:r>
              <a:rPr lang="en-US" sz="1600" b="1"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wrt</a:t>
            </a:r>
            <a:r>
              <a:rPr lang="en-US" sz="1600" b="1"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geoid [m</a:t>
            </a:r>
            <a:r>
              <a:rPr lang="en-US" sz="1800" b="1"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403" name="Google Shape;403;g31ddb5a45a8_4_75"/>
          <p:cNvSpPr/>
          <p:nvPr/>
        </p:nvSpPr>
        <p:spPr>
          <a:xfrm>
            <a:off x="1729363" y="3541189"/>
            <a:ext cx="64691" cy="67786"/>
          </a:xfrm>
          <a:prstGeom prst="ellipse">
            <a:avLst/>
          </a:prstGeom>
          <a:solidFill>
            <a:schemeClr val="dk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p:txBody>
      </p:sp>
      <p:cxnSp>
        <p:nvCxnSpPr>
          <p:cNvPr id="404" name="Google Shape;404;g31ddb5a45a8_4_75"/>
          <p:cNvCxnSpPr/>
          <p:nvPr/>
        </p:nvCxnSpPr>
        <p:spPr>
          <a:xfrm>
            <a:off x="1794054" y="3014357"/>
            <a:ext cx="4729800" cy="1654800"/>
          </a:xfrm>
          <a:prstGeom prst="straightConnector1">
            <a:avLst/>
          </a:prstGeom>
          <a:noFill/>
          <a:ln w="19050" cap="flat" cmpd="sng">
            <a:solidFill>
              <a:schemeClr val="dk1"/>
            </a:solidFill>
            <a:prstDash val="solid"/>
            <a:miter lim="800000"/>
            <a:headEnd type="none" w="sm" len="sm"/>
            <a:tailEnd type="triangle" w="med" len="med"/>
          </a:ln>
        </p:spPr>
      </p:cxnSp>
      <p:sp>
        <p:nvSpPr>
          <p:cNvPr id="405" name="Google Shape;405;g31ddb5a45a8_4_75"/>
          <p:cNvSpPr txBox="1">
            <a:spLocks noGrp="1"/>
          </p:cNvSpPr>
          <p:nvPr>
            <p:ph type="title"/>
          </p:nvPr>
        </p:nvSpPr>
        <p:spPr>
          <a:xfrm>
            <a:off x="98368" y="74008"/>
            <a:ext cx="11988300" cy="424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dirty="0"/>
              <a:t>Gironde estuary (France)	</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2" name="Google Shape;412;p28"/>
          <p:cNvSpPr txBox="1">
            <a:spLocks noGrp="1"/>
          </p:cNvSpPr>
          <p:nvPr>
            <p:ph type="title"/>
          </p:nvPr>
        </p:nvSpPr>
        <p:spPr>
          <a:xfrm>
            <a:off x="106135" y="-1294719"/>
            <a:ext cx="11523157"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Calibri"/>
              <a:buNone/>
            </a:pPr>
            <a:r>
              <a:rPr lang="en-US" dirty="0"/>
              <a:t>High-latitude Currents in leads &amp; Sea Ice Freeboard	</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9"/>
          <p:cNvSpPr txBox="1">
            <a:spLocks noGrp="1"/>
          </p:cNvSpPr>
          <p:nvPr>
            <p:ph type="title"/>
          </p:nvPr>
        </p:nvSpPr>
        <p:spPr>
          <a:xfrm>
            <a:off x="179999" y="225601"/>
            <a:ext cx="11866225" cy="45543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dirty="0"/>
              <a:t>Sea-ice thickness in 2D	</a:t>
            </a:r>
            <a:endParaRPr dirty="0"/>
          </a:p>
        </p:txBody>
      </p:sp>
      <p:pic>
        <p:nvPicPr>
          <p:cNvPr id="420" name="Google Shape;420;p29"/>
          <p:cNvPicPr preferRelativeResize="0"/>
          <p:nvPr/>
        </p:nvPicPr>
        <p:blipFill rotWithShape="1">
          <a:blip r:embed="rId3">
            <a:alphaModFix/>
          </a:blip>
          <a:srcRect/>
          <a:stretch/>
        </p:blipFill>
        <p:spPr>
          <a:xfrm>
            <a:off x="-9682" y="2054559"/>
            <a:ext cx="6109032" cy="4436166"/>
          </a:xfrm>
          <a:prstGeom prst="rect">
            <a:avLst/>
          </a:prstGeom>
          <a:noFill/>
          <a:ln>
            <a:noFill/>
          </a:ln>
        </p:spPr>
      </p:pic>
      <p:pic>
        <p:nvPicPr>
          <p:cNvPr id="421" name="Google Shape;421;p29"/>
          <p:cNvPicPr preferRelativeResize="0"/>
          <p:nvPr/>
        </p:nvPicPr>
        <p:blipFill rotWithShape="1">
          <a:blip r:embed="rId4" cstate="email">
            <a:alphaModFix/>
            <a:extLst>
              <a:ext uri="{28A0092B-C50C-407E-A947-70E740481C1C}">
                <a14:useLocalDpi xmlns:a14="http://schemas.microsoft.com/office/drawing/2010/main"/>
              </a:ext>
            </a:extLst>
          </a:blip>
          <a:srcRect b="5179"/>
          <a:stretch/>
        </p:blipFill>
        <p:spPr>
          <a:xfrm>
            <a:off x="6087627" y="1866456"/>
            <a:ext cx="6109032" cy="4635992"/>
          </a:xfrm>
          <a:prstGeom prst="rect">
            <a:avLst/>
          </a:prstGeom>
          <a:noFill/>
          <a:ln>
            <a:noFill/>
          </a:ln>
        </p:spPr>
      </p:pic>
      <p:sp>
        <p:nvSpPr>
          <p:cNvPr id="422" name="Google Shape;422;p29"/>
          <p:cNvSpPr txBox="1"/>
          <p:nvPr/>
        </p:nvSpPr>
        <p:spPr>
          <a:xfrm>
            <a:off x="215311" y="5270217"/>
            <a:ext cx="3848689" cy="7069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394"/>
              <a:buFont typeface="Arial"/>
              <a:buNone/>
            </a:pPr>
            <a:r>
              <a:rPr lang="en-US" sz="2394" b="1" i="0" u="none" strike="noStrike" cap="none"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Colour</a:t>
            </a:r>
            <a:r>
              <a:rPr lang="en-US" sz="2394" b="1"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 </a:t>
            </a:r>
            <a:r>
              <a:rPr lang="en-US" sz="2394" b="1" i="0" u="none" strike="noStrike" cap="none"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KaRIn</a:t>
            </a:r>
            <a:r>
              <a:rPr lang="en-US" sz="2394" b="1"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 topography </a:t>
            </a:r>
            <a:br>
              <a:rPr lang="en-US" sz="2394" b="1"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br>
            <a:r>
              <a:rPr lang="en-US" sz="1600" b="1"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(250m, blue is high, red is low)</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423" name="Google Shape;423;p29"/>
          <p:cNvSpPr txBox="1"/>
          <p:nvPr/>
        </p:nvSpPr>
        <p:spPr>
          <a:xfrm>
            <a:off x="6295316" y="2016133"/>
            <a:ext cx="2723054" cy="11970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394"/>
              <a:buFont typeface="Arial"/>
              <a:buNone/>
            </a:pPr>
            <a:r>
              <a:rPr lang="en-US" sz="2394" b="1"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Black &amp; White: Sentinel-1 </a:t>
            </a:r>
            <a:br>
              <a:rPr lang="en-US" sz="2394" b="1"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br>
            <a:r>
              <a:rPr lang="en-US" sz="2394" b="1"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(one day lag)</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424" name="Google Shape;424;p29"/>
          <p:cNvSpPr/>
          <p:nvPr/>
        </p:nvSpPr>
        <p:spPr>
          <a:xfrm>
            <a:off x="1" y="705445"/>
            <a:ext cx="12170958" cy="1143863"/>
          </a:xfrm>
          <a:prstGeom prst="rect">
            <a:avLst/>
          </a:prstGeom>
          <a:noFill/>
          <a:ln>
            <a:noFill/>
          </a:ln>
        </p:spPr>
        <p:txBody>
          <a:bodyPr spcFirstLastPara="1" wrap="square" lIns="91425" tIns="45700" rIns="91425" bIns="45700" anchor="t" anchorCtr="0">
            <a:spAutoFit/>
          </a:bodyPr>
          <a:lstStyle/>
          <a:p>
            <a:pPr marL="341974" marR="0" lvl="1" indent="-341974" algn="l" rtl="0">
              <a:lnSpc>
                <a:spcPct val="100000"/>
              </a:lnSpc>
              <a:spcBef>
                <a:spcPts val="0"/>
              </a:spcBef>
              <a:spcAft>
                <a:spcPts val="0"/>
              </a:spcAft>
              <a:buClr>
                <a:srgbClr val="191919"/>
              </a:buClr>
              <a:buSzPts val="1600"/>
              <a:buFont typeface="Noto Sans Symbols"/>
              <a:buChar char="●"/>
            </a:pPr>
            <a:r>
              <a:rPr lang="en-US" sz="20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250-m products in polar regions: sea-ice topography and ocean topography in ice leads (2D sea-ice thickness)</a:t>
            </a:r>
            <a:endParaRPr sz="1800" dirty="0">
              <a:latin typeface="Calibri" panose="020F0502020204030204" pitchFamily="34" charset="0"/>
              <a:ea typeface="Calibri" panose="020F0502020204030204" pitchFamily="34" charset="0"/>
              <a:cs typeface="Calibri" panose="020F0502020204030204" pitchFamily="34" charset="0"/>
            </a:endParaRPr>
          </a:p>
          <a:p>
            <a:pPr marL="341974" marR="0" lvl="1" indent="-341974" algn="l" rtl="0">
              <a:lnSpc>
                <a:spcPct val="100000"/>
              </a:lnSpc>
              <a:spcBef>
                <a:spcPts val="499"/>
              </a:spcBef>
              <a:spcAft>
                <a:spcPts val="0"/>
              </a:spcAft>
              <a:buClr>
                <a:srgbClr val="191919"/>
              </a:buClr>
              <a:buSzPts val="1600"/>
              <a:buFont typeface="Noto Sans Symbols"/>
              <a:buChar char="●"/>
            </a:pPr>
            <a:r>
              <a:rPr lang="en-US" sz="20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Locations and shapes of smaller icebergs are confirmed by Sentinel-1 (moved by ocean currents every day)</a:t>
            </a:r>
            <a:endParaRPr sz="1800" dirty="0">
              <a:latin typeface="Calibri" panose="020F0502020204030204" pitchFamily="34" charset="0"/>
              <a:ea typeface="Calibri" panose="020F0502020204030204" pitchFamily="34" charset="0"/>
              <a:cs typeface="Calibri" panose="020F0502020204030204" pitchFamily="34" charset="0"/>
            </a:endParaRPr>
          </a:p>
          <a:p>
            <a:pPr marL="341974" marR="0" lvl="1" indent="-341974" algn="l" rtl="0">
              <a:lnSpc>
                <a:spcPct val="100000"/>
              </a:lnSpc>
              <a:spcBef>
                <a:spcPts val="499"/>
              </a:spcBef>
              <a:spcAft>
                <a:spcPts val="0"/>
              </a:spcAft>
              <a:buClr>
                <a:srgbClr val="191919"/>
              </a:buClr>
              <a:buSzPts val="1600"/>
              <a:buFont typeface="Noto Sans Symbols"/>
              <a:buChar char="●"/>
            </a:pPr>
            <a:r>
              <a:rPr lang="en-US" sz="20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Swot’s Ka-band bridges the gap between Saral and Cristal (also complements Sentinel-3)</a:t>
            </a:r>
            <a:endParaRPr sz="1800" dirty="0">
              <a:latin typeface="Calibri" panose="020F0502020204030204" pitchFamily="34" charset="0"/>
              <a:ea typeface="Calibri" panose="020F0502020204030204" pitchFamily="34" charset="0"/>
              <a:cs typeface="Calibri" panose="020F0502020204030204" pitchFamily="34" charset="0"/>
            </a:endParaRPr>
          </a:p>
        </p:txBody>
      </p:sp>
      <p:sp>
        <p:nvSpPr>
          <p:cNvPr id="425" name="Google Shape;425;p29"/>
          <p:cNvSpPr txBox="1"/>
          <p:nvPr/>
        </p:nvSpPr>
        <p:spPr>
          <a:xfrm>
            <a:off x="2678883" y="6459753"/>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Credit Cnes</a:t>
            </a:r>
            <a:endParaRPr>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30" descr="Une image contenant texte, capture d’écran, ligne, Caractère coloré&#10;&#10;Description générée automatiquement"/>
          <p:cNvPicPr preferRelativeResize="0"/>
          <p:nvPr/>
        </p:nvPicPr>
        <p:blipFill rotWithShape="1">
          <a:blip r:embed="rId3">
            <a:clrChange>
              <a:clrFrom>
                <a:srgbClr val="FFFFFF"/>
              </a:clrFrom>
              <a:clrTo>
                <a:srgbClr val="FFFFFF">
                  <a:alpha val="0"/>
                </a:srgbClr>
              </a:clrTo>
            </a:clrChange>
            <a:alphaModFix/>
          </a:blip>
          <a:srcRect/>
          <a:stretch/>
        </p:blipFill>
        <p:spPr>
          <a:xfrm>
            <a:off x="391792" y="219693"/>
            <a:ext cx="11408415" cy="6638307"/>
          </a:xfrm>
          <a:prstGeom prst="rect">
            <a:avLst/>
          </a:prstGeom>
          <a:noFill/>
          <a:ln>
            <a:noFill/>
          </a:ln>
        </p:spPr>
      </p:pic>
      <p:sp>
        <p:nvSpPr>
          <p:cNvPr id="432" name="Google Shape;432;p30"/>
          <p:cNvSpPr txBox="1">
            <a:spLocks noGrp="1"/>
          </p:cNvSpPr>
          <p:nvPr>
            <p:ph type="title"/>
          </p:nvPr>
        </p:nvSpPr>
        <p:spPr>
          <a:xfrm>
            <a:off x="123825" y="136525"/>
            <a:ext cx="11925300" cy="51117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Ice leads	</a:t>
            </a:r>
            <a:endParaRPr/>
          </a:p>
        </p:txBody>
      </p:sp>
      <p:sp>
        <p:nvSpPr>
          <p:cNvPr id="433" name="Google Shape;433;p30"/>
          <p:cNvSpPr txBox="1"/>
          <p:nvPr/>
        </p:nvSpPr>
        <p:spPr>
          <a:xfrm>
            <a:off x="2678883" y="6354246"/>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Credit Cnes</a:t>
            </a:r>
            <a:endParaRPr>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3"/>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Before Swot	</a:t>
            </a:r>
            <a:endParaRPr/>
          </a:p>
        </p:txBody>
      </p:sp>
      <p:sp>
        <p:nvSpPr>
          <p:cNvPr id="111" name="Google Shape;111;p3"/>
          <p:cNvSpPr txBox="1">
            <a:spLocks noGrp="1"/>
          </p:cNvSpPr>
          <p:nvPr>
            <p:ph type="body" idx="1"/>
          </p:nvPr>
        </p:nvSpPr>
        <p:spPr>
          <a:xfrm>
            <a:off x="171450" y="828675"/>
            <a:ext cx="6686550" cy="5410200"/>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ts val="2800"/>
              <a:buChar char="•"/>
            </a:pPr>
            <a:r>
              <a:rPr lang="en-US" dirty="0"/>
              <a:t>With these “along-track” measurements, 2D maps of sea surface heights can be reconstructed by </a:t>
            </a:r>
            <a:r>
              <a:rPr lang="en-US" b="1" u="sng" dirty="0"/>
              <a:t>combining several satellites</a:t>
            </a:r>
            <a:r>
              <a:rPr lang="en-US" dirty="0"/>
              <a:t>. </a:t>
            </a:r>
            <a:br>
              <a:rPr lang="en-US" dirty="0"/>
            </a:br>
            <a:br>
              <a:rPr lang="en-US" dirty="0"/>
            </a:br>
            <a:r>
              <a:rPr lang="en-US" dirty="0"/>
              <a:t>But with limitations:</a:t>
            </a:r>
            <a:endParaRPr dirty="0"/>
          </a:p>
          <a:p>
            <a:pPr marL="685800" marR="0" lvl="1" indent="-228600" algn="l" rtl="0">
              <a:lnSpc>
                <a:spcPct val="90000"/>
              </a:lnSpc>
              <a:spcBef>
                <a:spcPts val="500"/>
              </a:spcBef>
              <a:spcAft>
                <a:spcPts val="0"/>
              </a:spcAft>
              <a:buSzPts val="2400"/>
              <a:buChar char="•"/>
            </a:pPr>
            <a:r>
              <a:rPr lang="en-US" dirty="0">
                <a:latin typeface="Calibri" panose="020F0502020204030204" pitchFamily="34" charset="0"/>
                <a:ea typeface="Calibri" panose="020F0502020204030204" pitchFamily="34" charset="0"/>
                <a:cs typeface="Calibri" panose="020F0502020204030204" pitchFamily="34" charset="0"/>
              </a:rPr>
              <a:t>The 2D mapping process means that small (&lt; 100 km) or transient (&lt; 10-15 day) ocean features are missed even when there are several satellites (even with 10 of them flying), </a:t>
            </a:r>
            <a:endParaRPr strike="sngStrike" dirty="0">
              <a:latin typeface="Calibri" panose="020F0502020204030204" pitchFamily="34" charset="0"/>
              <a:ea typeface="Calibri" panose="020F0502020204030204" pitchFamily="34" charset="0"/>
              <a:cs typeface="Calibri" panose="020F0502020204030204" pitchFamily="34" charset="0"/>
            </a:endParaRPr>
          </a:p>
          <a:p>
            <a:pPr marL="685800" lvl="1" indent="-228600" algn="l" rtl="0">
              <a:lnSpc>
                <a:spcPct val="90000"/>
              </a:lnSpc>
              <a:spcBef>
                <a:spcPts val="500"/>
              </a:spcBef>
              <a:spcAft>
                <a:spcPts val="0"/>
              </a:spcAft>
              <a:buClr>
                <a:schemeClr val="dk1"/>
              </a:buClr>
              <a:buSzPts val="2400"/>
              <a:buChar char="•"/>
            </a:pPr>
            <a:r>
              <a:rPr lang="en-US" dirty="0">
                <a:latin typeface="Calibri" panose="020F0502020204030204" pitchFamily="34" charset="0"/>
                <a:ea typeface="Calibri" panose="020F0502020204030204" pitchFamily="34" charset="0"/>
                <a:cs typeface="Calibri" panose="020F0502020204030204" pitchFamily="34" charset="0"/>
              </a:rPr>
              <a:t>Coastal and polar areas are complex to process (mix of water / land or ice-covered surfaces observed),</a:t>
            </a:r>
            <a:endParaRPr dirty="0">
              <a:latin typeface="Calibri" panose="020F0502020204030204" pitchFamily="34" charset="0"/>
              <a:ea typeface="Calibri" panose="020F0502020204030204" pitchFamily="34" charset="0"/>
              <a:cs typeface="Calibri" panose="020F0502020204030204" pitchFamily="34" charset="0"/>
            </a:endParaRPr>
          </a:p>
          <a:p>
            <a:pPr marL="685800" lvl="1" indent="-228600" algn="l" rtl="0">
              <a:lnSpc>
                <a:spcPct val="90000"/>
              </a:lnSpc>
              <a:spcBef>
                <a:spcPts val="500"/>
              </a:spcBef>
              <a:spcAft>
                <a:spcPts val="0"/>
              </a:spcAft>
              <a:buClr>
                <a:schemeClr val="dk1"/>
              </a:buClr>
              <a:buSzPts val="2400"/>
              <a:buChar char="•"/>
            </a:pPr>
            <a:r>
              <a:rPr lang="en-US" dirty="0">
                <a:latin typeface="Calibri" panose="020F0502020204030204" pitchFamily="34" charset="0"/>
                <a:ea typeface="Calibri" panose="020F0502020204030204" pitchFamily="34" charset="0"/>
                <a:cs typeface="Calibri" panose="020F0502020204030204" pitchFamily="34" charset="0"/>
              </a:rPr>
              <a:t>S</a:t>
            </a:r>
            <a:r>
              <a:rPr lang="en-US" dirty="0">
                <a:latin typeface="Calibri" panose="020F0502020204030204" pitchFamily="34" charset="0"/>
                <a:ea typeface="Calibri" panose="020F0502020204030204" pitchFamily="34" charset="0"/>
                <a:cs typeface="Calibri" panose="020F050202020403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ome of the satellites are not measuring at high latitudes (&gt; 66°)</a:t>
            </a:r>
            <a:r>
              <a:rPr lang="en-US" dirty="0">
                <a:latin typeface="Calibri" panose="020F0502020204030204" pitchFamily="34" charset="0"/>
                <a:ea typeface="Calibri" panose="020F0502020204030204" pitchFamily="34" charset="0"/>
                <a:cs typeface="Calibri" panose="020F0502020204030204" pitchFamily="34" charset="0"/>
              </a:rPr>
              <a:t>,</a:t>
            </a:r>
            <a:endParaRPr dirty="0">
              <a:latin typeface="Calibri" panose="020F0502020204030204" pitchFamily="34" charset="0"/>
              <a:ea typeface="Calibri" panose="020F0502020204030204" pitchFamily="34" charset="0"/>
              <a:cs typeface="Calibri" panose="020F0502020204030204" pitchFamily="34" charset="0"/>
            </a:endParaRPr>
          </a:p>
          <a:p>
            <a:pPr marL="685800" lvl="1" indent="-228600" algn="l" rtl="0">
              <a:lnSpc>
                <a:spcPct val="90000"/>
              </a:lnSpc>
              <a:spcBef>
                <a:spcPts val="500"/>
              </a:spcBef>
              <a:spcAft>
                <a:spcPts val="0"/>
              </a:spcAft>
              <a:buClr>
                <a:schemeClr val="dk1"/>
              </a:buClr>
              <a:buSzPts val="2400"/>
              <a:buChar char="•"/>
            </a:pPr>
            <a:r>
              <a:rPr lang="en-US" dirty="0">
                <a:latin typeface="Calibri" panose="020F0502020204030204" pitchFamily="34" charset="0"/>
                <a:ea typeface="Calibri" panose="020F0502020204030204" pitchFamily="34" charset="0"/>
                <a:cs typeface="Calibri" panose="020F0502020204030204" pitchFamily="34" charset="0"/>
              </a:rPr>
              <a:t>Filtering are applied in the multi-mission data, which tends to smooth some features. </a:t>
            </a:r>
            <a:endParaRPr dirty="0">
              <a:latin typeface="Calibri" panose="020F0502020204030204" pitchFamily="34" charset="0"/>
              <a:ea typeface="Calibri" panose="020F0502020204030204" pitchFamily="34" charset="0"/>
              <a:cs typeface="Calibri" panose="020F0502020204030204" pitchFamily="34" charset="0"/>
            </a:endParaRPr>
          </a:p>
          <a:p>
            <a:pPr marL="457200" lvl="1" indent="0" algn="l" rtl="0">
              <a:lnSpc>
                <a:spcPct val="90000"/>
              </a:lnSpc>
              <a:spcBef>
                <a:spcPts val="500"/>
              </a:spcBef>
              <a:spcAft>
                <a:spcPts val="0"/>
              </a:spcAft>
              <a:buClr>
                <a:schemeClr val="dk1"/>
              </a:buClr>
              <a:buSzPts val="2400"/>
              <a:buNone/>
            </a:pP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3" name="Image 2" descr="Une image contenant texte, capture d’écran, graphisme, carte&#10;&#10;Le contenu généré par l’IA peut être incorrect.">
            <a:extLst>
              <a:ext uri="{FF2B5EF4-FFF2-40B4-BE49-F238E27FC236}">
                <a16:creationId xmlns:a16="http://schemas.microsoft.com/office/drawing/2014/main" id="{9ACB5343-7CFA-3D38-D050-C6F9F8C652D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800660" y="723119"/>
            <a:ext cx="5391341" cy="551575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31"/>
          <p:cNvSpPr txBox="1">
            <a:spLocks noGrp="1"/>
          </p:cNvSpPr>
          <p:nvPr>
            <p:ph type="title"/>
          </p:nvPr>
        </p:nvSpPr>
        <p:spPr>
          <a:xfrm>
            <a:off x="142875" y="136526"/>
            <a:ext cx="119157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The “A-76” iceberg	</a:t>
            </a:r>
            <a:endParaRPr/>
          </a:p>
        </p:txBody>
      </p:sp>
      <p:sp>
        <p:nvSpPr>
          <p:cNvPr id="440" name="Google Shape;440;p31"/>
          <p:cNvSpPr txBox="1">
            <a:spLocks noGrp="1"/>
          </p:cNvSpPr>
          <p:nvPr>
            <p:ph type="body" idx="1"/>
          </p:nvPr>
        </p:nvSpPr>
        <p:spPr>
          <a:xfrm>
            <a:off x="142874" y="860425"/>
            <a:ext cx="5743575" cy="53165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Detached from Filchner-Ronne Ice Shelf in 2021 into the Weddell Sea</a:t>
            </a:r>
            <a:endParaRPr dirty="0"/>
          </a:p>
          <a:p>
            <a:pPr marL="228600" lvl="0" indent="-228600" algn="l" rtl="0">
              <a:lnSpc>
                <a:spcPct val="90000"/>
              </a:lnSpc>
              <a:spcBef>
                <a:spcPts val="1000"/>
              </a:spcBef>
              <a:spcAft>
                <a:spcPts val="0"/>
              </a:spcAft>
              <a:buClr>
                <a:schemeClr val="dk1"/>
              </a:buClr>
              <a:buSzPts val="2800"/>
              <a:buChar char="•"/>
            </a:pPr>
            <a:r>
              <a:rPr lang="en-US" dirty="0"/>
              <a:t>Moved to the Antarctic Circumpolar Current</a:t>
            </a:r>
            <a:endParaRPr dirty="0"/>
          </a:p>
          <a:p>
            <a:pPr marL="228600" lvl="0" indent="-228600" algn="l" rtl="0">
              <a:lnSpc>
                <a:spcPct val="90000"/>
              </a:lnSpc>
              <a:spcBef>
                <a:spcPts val="1000"/>
              </a:spcBef>
              <a:spcAft>
                <a:spcPts val="0"/>
              </a:spcAft>
              <a:buClr>
                <a:schemeClr val="dk1"/>
              </a:buClr>
              <a:buSzPts val="2800"/>
              <a:buChar char="•"/>
            </a:pPr>
            <a:r>
              <a:rPr lang="en-US" dirty="0" err="1"/>
              <a:t>splitted</a:t>
            </a:r>
            <a:r>
              <a:rPr lang="en-US" dirty="0"/>
              <a:t> close to</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 South Georgia in 2023</a:t>
            </a:r>
            <a:endParaRPr dirty="0"/>
          </a:p>
          <a:p>
            <a:pPr marL="228600" lvl="0" indent="-228600" algn="l" rtl="0">
              <a:lnSpc>
                <a:spcPct val="90000"/>
              </a:lnSpc>
              <a:spcBef>
                <a:spcPts val="1000"/>
              </a:spcBef>
              <a:spcAft>
                <a:spcPts val="0"/>
              </a:spcAft>
              <a:buClr>
                <a:schemeClr val="dk1"/>
              </a:buClr>
              <a:buSzPts val="2800"/>
              <a:buChar char="•"/>
            </a:pPr>
            <a:r>
              <a:rPr lang="en-US" dirty="0"/>
              <a:t>Visible on Swot data (backscatter, i.e. surface roughness, right)</a:t>
            </a:r>
            <a:endParaRPr dirty="0"/>
          </a:p>
        </p:txBody>
      </p:sp>
      <p:sp>
        <p:nvSpPr>
          <p:cNvPr id="441" name="Google Shape;441;p31"/>
          <p:cNvSpPr txBox="1">
            <a:spLocks noGrp="1"/>
          </p:cNvSpPr>
          <p:nvPr>
            <p:ph type="body" idx="2"/>
          </p:nvPr>
        </p:nvSpPr>
        <p:spPr>
          <a:xfrm>
            <a:off x="6172200" y="860425"/>
            <a:ext cx="5886450" cy="53165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42" name="Google Shape;442;p3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973763" y="-10886"/>
            <a:ext cx="6094412" cy="6858000"/>
          </a:xfrm>
          <a:prstGeom prst="rect">
            <a:avLst/>
          </a:prstGeom>
          <a:noFill/>
          <a:ln>
            <a:noFill/>
          </a:ln>
        </p:spPr>
      </p:pic>
      <p:sp>
        <p:nvSpPr>
          <p:cNvPr id="443" name="Google Shape;443;p31"/>
          <p:cNvSpPr txBox="1"/>
          <p:nvPr/>
        </p:nvSpPr>
        <p:spPr>
          <a:xfrm>
            <a:off x="2678883" y="6354246"/>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Credit Cnes/CLS</a:t>
            </a:r>
            <a:endParaRPr>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2"/>
                                        </p:tgtEl>
                                        <p:attrNameLst>
                                          <p:attrName>style.visibility</p:attrName>
                                        </p:attrNameLst>
                                      </p:cBhvr>
                                      <p:to>
                                        <p:strVal val="visible"/>
                                      </p:to>
                                    </p:set>
                                    <p:animEffect transition="in" filter="fade">
                                      <p:cBhvr>
                                        <p:cTn id="7" dur="50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2"/>
          <p:cNvSpPr txBox="1">
            <a:spLocks noGrp="1"/>
          </p:cNvSpPr>
          <p:nvPr>
            <p:ph type="title"/>
          </p:nvPr>
        </p:nvSpPr>
        <p:spPr>
          <a:xfrm>
            <a:off x="142875" y="136526"/>
            <a:ext cx="119157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Iceberg A-23a	</a:t>
            </a:r>
            <a:endParaRPr/>
          </a:p>
        </p:txBody>
      </p:sp>
      <p:sp>
        <p:nvSpPr>
          <p:cNvPr id="450" name="Google Shape;450;p32"/>
          <p:cNvSpPr txBox="1">
            <a:spLocks noGrp="1"/>
          </p:cNvSpPr>
          <p:nvPr>
            <p:ph type="body" idx="1"/>
          </p:nvPr>
        </p:nvSpPr>
        <p:spPr>
          <a:xfrm>
            <a:off x="142875" y="860425"/>
            <a:ext cx="5181600" cy="53165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broke off from the Filchner-Ronne Ice Shelf in 1986,</a:t>
            </a:r>
            <a:endParaRPr/>
          </a:p>
          <a:p>
            <a:pPr marL="228600" lvl="0" indent="-228600" algn="l" rtl="0">
              <a:lnSpc>
                <a:spcPct val="90000"/>
              </a:lnSpc>
              <a:spcBef>
                <a:spcPts val="1000"/>
              </a:spcBef>
              <a:spcAft>
                <a:spcPts val="0"/>
              </a:spcAft>
              <a:buClr>
                <a:schemeClr val="dk1"/>
              </a:buClr>
              <a:buSzPts val="2800"/>
              <a:buChar char="•"/>
            </a:pPr>
            <a:r>
              <a:rPr lang="en-US"/>
              <a:t>started moving again in 2020</a:t>
            </a:r>
            <a:endParaRPr/>
          </a:p>
          <a:p>
            <a:pPr marL="228600" lvl="0" indent="-228600" algn="l" rtl="0">
              <a:lnSpc>
                <a:spcPct val="90000"/>
              </a:lnSpc>
              <a:spcBef>
                <a:spcPts val="1000"/>
              </a:spcBef>
              <a:spcAft>
                <a:spcPts val="0"/>
              </a:spcAft>
              <a:buClr>
                <a:schemeClr val="dk1"/>
              </a:buClr>
              <a:buSzPts val="2800"/>
              <a:buChar char="•"/>
            </a:pPr>
            <a:r>
              <a:rPr lang="en-US"/>
              <a:t>broke away from the sea ice around Antarctica in Sept. 2023</a:t>
            </a:r>
            <a:endParaRPr/>
          </a:p>
        </p:txBody>
      </p:sp>
      <p:pic>
        <p:nvPicPr>
          <p:cNvPr id="451" name="Google Shape;451;p32" descr="Une image contenant croquis, capture d’écran, Parallèle, carte&#10;&#10;Description générée automatiquement"/>
          <p:cNvPicPr preferRelativeResize="0">
            <a:picLocks noGrp="1"/>
          </p:cNvPicPr>
          <p:nvPr>
            <p:ph type="body" idx="2"/>
          </p:nvPr>
        </p:nvPicPr>
        <p:blipFill rotWithShape="1">
          <a:blip r:embed="rId3">
            <a:alphaModFix/>
          </a:blip>
          <a:srcRect/>
          <a:stretch/>
        </p:blipFill>
        <p:spPr>
          <a:xfrm>
            <a:off x="5126920" y="681037"/>
            <a:ext cx="2283178" cy="2568575"/>
          </a:xfrm>
          <a:prstGeom prst="rect">
            <a:avLst/>
          </a:prstGeom>
          <a:noFill/>
          <a:ln>
            <a:noFill/>
          </a:ln>
        </p:spPr>
      </p:pic>
      <p:pic>
        <p:nvPicPr>
          <p:cNvPr id="452" name="Google Shape;452;p32" descr="Une image contenant carte, croquis, capture d’écran, dessin&#10;&#10;Description générée automatiquement"/>
          <p:cNvPicPr preferRelativeResize="0"/>
          <p:nvPr/>
        </p:nvPicPr>
        <p:blipFill rotWithShape="1">
          <a:blip r:embed="rId4">
            <a:alphaModFix/>
          </a:blip>
          <a:srcRect/>
          <a:stretch/>
        </p:blipFill>
        <p:spPr>
          <a:xfrm>
            <a:off x="7492294" y="681035"/>
            <a:ext cx="2283178" cy="2568575"/>
          </a:xfrm>
          <a:prstGeom prst="rect">
            <a:avLst/>
          </a:prstGeom>
          <a:noFill/>
          <a:ln>
            <a:noFill/>
          </a:ln>
        </p:spPr>
      </p:pic>
      <p:pic>
        <p:nvPicPr>
          <p:cNvPr id="453" name="Google Shape;453;p32" descr="Une image contenant carte, croquis, capture d’écran, dessin&#10;&#10;Description générée automatiquement"/>
          <p:cNvPicPr preferRelativeResize="0"/>
          <p:nvPr/>
        </p:nvPicPr>
        <p:blipFill rotWithShape="1">
          <a:blip r:embed="rId5">
            <a:alphaModFix/>
          </a:blip>
          <a:srcRect/>
          <a:stretch/>
        </p:blipFill>
        <p:spPr>
          <a:xfrm>
            <a:off x="9908822" y="681035"/>
            <a:ext cx="2283178" cy="2568575"/>
          </a:xfrm>
          <a:prstGeom prst="rect">
            <a:avLst/>
          </a:prstGeom>
          <a:noFill/>
          <a:ln>
            <a:noFill/>
          </a:ln>
        </p:spPr>
      </p:pic>
      <p:pic>
        <p:nvPicPr>
          <p:cNvPr id="454" name="Google Shape;454;p32" descr="Une image contenant carte, capture d’écran, croquis&#10;&#10;Description générée automatiquement"/>
          <p:cNvPicPr preferRelativeResize="0"/>
          <p:nvPr/>
        </p:nvPicPr>
        <p:blipFill rotWithShape="1">
          <a:blip r:embed="rId6">
            <a:alphaModFix/>
          </a:blip>
          <a:srcRect/>
          <a:stretch/>
        </p:blipFill>
        <p:spPr>
          <a:xfrm>
            <a:off x="5126920" y="3428999"/>
            <a:ext cx="2283178" cy="2568575"/>
          </a:xfrm>
          <a:prstGeom prst="rect">
            <a:avLst/>
          </a:prstGeom>
          <a:noFill/>
          <a:ln>
            <a:noFill/>
          </a:ln>
        </p:spPr>
      </p:pic>
      <p:pic>
        <p:nvPicPr>
          <p:cNvPr id="455" name="Google Shape;455;p32" descr="Une image contenant carte, capture d’écran, ligne, Parallèle&#10;&#10;Description générée automatiquement"/>
          <p:cNvPicPr preferRelativeResize="0"/>
          <p:nvPr/>
        </p:nvPicPr>
        <p:blipFill rotWithShape="1">
          <a:blip r:embed="rId7">
            <a:alphaModFix/>
          </a:blip>
          <a:srcRect/>
          <a:stretch/>
        </p:blipFill>
        <p:spPr>
          <a:xfrm>
            <a:off x="7492294" y="3428999"/>
            <a:ext cx="2283178" cy="2568575"/>
          </a:xfrm>
          <a:prstGeom prst="rect">
            <a:avLst/>
          </a:prstGeom>
          <a:noFill/>
          <a:ln>
            <a:noFill/>
          </a:ln>
        </p:spPr>
      </p:pic>
      <p:pic>
        <p:nvPicPr>
          <p:cNvPr id="456" name="Google Shape;456;p32" descr="Une image contenant capture d’écran, carte, ligne, croquis&#10;&#10;Description générée automatiquement"/>
          <p:cNvPicPr preferRelativeResize="0"/>
          <p:nvPr/>
        </p:nvPicPr>
        <p:blipFill rotWithShape="1">
          <a:blip r:embed="rId8">
            <a:alphaModFix/>
          </a:blip>
          <a:srcRect/>
          <a:stretch/>
        </p:blipFill>
        <p:spPr>
          <a:xfrm>
            <a:off x="9908822" y="3428998"/>
            <a:ext cx="2283178" cy="2568575"/>
          </a:xfrm>
          <a:prstGeom prst="rect">
            <a:avLst/>
          </a:prstGeom>
          <a:noFill/>
          <a:ln>
            <a:noFill/>
          </a:ln>
        </p:spPr>
      </p:pic>
      <p:pic>
        <p:nvPicPr>
          <p:cNvPr id="457" name="Google Shape;457;p32" descr="Une image contenant carte, texte, capture d’écran, ligne&#10;&#10;Description générée automatiquement"/>
          <p:cNvPicPr preferRelativeResize="0"/>
          <p:nvPr/>
        </p:nvPicPr>
        <p:blipFill rotWithShape="1">
          <a:blip r:embed="rId9">
            <a:alphaModFix/>
          </a:blip>
          <a:srcRect/>
          <a:stretch/>
        </p:blipFill>
        <p:spPr>
          <a:xfrm>
            <a:off x="1044121" y="3056505"/>
            <a:ext cx="3379107" cy="3801495"/>
          </a:xfrm>
          <a:prstGeom prst="rect">
            <a:avLst/>
          </a:prstGeom>
          <a:noFill/>
          <a:ln>
            <a:noFill/>
          </a:ln>
        </p:spPr>
      </p:pic>
      <p:sp>
        <p:nvSpPr>
          <p:cNvPr id="458" name="Google Shape;458;p32"/>
          <p:cNvSpPr txBox="1"/>
          <p:nvPr/>
        </p:nvSpPr>
        <p:spPr>
          <a:xfrm>
            <a:off x="5126920" y="6059722"/>
            <a:ext cx="714102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The reflected power data represent the iceberg as a black (i.e. not reflecting the radar beam back to the altimeter antennas) surface.</a:t>
            </a:r>
            <a:endParaRPr>
              <a:latin typeface="Calibri" panose="020F0502020204030204" pitchFamily="34" charset="0"/>
              <a:ea typeface="Calibri" panose="020F0502020204030204" pitchFamily="34" charset="0"/>
              <a:cs typeface="Calibri" panose="020F0502020204030204" pitchFamily="34" charset="0"/>
            </a:endParaRPr>
          </a:p>
        </p:txBody>
      </p:sp>
      <p:sp>
        <p:nvSpPr>
          <p:cNvPr id="459" name="Google Shape;459;p32"/>
          <p:cNvSpPr txBox="1"/>
          <p:nvPr/>
        </p:nvSpPr>
        <p:spPr>
          <a:xfrm>
            <a:off x="-911508" y="6550223"/>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Credit Cnes/CLS</a:t>
            </a:r>
            <a:endParaRPr>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569"/>
              <a:buFont typeface="Calibri"/>
              <a:buNone/>
            </a:pPr>
            <a:endParaRPr sz="1569" b="0" i="0" u="none" strike="noStrike" cap="none">
              <a:solidFill>
                <a:srgbClr val="000000"/>
              </a:solidFill>
              <a:sym typeface="Arial"/>
            </a:endParaRPr>
          </a:p>
        </p:txBody>
      </p:sp>
      <p:sp>
        <p:nvSpPr>
          <p:cNvPr id="466" name="Google Shape;46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pic>
        <p:nvPicPr>
          <p:cNvPr id="467" name="Google Shape;467;p33"/>
          <p:cNvPicPr preferRelativeResize="0"/>
          <p:nvPr/>
        </p:nvPicPr>
        <p:blipFill rotWithShape="1">
          <a:blip r:embed="rId3">
            <a:alphaModFix/>
          </a:blip>
          <a:srcRect/>
          <a:stretch/>
        </p:blipFill>
        <p:spPr>
          <a:xfrm>
            <a:off x="0" y="0"/>
            <a:ext cx="12191999" cy="6858000"/>
          </a:xfrm>
          <a:prstGeom prst="rect">
            <a:avLst/>
          </a:prstGeom>
          <a:noFill/>
          <a:ln>
            <a:noFill/>
          </a:ln>
        </p:spPr>
      </p:pic>
      <p:sp>
        <p:nvSpPr>
          <p:cNvPr id="468" name="Google Shape;468;p33"/>
          <p:cNvSpPr txBox="1"/>
          <p:nvPr/>
        </p:nvSpPr>
        <p:spPr>
          <a:xfrm>
            <a:off x="263352" y="188640"/>
            <a:ext cx="5112327" cy="1015663"/>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Black"/>
              <a:buNone/>
            </a:pPr>
            <a:r>
              <a:rPr lang="en-US" sz="20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Black"/>
              </a:rPr>
              <a:t>10 days of KaRIn topography over the Southern Ocean and sea-ice </a:t>
            </a:r>
            <a:br>
              <a:rPr lang="en-US" sz="20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Black"/>
              </a:rPr>
            </a:br>
            <a:r>
              <a:rPr lang="en-US" sz="20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Black"/>
              </a:rPr>
              <a:t>(no interpolation, no smoothing)</a:t>
            </a:r>
            <a:endParaRPr>
              <a:latin typeface="Calibri" panose="020F0502020204030204" pitchFamily="34" charset="0"/>
              <a:ea typeface="Calibri" panose="020F0502020204030204" pitchFamily="34" charset="0"/>
              <a:cs typeface="Calibri" panose="020F0502020204030204" pitchFamily="34" charset="0"/>
            </a:endParaRPr>
          </a:p>
        </p:txBody>
      </p:sp>
      <p:sp>
        <p:nvSpPr>
          <p:cNvPr id="469" name="Google Shape;469;p33"/>
          <p:cNvSpPr/>
          <p:nvPr/>
        </p:nvSpPr>
        <p:spPr>
          <a:xfrm>
            <a:off x="9095113" y="4337732"/>
            <a:ext cx="1756584" cy="1396870"/>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569"/>
              <a:buFont typeface="Calibri"/>
              <a:buNone/>
            </a:pPr>
            <a:endParaRPr sz="1569" b="0" i="0" u="none" strike="noStrike" cap="none">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cxnSp>
        <p:nvCxnSpPr>
          <p:cNvPr id="470" name="Google Shape;470;p33"/>
          <p:cNvCxnSpPr>
            <a:endCxn id="469" idx="1"/>
          </p:cNvCxnSpPr>
          <p:nvPr/>
        </p:nvCxnSpPr>
        <p:spPr>
          <a:xfrm>
            <a:off x="6813613" y="4330567"/>
            <a:ext cx="2281500" cy="705600"/>
          </a:xfrm>
          <a:prstGeom prst="straightConnector1">
            <a:avLst/>
          </a:prstGeom>
          <a:noFill/>
          <a:ln w="28575" cap="flat" cmpd="sng">
            <a:solidFill>
              <a:schemeClr val="dk1"/>
            </a:solidFill>
            <a:prstDash val="solid"/>
            <a:miter lim="800000"/>
            <a:headEnd type="oval" w="lg" len="lg"/>
            <a:tailEnd type="oval" w="lg" len="lg"/>
          </a:ln>
        </p:spPr>
      </p:cxnSp>
      <p:pic>
        <p:nvPicPr>
          <p:cNvPr id="471" name="Google Shape;471;p33"/>
          <p:cNvPicPr preferRelativeResize="0"/>
          <p:nvPr/>
        </p:nvPicPr>
        <p:blipFill rotWithShape="1">
          <a:blip r:embed="rId4">
            <a:alphaModFix/>
          </a:blip>
          <a:srcRect/>
          <a:stretch/>
        </p:blipFill>
        <p:spPr>
          <a:xfrm>
            <a:off x="692984" y="2257459"/>
            <a:ext cx="6120680" cy="4146267"/>
          </a:xfrm>
          <a:prstGeom prst="rect">
            <a:avLst/>
          </a:prstGeom>
          <a:noFill/>
          <a:ln w="28575" cap="flat" cmpd="sng">
            <a:solidFill>
              <a:schemeClr val="dk1"/>
            </a:solidFill>
            <a:prstDash val="solid"/>
            <a:round/>
            <a:headEnd type="none" w="sm" len="sm"/>
            <a:tailEnd type="none" w="sm" len="sm"/>
          </a:ln>
        </p:spPr>
      </p:pic>
      <p:sp>
        <p:nvSpPr>
          <p:cNvPr id="472" name="Google Shape;472;p33"/>
          <p:cNvSpPr txBox="1"/>
          <p:nvPr/>
        </p:nvSpPr>
        <p:spPr>
          <a:xfrm>
            <a:off x="-1770453" y="6477129"/>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Credit Cnes/CLS</a:t>
            </a:r>
            <a:endParaRPr>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pic>
        <p:nvPicPr>
          <p:cNvPr id="479" name="Google Shape;479;p3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2947" y="0"/>
            <a:ext cx="11406105" cy="6858000"/>
          </a:xfrm>
          <a:prstGeom prst="rect">
            <a:avLst/>
          </a:prstGeom>
          <a:noFill/>
          <a:ln>
            <a:noFill/>
          </a:ln>
        </p:spPr>
      </p:pic>
      <p:sp>
        <p:nvSpPr>
          <p:cNvPr id="480" name="Google Shape;480;p34"/>
          <p:cNvSpPr txBox="1"/>
          <p:nvPr/>
        </p:nvSpPr>
        <p:spPr>
          <a:xfrm>
            <a:off x="983432" y="332656"/>
            <a:ext cx="2736304" cy="333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69"/>
              <a:buFont typeface="Arial"/>
              <a:buNone/>
            </a:pPr>
            <a:r>
              <a:rPr lang="en-US" sz="1569" b="0" i="0" u="none" strike="noStrike" cap="none"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KaRIN</a:t>
            </a:r>
            <a:r>
              <a:rPr lang="en-US" sz="1569"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backscatter (dB)</a:t>
            </a:r>
            <a:endParaRPr sz="1569"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81" name="Google Shape;481;p34"/>
          <p:cNvSpPr txBox="1"/>
          <p:nvPr/>
        </p:nvSpPr>
        <p:spPr>
          <a:xfrm>
            <a:off x="6672064" y="342400"/>
            <a:ext cx="2736304" cy="333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69"/>
              <a:buFont typeface="Arial"/>
              <a:buNone/>
            </a:pPr>
            <a:r>
              <a:rPr lang="en-US" sz="1569"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KaRIN topography (cm)</a:t>
            </a:r>
            <a:endParaRPr sz="1569"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82" name="Google Shape;482;p34"/>
          <p:cNvSpPr txBox="1"/>
          <p:nvPr/>
        </p:nvSpPr>
        <p:spPr>
          <a:xfrm>
            <a:off x="3719736" y="6202461"/>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Credit Cnes/CLS</a:t>
            </a:r>
            <a:endParaRPr>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7"/>
        <p:cNvGrpSpPr/>
        <p:nvPr/>
      </p:nvGrpSpPr>
      <p:grpSpPr>
        <a:xfrm>
          <a:off x="0" y="0"/>
          <a:ext cx="0" cy="0"/>
          <a:chOff x="0" y="0"/>
          <a:chExt cx="0" cy="0"/>
        </a:xfrm>
      </p:grpSpPr>
      <p:sp>
        <p:nvSpPr>
          <p:cNvPr id="491" name="Google Shape;491;p35"/>
          <p:cNvSpPr/>
          <p:nvPr/>
        </p:nvSpPr>
        <p:spPr>
          <a:xfrm rot="2700000">
            <a:off x="4409915" y="1742916"/>
            <a:ext cx="3372170" cy="337216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492" name="Google Shape;492;p35"/>
          <p:cNvSpPr/>
          <p:nvPr/>
        </p:nvSpPr>
        <p:spPr>
          <a:xfrm rot="2700000">
            <a:off x="3971277" y="1304278"/>
            <a:ext cx="4249446" cy="4249444"/>
          </a:xfrm>
          <a:prstGeom prst="frame">
            <a:avLst>
              <a:gd name="adj1" fmla="val 1195"/>
            </a:avLst>
          </a:prstGeom>
          <a:solidFill>
            <a:srgbClr val="FFFFFF">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493" name="Google Shape;493;p35"/>
          <p:cNvSpPr txBox="1">
            <a:spLocks noGrp="1"/>
          </p:cNvSpPr>
          <p:nvPr>
            <p:ph type="title"/>
          </p:nvPr>
        </p:nvSpPr>
        <p:spPr>
          <a:xfrm>
            <a:off x="4063669" y="2756140"/>
            <a:ext cx="4064662" cy="134572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80808"/>
              </a:buClr>
              <a:buSzPts val="2800"/>
              <a:buFont typeface="Calibri"/>
              <a:buNone/>
            </a:pPr>
            <a:r>
              <a:rPr lang="en-US" dirty="0">
                <a:solidFill>
                  <a:srgbClr val="080808"/>
                </a:solidFill>
                <a:sym typeface="Calibri"/>
              </a:rPr>
              <a:t>Coastal, high latitude tides</a:t>
            </a:r>
            <a:endParaRPr dirty="0">
              <a:solidFill>
                <a:srgbClr val="080808"/>
              </a:solidFill>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93"/>
                                        </p:tgtEl>
                                        <p:attrNameLst>
                                          <p:attrName>style.visibility</p:attrName>
                                        </p:attrNameLst>
                                      </p:cBhvr>
                                      <p:to>
                                        <p:strVal val="visible"/>
                                      </p:to>
                                    </p:set>
                                    <p:animEffect transition="in" filter="fade">
                                      <p:cBhvr>
                                        <p:cTn id="7" dur="400"/>
                                        <p:tgtEl>
                                          <p:spTgt spid="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36"/>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Swot &amp; the tides	</a:t>
            </a:r>
            <a:endParaRPr/>
          </a:p>
        </p:txBody>
      </p:sp>
      <p:sp>
        <p:nvSpPr>
          <p:cNvPr id="501" name="Google Shape;501;p36"/>
          <p:cNvSpPr txBox="1">
            <a:spLocks noGrp="1"/>
          </p:cNvSpPr>
          <p:nvPr>
            <p:ph type="body" idx="1"/>
          </p:nvPr>
        </p:nvSpPr>
        <p:spPr>
          <a:xfrm>
            <a:off x="171449" y="828675"/>
            <a:ext cx="11877675" cy="5410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Swot is measuring full swathes of sea surface height, even very close to the coasts, including within estuaries, and even in rivers. </a:t>
            </a:r>
            <a:endParaRPr dirty="0"/>
          </a:p>
          <a:p>
            <a:pPr marL="228600" lvl="0" indent="-228600" algn="l" rtl="0">
              <a:lnSpc>
                <a:spcPct val="90000"/>
              </a:lnSpc>
              <a:spcBef>
                <a:spcPts val="1000"/>
              </a:spcBef>
              <a:spcAft>
                <a:spcPts val="0"/>
              </a:spcAft>
              <a:buClr>
                <a:schemeClr val="dk1"/>
              </a:buClr>
              <a:buSzPts val="2800"/>
              <a:buChar char="•"/>
            </a:pPr>
            <a:r>
              <a:rPr lang="en-US" dirty="0"/>
              <a:t>Such 2D-tide measurements had never been available (only model outputs were)</a:t>
            </a:r>
            <a:endParaRPr dirty="0"/>
          </a:p>
          <a:p>
            <a:pPr marL="228600" lvl="0" indent="-228600" algn="l" rtl="0">
              <a:lnSpc>
                <a:spcPct val="90000"/>
              </a:lnSpc>
              <a:spcBef>
                <a:spcPts val="1000"/>
              </a:spcBef>
              <a:spcAft>
                <a:spcPts val="0"/>
              </a:spcAft>
              <a:buClr>
                <a:schemeClr val="dk1"/>
              </a:buClr>
              <a:buSzPts val="2800"/>
              <a:buChar char="•"/>
            </a:pPr>
            <a:r>
              <a:rPr lang="en-US" dirty="0"/>
              <a:t>This will enable to better model the tides in two dimensions, even in very narrow channels (fjords, rivers). This can be helpful for navigation.</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37"/>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Coastal tides (Mont St Michel Bay, France)	</a:t>
            </a:r>
            <a:endParaRPr/>
          </a:p>
        </p:txBody>
      </p:sp>
      <p:pic>
        <p:nvPicPr>
          <p:cNvPr id="508" name="Google Shape;508;p37" descr="Une image contenant eau, capture d’écran, carte, montagne&#10;&#10;Description générée automatiquement"/>
          <p:cNvPicPr preferRelativeResize="0"/>
          <p:nvPr/>
        </p:nvPicPr>
        <p:blipFill rotWithShape="1">
          <a:blip r:embed="rId3">
            <a:alphaModFix/>
          </a:blip>
          <a:srcRect/>
          <a:stretch/>
        </p:blipFill>
        <p:spPr>
          <a:xfrm>
            <a:off x="5976668" y="2462784"/>
            <a:ext cx="6215332" cy="4395216"/>
          </a:xfrm>
          <a:prstGeom prst="rect">
            <a:avLst/>
          </a:prstGeom>
          <a:noFill/>
          <a:ln>
            <a:noFill/>
          </a:ln>
        </p:spPr>
      </p:pic>
      <p:pic>
        <p:nvPicPr>
          <p:cNvPr id="509" name="Google Shape;509;p37" descr="Une image contenant carte, texte&#10;&#10;Description générée automatiquement"/>
          <p:cNvPicPr preferRelativeResize="0">
            <a:picLocks noGrp="1"/>
          </p:cNvPicPr>
          <p:nvPr>
            <p:ph type="body" idx="1"/>
          </p:nvPr>
        </p:nvPicPr>
        <p:blipFill rotWithShape="1">
          <a:blip r:embed="rId4">
            <a:alphaModFix/>
          </a:blip>
          <a:srcRect/>
          <a:stretch/>
        </p:blipFill>
        <p:spPr>
          <a:xfrm>
            <a:off x="1" y="681038"/>
            <a:ext cx="5709150" cy="4037266"/>
          </a:xfrm>
          <a:prstGeom prst="rect">
            <a:avLst/>
          </a:prstGeom>
          <a:noFill/>
          <a:ln>
            <a:noFill/>
          </a:ln>
        </p:spPr>
      </p:pic>
      <p:sp>
        <p:nvSpPr>
          <p:cNvPr id="510" name="Google Shape;510;p37"/>
          <p:cNvSpPr txBox="1"/>
          <p:nvPr/>
        </p:nvSpPr>
        <p:spPr>
          <a:xfrm>
            <a:off x="5709150" y="681038"/>
            <a:ext cx="6629153" cy="214236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Swot data are available in High Resolution (hydrology data) along coasts. </a:t>
            </a:r>
            <a:endParaRPr>
              <a:latin typeface="Calibri" panose="020F0502020204030204" pitchFamily="34" charset="0"/>
              <a:ea typeface="Calibri" panose="020F0502020204030204" pitchFamily="34" charset="0"/>
              <a:cs typeface="Calibri" panose="020F0502020204030204" pitchFamily="34" charset="0"/>
            </a:endParaRPr>
          </a:p>
          <a:p>
            <a:pPr marL="228600" marR="0" lvl="0" indent="-228600" algn="l" rtl="0">
              <a:lnSpc>
                <a:spcPct val="90000"/>
              </a:lnSpc>
              <a:spcBef>
                <a:spcPts val="1000"/>
              </a:spcBef>
              <a:spcAft>
                <a:spcPts val="0"/>
              </a:spcAft>
              <a:buClr>
                <a:schemeClr val="dk1"/>
              </a:buClr>
              <a:buSzPts val="2400"/>
              <a:buFont typeface="Arial"/>
              <a:buChar char="•"/>
            </a:pPr>
            <a:r>
              <a:rPr lang="en-US" sz="240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Depending on the tide, one can see the bottom (sand, silt…) or the surface water height.</a:t>
            </a:r>
            <a:endParaRPr>
              <a:latin typeface="Calibri" panose="020F0502020204030204" pitchFamily="34" charset="0"/>
              <a:ea typeface="Calibri" panose="020F0502020204030204" pitchFamily="34" charset="0"/>
              <a:cs typeface="Calibri" panose="020F0502020204030204" pitchFamily="34" charset="0"/>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511" name="Google Shape;511;p37"/>
          <p:cNvSpPr txBox="1"/>
          <p:nvPr/>
        </p:nvSpPr>
        <p:spPr>
          <a:xfrm>
            <a:off x="0" y="4992243"/>
            <a:ext cx="5976668" cy="1865757"/>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7F7F7F"/>
              </a:buClr>
              <a:buSzPts val="1400"/>
              <a:buFont typeface="Arial"/>
              <a:buNone/>
            </a:pPr>
            <a:r>
              <a:rPr lang="en-US" sz="1400" i="1">
                <a:solidFill>
                  <a:srgbClr val="7F7F7F"/>
                </a:solidFill>
                <a:latin typeface="Calibri" panose="020F0502020204030204" pitchFamily="34" charset="0"/>
                <a:ea typeface="Calibri" panose="020F0502020204030204" pitchFamily="34" charset="0"/>
                <a:cs typeface="Calibri" panose="020F0502020204030204" pitchFamily="34" charset="0"/>
                <a:sym typeface="Calibri"/>
              </a:rPr>
              <a:t>Swot height measurements at low tide (top, the wet sand reflects the radar signal), and high tide (~12 m in tide timetables, right) over the Mont St Michel Bay, France. </a:t>
            </a:r>
            <a:br>
              <a:rPr lang="en-US" sz="1400" i="1">
                <a:solidFill>
                  <a:srgbClr val="7F7F7F"/>
                </a:solidFill>
                <a:latin typeface="Calibri" panose="020F0502020204030204" pitchFamily="34" charset="0"/>
                <a:ea typeface="Calibri" panose="020F0502020204030204" pitchFamily="34" charset="0"/>
                <a:cs typeface="Calibri" panose="020F0502020204030204" pitchFamily="34" charset="0"/>
                <a:sym typeface="Calibri"/>
              </a:rPr>
            </a:br>
            <a:r>
              <a:rPr lang="en-US" sz="1400" i="1">
                <a:solidFill>
                  <a:srgbClr val="7F7F7F"/>
                </a:solidFill>
                <a:latin typeface="Calibri" panose="020F0502020204030204" pitchFamily="34" charset="0"/>
                <a:ea typeface="Calibri" panose="020F0502020204030204" pitchFamily="34" charset="0"/>
                <a:cs typeface="Calibri" panose="020F0502020204030204" pitchFamily="34" charset="0"/>
                <a:sym typeface="Calibri"/>
              </a:rPr>
              <a:t>(credit Cnes/Aviso, background image Sentinel-2)</a:t>
            </a:r>
            <a:endParaRPr sz="1400" i="1">
              <a:solidFill>
                <a:srgbClr val="7F7F7F"/>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512" name="Google Shape;512;p37"/>
          <p:cNvSpPr/>
          <p:nvPr/>
        </p:nvSpPr>
        <p:spPr>
          <a:xfrm>
            <a:off x="3650456" y="3429000"/>
            <a:ext cx="226219" cy="240506"/>
          </a:xfrm>
          <a:prstGeom prst="ellipse">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513" name="Google Shape;513;p37"/>
          <p:cNvSpPr/>
          <p:nvPr/>
        </p:nvSpPr>
        <p:spPr>
          <a:xfrm>
            <a:off x="9956006" y="5476875"/>
            <a:ext cx="226219" cy="240506"/>
          </a:xfrm>
          <a:prstGeom prst="ellipse">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38"/>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Tides in estuaries (Severn estuary, England)	</a:t>
            </a:r>
            <a:endParaRPr/>
          </a:p>
        </p:txBody>
      </p:sp>
      <p:pic>
        <p:nvPicPr>
          <p:cNvPr id="520" name="Google Shape;520;p38" descr="A close-up of a map&#10;&#10;Description automatically generated"/>
          <p:cNvPicPr preferRelativeResize="0"/>
          <p:nvPr/>
        </p:nvPicPr>
        <p:blipFill rotWithShape="1">
          <a:blip r:embed="rId3">
            <a:alphaModFix/>
          </a:blip>
          <a:srcRect/>
          <a:stretch/>
        </p:blipFill>
        <p:spPr>
          <a:xfrm>
            <a:off x="89535" y="787512"/>
            <a:ext cx="11931015" cy="5053612"/>
          </a:xfrm>
          <a:prstGeom prst="rect">
            <a:avLst/>
          </a:prstGeom>
          <a:noFill/>
          <a:ln>
            <a:noFill/>
          </a:ln>
        </p:spPr>
      </p:pic>
      <p:sp>
        <p:nvSpPr>
          <p:cNvPr id="521" name="Google Shape;521;p38"/>
          <p:cNvSpPr txBox="1"/>
          <p:nvPr/>
        </p:nvSpPr>
        <p:spPr>
          <a:xfrm>
            <a:off x="212405" y="5841124"/>
            <a:ext cx="11795762" cy="756654"/>
          </a:xfrm>
          <a:prstGeom prst="rect">
            <a:avLst/>
          </a:prstGeom>
          <a:noFill/>
          <a:ln>
            <a:noFill/>
          </a:ln>
        </p:spPr>
        <p:txBody>
          <a:bodyPr spcFirstLastPara="1" wrap="square" lIns="0" tIns="0" rIns="0" bIns="0" anchor="t" anchorCtr="0">
            <a:noAutofit/>
          </a:bodyPr>
          <a:lstStyle/>
          <a:p>
            <a:pPr marL="0" marR="0" lvl="1" indent="0" algn="ctr" rtl="0">
              <a:lnSpc>
                <a:spcPct val="114000"/>
              </a:lnSpc>
              <a:spcBef>
                <a:spcPts val="0"/>
              </a:spcBef>
              <a:spcAft>
                <a:spcPts val="0"/>
              </a:spcAft>
              <a:buNone/>
            </a:pPr>
            <a:r>
              <a:rPr lang="en-US" sz="1400" b="0" i="1" u="none" strike="noStrike" cap="none">
                <a:solidFill>
                  <a:srgbClr val="7F7F7F"/>
                </a:solidFill>
                <a:latin typeface="Calibri" panose="020F0502020204030204" pitchFamily="34" charset="0"/>
                <a:ea typeface="Calibri" panose="020F0502020204030204" pitchFamily="34" charset="0"/>
                <a:cs typeface="Calibri" panose="020F0502020204030204" pitchFamily="34" charset="0"/>
                <a:sym typeface="Calibri"/>
              </a:rPr>
              <a:t>A Situation map, with the Severn estuary shown in the red square, with Swot swath mapped (1-day orbit) . </a:t>
            </a:r>
            <a:br>
              <a:rPr lang="en-US" sz="1400" b="0" i="1" u="none" strike="noStrike" cap="none">
                <a:solidFill>
                  <a:srgbClr val="7F7F7F"/>
                </a:solidFill>
                <a:latin typeface="Calibri" panose="020F0502020204030204" pitchFamily="34" charset="0"/>
                <a:ea typeface="Calibri" panose="020F0502020204030204" pitchFamily="34" charset="0"/>
                <a:cs typeface="Calibri" panose="020F0502020204030204" pitchFamily="34" charset="0"/>
                <a:sym typeface="Calibri"/>
              </a:rPr>
            </a:br>
            <a:r>
              <a:rPr lang="en-US" sz="1400" b="0" i="1" u="none" strike="noStrike" cap="none">
                <a:solidFill>
                  <a:srgbClr val="7F7F7F"/>
                </a:solidFill>
                <a:latin typeface="Calibri" panose="020F0502020204030204" pitchFamily="34" charset="0"/>
                <a:ea typeface="Calibri" panose="020F0502020204030204" pitchFamily="34" charset="0"/>
                <a:cs typeface="Calibri" panose="020F0502020204030204" pitchFamily="34" charset="0"/>
                <a:sym typeface="Calibri"/>
              </a:rPr>
              <a:t>Snapshots of Swot Sea Level Anomalies data taken at low (B) and high (C) tide periods. (Credit Tech. U. Munich, courtesy M. Hart-Davis)</a:t>
            </a:r>
            <a:endParaRPr>
              <a:latin typeface="Calibri" panose="020F0502020204030204" pitchFamily="34" charset="0"/>
              <a:ea typeface="Calibri" panose="020F0502020204030204" pitchFamily="34" charset="0"/>
              <a:cs typeface="Calibri" panose="020F0502020204030204" pitchFamily="34" charset="0"/>
            </a:endParaRPr>
          </a:p>
          <a:p>
            <a:pPr marL="0" marR="0" lvl="1" indent="0" algn="r" rtl="0">
              <a:lnSpc>
                <a:spcPct val="114000"/>
              </a:lnSpc>
              <a:spcBef>
                <a:spcPts val="0"/>
              </a:spcBef>
              <a:spcAft>
                <a:spcPts val="0"/>
              </a:spcAft>
              <a:buClr>
                <a:schemeClr val="lt2"/>
              </a:buClr>
              <a:buSzPts val="1400"/>
              <a:buFont typeface="Arial"/>
              <a:buNone/>
            </a:pPr>
            <a:endParaRPr sz="1400" b="0" i="0" u="none" strike="noStrike" cap="none">
              <a:solidFill>
                <a:srgbClr val="7F7F7F"/>
              </a:solidFill>
              <a:latin typeface="Calibri" panose="020F0502020204030204" pitchFamily="34" charset="0"/>
              <a:ea typeface="Calibri" panose="020F0502020204030204" pitchFamily="34" charset="0"/>
              <a:cs typeface="Calibri" panose="020F0502020204030204" pitchFamily="34" charset="0"/>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39"/>
          <p:cNvSpPr txBox="1">
            <a:spLocks noGrp="1"/>
          </p:cNvSpPr>
          <p:nvPr>
            <p:ph type="title"/>
          </p:nvPr>
        </p:nvSpPr>
        <p:spPr>
          <a:xfrm>
            <a:off x="142875" y="136526"/>
            <a:ext cx="11915700" cy="6096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4400"/>
              <a:buFont typeface="Calibri"/>
              <a:buNone/>
            </a:pPr>
            <a:r>
              <a:rPr lang="en-US"/>
              <a:t>Tides in estuaries (Severn estuary, England)	</a:t>
            </a:r>
            <a:endParaRPr/>
          </a:p>
        </p:txBody>
      </p:sp>
      <p:sp>
        <p:nvSpPr>
          <p:cNvPr id="527" name="Google Shape;527;p39"/>
          <p:cNvSpPr txBox="1">
            <a:spLocks noGrp="1"/>
          </p:cNvSpPr>
          <p:nvPr>
            <p:ph type="body" idx="2"/>
          </p:nvPr>
        </p:nvSpPr>
        <p:spPr>
          <a:xfrm>
            <a:off x="425453" y="5157378"/>
            <a:ext cx="11633197" cy="1383029"/>
          </a:xfrm>
          <a:prstGeom prst="rect">
            <a:avLst/>
          </a:prstGeom>
          <a:noFill/>
          <a:ln>
            <a:noFill/>
          </a:ln>
        </p:spPr>
        <p:txBody>
          <a:bodyPr spcFirstLastPara="1" wrap="square" lIns="91425" tIns="45700" rIns="91425" bIns="45700" anchor="t" anchorCtr="0">
            <a:normAutofit/>
          </a:bodyPr>
          <a:lstStyle/>
          <a:p>
            <a:pPr marL="0" lvl="0" indent="0">
              <a:spcBef>
                <a:spcPts val="0"/>
              </a:spcBef>
              <a:buSzPts val="2800"/>
              <a:buNone/>
            </a:pPr>
            <a:r>
              <a:rPr lang="en-US" dirty="0"/>
              <a:t>Tidal components can be extracted from Swot measured water surface heights, (including solar components, since the orbits are non-</a:t>
            </a:r>
            <a:r>
              <a:rPr lang="en-US" dirty="0" err="1"/>
              <a:t>sunsynchronous</a:t>
            </a:r>
            <a:r>
              <a:rPr lang="en-US" dirty="0"/>
              <a:t> (thus not phased with the tides main frequencies))</a:t>
            </a:r>
            <a:endParaRPr dirty="0"/>
          </a:p>
        </p:txBody>
      </p:sp>
      <p:sp>
        <p:nvSpPr>
          <p:cNvPr id="528" name="Google Shape;528;p39"/>
          <p:cNvSpPr txBox="1"/>
          <p:nvPr/>
        </p:nvSpPr>
        <p:spPr>
          <a:xfrm>
            <a:off x="-1018903" y="875211"/>
            <a:ext cx="18473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pic>
        <p:nvPicPr>
          <p:cNvPr id="529" name="Google Shape;529;p39"/>
          <p:cNvPicPr preferRelativeResize="0"/>
          <p:nvPr/>
        </p:nvPicPr>
        <p:blipFill rotWithShape="1">
          <a:blip r:embed="rId3">
            <a:alphaModFix/>
          </a:blip>
          <a:srcRect/>
          <a:stretch/>
        </p:blipFill>
        <p:spPr>
          <a:xfrm>
            <a:off x="329985" y="931068"/>
            <a:ext cx="11436562" cy="3827079"/>
          </a:xfrm>
          <a:prstGeom prst="rect">
            <a:avLst/>
          </a:prstGeom>
          <a:noFill/>
          <a:ln>
            <a:noFill/>
          </a:ln>
        </p:spPr>
      </p:pic>
      <p:sp>
        <p:nvSpPr>
          <p:cNvPr id="530" name="Google Shape;530;p39"/>
          <p:cNvSpPr txBox="1"/>
          <p:nvPr/>
        </p:nvSpPr>
        <p:spPr>
          <a:xfrm>
            <a:off x="133350" y="4758147"/>
            <a:ext cx="11795762" cy="37392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en-US" sz="1400" i="1">
                <a:solidFill>
                  <a:srgbClr val="7F7F7F"/>
                </a:solidFill>
                <a:latin typeface="Calibri" panose="020F0502020204030204" pitchFamily="34" charset="0"/>
                <a:ea typeface="Calibri" panose="020F0502020204030204" pitchFamily="34" charset="0"/>
                <a:cs typeface="Calibri" panose="020F0502020204030204" pitchFamily="34" charset="0"/>
                <a:sym typeface="Calibri"/>
              </a:rPr>
              <a:t>Amplitude and Phase of the Solar tidal semi-diurnal component S2, computed from Swot measurements. (Credit Tech. U. Munich, courtesy M. Hart-Davis)</a:t>
            </a:r>
            <a:endParaRPr>
              <a:latin typeface="Calibri" panose="020F0502020204030204" pitchFamily="34" charset="0"/>
              <a:ea typeface="Calibri" panose="020F0502020204030204" pitchFamily="34" charset="0"/>
              <a:cs typeface="Calibri" panose="020F0502020204030204" pitchFamily="34" charset="0"/>
            </a:endParaRPr>
          </a:p>
          <a:p>
            <a:pPr marL="0" marR="0" lvl="1" indent="0" algn="r" rtl="0">
              <a:lnSpc>
                <a:spcPct val="114000"/>
              </a:lnSpc>
              <a:spcBef>
                <a:spcPts val="0"/>
              </a:spcBef>
              <a:spcAft>
                <a:spcPts val="0"/>
              </a:spcAft>
              <a:buClr>
                <a:schemeClr val="lt2"/>
              </a:buClr>
              <a:buSzPts val="1400"/>
              <a:buFont typeface="Arial"/>
              <a:buNone/>
            </a:pPr>
            <a:endParaRPr sz="1400" b="0" i="0" u="none" strike="noStrike" cap="none">
              <a:solidFill>
                <a:srgbClr val="A5A5A5"/>
              </a:solidFill>
              <a:latin typeface="Calibri" panose="020F0502020204030204" pitchFamily="34" charset="0"/>
              <a:ea typeface="Calibri" panose="020F0502020204030204" pitchFamily="34" charset="0"/>
              <a:cs typeface="Calibri" panose="020F0502020204030204" pitchFamily="34" charset="0"/>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40"/>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Tides in rivers (Elbe, Germany &amp; Congo)	</a:t>
            </a:r>
            <a:endParaRPr/>
          </a:p>
        </p:txBody>
      </p:sp>
      <p:pic>
        <p:nvPicPr>
          <p:cNvPr id="537" name="Google Shape;537;p40"/>
          <p:cNvPicPr preferRelativeResize="0">
            <a:picLocks noGrp="1"/>
          </p:cNvPicPr>
          <p:nvPr>
            <p:ph type="body" idx="1"/>
          </p:nvPr>
        </p:nvPicPr>
        <p:blipFill rotWithShape="1">
          <a:blip r:embed="rId3">
            <a:alphaModFix/>
          </a:blip>
          <a:srcRect/>
          <a:stretch/>
        </p:blipFill>
        <p:spPr>
          <a:xfrm>
            <a:off x="6752015" y="785684"/>
            <a:ext cx="4947935" cy="5410200"/>
          </a:xfrm>
          <a:prstGeom prst="rect">
            <a:avLst/>
          </a:prstGeom>
          <a:noFill/>
          <a:ln>
            <a:noFill/>
          </a:ln>
        </p:spPr>
      </p:pic>
      <p:pic>
        <p:nvPicPr>
          <p:cNvPr id="538" name="Google Shape;538;p40" descr="A map of land with different colors&#10;&#10;Description automatically generated with medium confidence"/>
          <p:cNvPicPr preferRelativeResize="0"/>
          <p:nvPr/>
        </p:nvPicPr>
        <p:blipFill rotWithShape="1">
          <a:blip r:embed="rId4">
            <a:alphaModFix/>
          </a:blip>
          <a:srcRect/>
          <a:stretch/>
        </p:blipFill>
        <p:spPr>
          <a:xfrm>
            <a:off x="497844" y="680909"/>
            <a:ext cx="5980164" cy="5496182"/>
          </a:xfrm>
          <a:prstGeom prst="rect">
            <a:avLst/>
          </a:prstGeom>
          <a:noFill/>
          <a:ln>
            <a:noFill/>
          </a:ln>
        </p:spPr>
      </p:pic>
      <p:sp>
        <p:nvSpPr>
          <p:cNvPr id="539" name="Google Shape;539;p40"/>
          <p:cNvSpPr txBox="1"/>
          <p:nvPr/>
        </p:nvSpPr>
        <p:spPr>
          <a:xfrm>
            <a:off x="396238" y="6195884"/>
            <a:ext cx="11795762" cy="373923"/>
          </a:xfrm>
          <a:prstGeom prst="rect">
            <a:avLst/>
          </a:prstGeom>
          <a:noFill/>
          <a:ln>
            <a:noFill/>
          </a:ln>
        </p:spPr>
        <p:txBody>
          <a:bodyPr spcFirstLastPara="1" wrap="square" lIns="0" tIns="0" rIns="0" bIns="0" anchor="t" anchorCtr="0">
            <a:noAutofit/>
          </a:bodyPr>
          <a:lstStyle/>
          <a:p>
            <a:pPr marL="0" marR="0" lvl="1" indent="0" algn="ctr" rtl="0">
              <a:lnSpc>
                <a:spcPct val="114000"/>
              </a:lnSpc>
              <a:spcBef>
                <a:spcPts val="0"/>
              </a:spcBef>
              <a:spcAft>
                <a:spcPts val="0"/>
              </a:spcAft>
              <a:buNone/>
            </a:pPr>
            <a:r>
              <a:rPr lang="en-US" sz="1400" b="0" i="1" u="none" strike="noStrike" cap="none">
                <a:solidFill>
                  <a:srgbClr val="7F7F7F"/>
                </a:solidFill>
                <a:latin typeface="Calibri" panose="020F0502020204030204" pitchFamily="34" charset="0"/>
                <a:ea typeface="Calibri" panose="020F0502020204030204" pitchFamily="34" charset="0"/>
                <a:cs typeface="Calibri" panose="020F0502020204030204" pitchFamily="34" charset="0"/>
                <a:sym typeface="Calibri"/>
              </a:rPr>
              <a:t>Amplitude and Phase of the Lunar tidal semi-diurnal component M2, computed from Swot measurements, left over the Elbe river (Germany) and right Congo River (between Congo and Democratic Republic of the Congo). (Credit Tech. U. Munich, courtesy M. Hart-Davis)</a:t>
            </a:r>
            <a:endParaRPr>
              <a:latin typeface="Calibri" panose="020F0502020204030204" pitchFamily="34" charset="0"/>
              <a:ea typeface="Calibri" panose="020F0502020204030204" pitchFamily="34" charset="0"/>
              <a:cs typeface="Calibri" panose="020F0502020204030204" pitchFamily="34" charset="0"/>
            </a:endParaRPr>
          </a:p>
          <a:p>
            <a:pPr marL="0" marR="0" lvl="1" indent="0" algn="r" rtl="0">
              <a:lnSpc>
                <a:spcPct val="114000"/>
              </a:lnSpc>
              <a:spcBef>
                <a:spcPts val="0"/>
              </a:spcBef>
              <a:spcAft>
                <a:spcPts val="0"/>
              </a:spcAft>
              <a:buClr>
                <a:schemeClr val="lt2"/>
              </a:buClr>
              <a:buSzPts val="1400"/>
              <a:buFont typeface="Arial"/>
              <a:buNone/>
            </a:pPr>
            <a:endParaRPr sz="1400" b="0" i="0" u="none" strike="noStrike" cap="none">
              <a:solidFill>
                <a:srgbClr val="7F7F7F"/>
              </a:solidFill>
              <a:latin typeface="Calibri" panose="020F0502020204030204" pitchFamily="34" charset="0"/>
              <a:ea typeface="Calibri" panose="020F0502020204030204" pitchFamily="34" charset="0"/>
              <a:cs typeface="Calibri" panose="020F0502020204030204" pitchFamily="34" charset="0"/>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4"/>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Before Swot, over the ocean	</a:t>
            </a:r>
            <a:endParaRPr/>
          </a:p>
        </p:txBody>
      </p:sp>
      <p:sp>
        <p:nvSpPr>
          <p:cNvPr id="118" name="Google Shape;118;p4"/>
          <p:cNvSpPr txBox="1">
            <a:spLocks noGrp="1"/>
          </p:cNvSpPr>
          <p:nvPr>
            <p:ph type="body" idx="1"/>
          </p:nvPr>
        </p:nvSpPr>
        <p:spPr>
          <a:xfrm>
            <a:off x="171449" y="828675"/>
            <a:ext cx="11877675" cy="5410200"/>
          </a:xfrm>
          <a:prstGeom prst="rect">
            <a:avLst/>
          </a:prstGeom>
          <a:noFill/>
          <a:ln>
            <a:noFill/>
          </a:ln>
        </p:spPr>
        <p:txBody>
          <a:bodyPr spcFirstLastPara="1" wrap="square" lIns="91425" tIns="45700" rIns="91425" bIns="45700" anchor="t" anchorCtr="0">
            <a:normAutofit/>
          </a:bodyPr>
          <a:lstStyle/>
          <a:p>
            <a:pPr marL="360000" lvl="0" indent="-285750" algn="l" rtl="0">
              <a:lnSpc>
                <a:spcPct val="90000"/>
              </a:lnSpc>
              <a:spcBef>
                <a:spcPts val="0"/>
              </a:spcBef>
              <a:spcAft>
                <a:spcPts val="600"/>
              </a:spcAft>
              <a:buClr>
                <a:schemeClr val="dk1"/>
              </a:buClr>
              <a:buSzPts val="2800"/>
              <a:buFont typeface="Calibri"/>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Global</a:t>
            </a:r>
            <a:r>
              <a:rPr lang="en-US" dirty="0"/>
              <a:t> &amp; regional sea level rise,</a:t>
            </a:r>
          </a:p>
          <a:p>
            <a:pPr marL="360000" lvl="0" indent="-285750" algn="l" rtl="0">
              <a:lnSpc>
                <a:spcPct val="90000"/>
              </a:lnSpc>
              <a:spcBef>
                <a:spcPts val="0"/>
              </a:spcBef>
              <a:spcAft>
                <a:spcPts val="600"/>
              </a:spcAft>
              <a:buClr>
                <a:schemeClr val="dk1"/>
              </a:buClr>
              <a:buSzPts val="2800"/>
              <a:buFont typeface="Calibri"/>
              <a:buChar char="-"/>
            </a:pPr>
            <a:r>
              <a:rPr lang="en-US" dirty="0"/>
              <a:t>Global &amp; regional ocean circulation (e.g.; ENSO monitoring),</a:t>
            </a:r>
          </a:p>
          <a:p>
            <a:pPr marL="360000" lvl="0" indent="-285750" algn="l" rtl="0">
              <a:lnSpc>
                <a:spcPct val="90000"/>
              </a:lnSpc>
              <a:spcBef>
                <a:spcPts val="0"/>
              </a:spcBef>
              <a:spcAft>
                <a:spcPts val="600"/>
              </a:spcAft>
              <a:buClr>
                <a:schemeClr val="dk1"/>
              </a:buClr>
              <a:buSzPts val="2800"/>
              <a:buFont typeface="Calibri"/>
              <a:buChar char="-"/>
            </a:pPr>
            <a:r>
              <a:rPr lang="en-US" dirty="0"/>
              <a:t>Open ocean large mesoscale eddies (&gt; 100 km in diameter)</a:t>
            </a:r>
            <a:br>
              <a:rPr lang="en-US" dirty="0"/>
            </a:br>
            <a:r>
              <a:rPr lang="en-US" dirty="0"/>
              <a:t> (</a:t>
            </a:r>
            <a:r>
              <a:rPr lang="en-US" dirty="0" err="1"/>
              <a:t>eg.</a:t>
            </a:r>
            <a:r>
              <a:rPr lang="en-US" dirty="0"/>
              <a:t> operational oceanography),</a:t>
            </a:r>
          </a:p>
          <a:p>
            <a:pPr marL="360000" lvl="0" indent="-285750" algn="l" rtl="0">
              <a:lnSpc>
                <a:spcPct val="90000"/>
              </a:lnSpc>
              <a:spcBef>
                <a:spcPts val="0"/>
              </a:spcBef>
              <a:spcAft>
                <a:spcPts val="600"/>
              </a:spcAft>
              <a:buClr>
                <a:schemeClr val="dk1"/>
              </a:buClr>
              <a:buSzPts val="2800"/>
              <a:buFont typeface="Calibri"/>
              <a:buChar char="-"/>
            </a:pPr>
            <a:r>
              <a:rPr lang="en-US" dirty="0"/>
              <a:t>Coastal measurements depending on the track vs coast geometry, and with dedicated processing,</a:t>
            </a:r>
          </a:p>
          <a:p>
            <a:pPr marL="360000" lvl="0" indent="-285750" algn="l" rtl="0">
              <a:lnSpc>
                <a:spcPct val="90000"/>
              </a:lnSpc>
              <a:spcBef>
                <a:spcPts val="0"/>
              </a:spcBef>
              <a:spcAft>
                <a:spcPts val="600"/>
              </a:spcAft>
              <a:buClr>
                <a:schemeClr val="dk1"/>
              </a:buClr>
              <a:buSzPts val="2800"/>
              <a:buFont typeface="Calibri"/>
              <a:buChar char="-"/>
            </a:pPr>
            <a:r>
              <a:rPr lang="en-US" dirty="0"/>
              <a:t>Tides, surface and internal,</a:t>
            </a:r>
          </a:p>
          <a:p>
            <a:pPr marL="360000" lvl="0" indent="-285750" algn="l" rtl="0">
              <a:lnSpc>
                <a:spcPct val="90000"/>
              </a:lnSpc>
              <a:spcBef>
                <a:spcPts val="0"/>
              </a:spcBef>
              <a:spcAft>
                <a:spcPts val="600"/>
              </a:spcAft>
              <a:buClr>
                <a:schemeClr val="dk1"/>
              </a:buClr>
              <a:buSzPts val="2800"/>
              <a:buFont typeface="Calibri"/>
              <a:buChar char="-"/>
            </a:pPr>
            <a:r>
              <a:rPr lang="en-US" dirty="0"/>
              <a:t>Geoid, Mean Sea Surface and bathymetry,</a:t>
            </a:r>
          </a:p>
          <a:p>
            <a:pPr marL="360000" lvl="0" indent="-285750" algn="l" rtl="0">
              <a:lnSpc>
                <a:spcPct val="90000"/>
              </a:lnSpc>
              <a:spcBef>
                <a:spcPts val="0"/>
              </a:spcBef>
              <a:spcAft>
                <a:spcPts val="600"/>
              </a:spcAft>
              <a:buClr>
                <a:schemeClr val="dk1"/>
              </a:buClr>
              <a:buSzPts val="2800"/>
              <a:buFont typeface="Calibri"/>
              <a:buChar char="-"/>
            </a:pPr>
            <a:r>
              <a:rPr lang="en-US" dirty="0"/>
              <a:t>Significant wave heights and wind speed modulus under the track,</a:t>
            </a:r>
          </a:p>
          <a:p>
            <a:pPr marL="360000" lvl="0" indent="-285750" algn="l" rtl="0">
              <a:lnSpc>
                <a:spcPct val="90000"/>
              </a:lnSpc>
              <a:spcBef>
                <a:spcPts val="0"/>
              </a:spcBef>
              <a:spcAft>
                <a:spcPts val="600"/>
              </a:spcAft>
              <a:buClr>
                <a:schemeClr val="dk1"/>
              </a:buClr>
              <a:buSzPts val="2800"/>
              <a:buFont typeface="Calibri"/>
              <a:buChar char="-"/>
            </a:pPr>
            <a:r>
              <a:rPr lang="en-US" dirty="0"/>
              <a:t>Polar seas (icebergs, ice leads and sea ice) &amp; continental ice topography (depending on the satellite’s orbit). </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41"/>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High-latitude tides (fjords):  Sognefjorden	</a:t>
            </a:r>
            <a:endParaRPr/>
          </a:p>
        </p:txBody>
      </p:sp>
      <p:grpSp>
        <p:nvGrpSpPr>
          <p:cNvPr id="546" name="Google Shape;546;p41"/>
          <p:cNvGrpSpPr/>
          <p:nvPr/>
        </p:nvGrpSpPr>
        <p:grpSpPr>
          <a:xfrm>
            <a:off x="194774" y="926624"/>
            <a:ext cx="2286866" cy="4952010"/>
            <a:chOff x="458933" y="1045676"/>
            <a:chExt cx="2466291" cy="5340539"/>
          </a:xfrm>
        </p:grpSpPr>
        <p:pic>
          <p:nvPicPr>
            <p:cNvPr id="547" name="Google Shape;547;p41"/>
            <p:cNvPicPr preferRelativeResize="0"/>
            <p:nvPr/>
          </p:nvPicPr>
          <p:blipFill rotWithShape="1">
            <a:blip r:embed="rId3">
              <a:alphaModFix/>
            </a:blip>
            <a:srcRect/>
            <a:stretch/>
          </p:blipFill>
          <p:spPr>
            <a:xfrm>
              <a:off x="458933" y="1045676"/>
              <a:ext cx="2466291" cy="5340539"/>
            </a:xfrm>
            <a:prstGeom prst="rect">
              <a:avLst/>
            </a:prstGeom>
            <a:noFill/>
            <a:ln>
              <a:noFill/>
            </a:ln>
          </p:spPr>
        </p:pic>
        <p:sp>
          <p:nvSpPr>
            <p:cNvPr id="548" name="Google Shape;548;p41"/>
            <p:cNvSpPr/>
            <p:nvPr/>
          </p:nvSpPr>
          <p:spPr>
            <a:xfrm>
              <a:off x="794504" y="4402170"/>
              <a:ext cx="363728" cy="247373"/>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14000"/>
                </a:lnSpc>
                <a:spcBef>
                  <a:spcPts val="0"/>
                </a:spcBef>
                <a:spcAft>
                  <a:spcPts val="0"/>
                </a:spcAft>
                <a:buClr>
                  <a:schemeClr val="dk1"/>
                </a:buClr>
                <a:buSzPts val="1800"/>
                <a:buFont typeface="Calibri"/>
                <a:buNone/>
              </a:pPr>
              <a:endParaRPr sz="1800" b="0" i="0"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sp>
        <p:nvSpPr>
          <p:cNvPr id="549" name="Google Shape;549;p41"/>
          <p:cNvSpPr txBox="1"/>
          <p:nvPr/>
        </p:nvSpPr>
        <p:spPr>
          <a:xfrm>
            <a:off x="194775" y="6116054"/>
            <a:ext cx="10723704" cy="377797"/>
          </a:xfrm>
          <a:prstGeom prst="rect">
            <a:avLst/>
          </a:prstGeom>
          <a:noFill/>
          <a:ln>
            <a:noFill/>
          </a:ln>
        </p:spPr>
        <p:txBody>
          <a:bodyPr spcFirstLastPara="1" wrap="square" lIns="0" tIns="0" rIns="0" bIns="0" anchor="t" anchorCtr="0">
            <a:noAutofit/>
          </a:bodyPr>
          <a:lstStyle/>
          <a:p>
            <a:pPr marL="0" marR="0" lvl="1" indent="0" algn="ctr" rtl="0">
              <a:lnSpc>
                <a:spcPct val="114000"/>
              </a:lnSpc>
              <a:spcBef>
                <a:spcPts val="0"/>
              </a:spcBef>
              <a:spcAft>
                <a:spcPts val="0"/>
              </a:spcAft>
              <a:buNone/>
            </a:pPr>
            <a:r>
              <a:rPr lang="en-US" sz="1400" b="0" i="1" u="none" strike="noStrike" cap="none">
                <a:solidFill>
                  <a:srgbClr val="7F7F7F"/>
                </a:solidFill>
                <a:latin typeface="Calibri" panose="020F0502020204030204" pitchFamily="34" charset="0"/>
                <a:ea typeface="Calibri" panose="020F0502020204030204" pitchFamily="34" charset="0"/>
                <a:cs typeface="Calibri" panose="020F0502020204030204" pitchFamily="34" charset="0"/>
                <a:sym typeface="Calibri"/>
              </a:rPr>
              <a:t>Semi-diurnal (M2) tide amplitudes (A) and phase lag (B) derived Swot data within the Sognefjorden. (High-resolution “hydrology” data) </a:t>
            </a:r>
            <a:br>
              <a:rPr lang="en-US" sz="1400" b="0" i="1" u="none" strike="noStrike" cap="none">
                <a:solidFill>
                  <a:srgbClr val="7F7F7F"/>
                </a:solidFill>
                <a:latin typeface="Calibri" panose="020F0502020204030204" pitchFamily="34" charset="0"/>
                <a:ea typeface="Calibri" panose="020F0502020204030204" pitchFamily="34" charset="0"/>
                <a:cs typeface="Calibri" panose="020F0502020204030204" pitchFamily="34" charset="0"/>
                <a:sym typeface="Calibri"/>
              </a:rPr>
            </a:br>
            <a:r>
              <a:rPr lang="en-US" sz="1400" b="0" i="1" u="none" strike="noStrike" cap="none">
                <a:solidFill>
                  <a:srgbClr val="7F7F7F"/>
                </a:solidFill>
                <a:latin typeface="Calibri" panose="020F0502020204030204" pitchFamily="34" charset="0"/>
                <a:ea typeface="Calibri" panose="020F0502020204030204" pitchFamily="34" charset="0"/>
                <a:cs typeface="Calibri" panose="020F0502020204030204" pitchFamily="34" charset="0"/>
                <a:sym typeface="Calibri"/>
              </a:rPr>
              <a:t>(Credit Tech. U. Munich, courtesy M. Hart-Davis)</a:t>
            </a:r>
            <a:endParaRPr sz="1400" b="0" i="1" u="none" strike="noStrike" cap="none">
              <a:solidFill>
                <a:srgbClr val="7F7F7F"/>
              </a:solidFill>
              <a:latin typeface="Calibri" panose="020F0502020204030204" pitchFamily="34" charset="0"/>
              <a:ea typeface="Calibri" panose="020F0502020204030204" pitchFamily="34" charset="0"/>
              <a:cs typeface="Calibri" panose="020F0502020204030204" pitchFamily="34" charset="0"/>
              <a:sym typeface="Calibri"/>
            </a:endParaRPr>
          </a:p>
        </p:txBody>
      </p:sp>
      <p:pic>
        <p:nvPicPr>
          <p:cNvPr id="550" name="Google Shape;550;p41" descr="A screenshot of a map&#10;&#10;Description automatically generated"/>
          <p:cNvPicPr preferRelativeResize="0"/>
          <p:nvPr/>
        </p:nvPicPr>
        <p:blipFill rotWithShape="1">
          <a:blip r:embed="rId4">
            <a:alphaModFix/>
          </a:blip>
          <a:srcRect/>
          <a:stretch/>
        </p:blipFill>
        <p:spPr>
          <a:xfrm>
            <a:off x="2481639" y="849581"/>
            <a:ext cx="8650485" cy="526647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5"/>
        <p:cNvGrpSpPr/>
        <p:nvPr/>
      </p:nvGrpSpPr>
      <p:grpSpPr>
        <a:xfrm>
          <a:off x="0" y="0"/>
          <a:ext cx="0" cy="0"/>
          <a:chOff x="0" y="0"/>
          <a:chExt cx="0" cy="0"/>
        </a:xfrm>
      </p:grpSpPr>
      <p:sp>
        <p:nvSpPr>
          <p:cNvPr id="557" name="Google Shape;557;p42"/>
          <p:cNvSpPr txBox="1">
            <a:spLocks noGrp="1"/>
          </p:cNvSpPr>
          <p:nvPr>
            <p:ph type="title" idx="4294967295"/>
          </p:nvPr>
        </p:nvSpPr>
        <p:spPr>
          <a:xfrm>
            <a:off x="2133600" y="325438"/>
            <a:ext cx="10058400" cy="357505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200"/>
              <a:buFont typeface="Calibri"/>
              <a:buNone/>
            </a:pPr>
            <a:r>
              <a:rPr lang="en-US" sz="5200" dirty="0">
                <a:solidFill>
                  <a:schemeClr val="tx1"/>
                </a:solidFill>
                <a:latin typeface="Calibri" panose="020F0502020204030204" pitchFamily="34" charset="0"/>
                <a:ea typeface="Calibri" panose="020F0502020204030204" pitchFamily="34" charset="0"/>
                <a:cs typeface="Calibri" panose="020F0502020204030204" pitchFamily="34" charset="0"/>
              </a:rPr>
              <a:t>Internal Tides / Internal waves	</a:t>
            </a:r>
            <a:endParaRPr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3"/>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Internal tides	</a:t>
            </a:r>
            <a:endParaRPr/>
          </a:p>
        </p:txBody>
      </p:sp>
      <p:sp>
        <p:nvSpPr>
          <p:cNvPr id="565" name="Google Shape;565;p43"/>
          <p:cNvSpPr txBox="1">
            <a:spLocks noGrp="1"/>
          </p:cNvSpPr>
          <p:nvPr>
            <p:ph type="body" idx="1"/>
          </p:nvPr>
        </p:nvSpPr>
        <p:spPr>
          <a:xfrm>
            <a:off x="171450" y="828675"/>
            <a:ext cx="6229350" cy="5410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Internal tides are tidal waves created by the bottom topography. They propagate at the interfaces between ocean layers. </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Swot is observing the propagation of internal tides in 2D </a:t>
            </a:r>
            <a:endParaRPr/>
          </a:p>
          <a:p>
            <a:pPr marL="228600" lvl="0" indent="-228600" algn="l" rtl="0">
              <a:lnSpc>
                <a:spcPct val="90000"/>
              </a:lnSpc>
              <a:spcBef>
                <a:spcPts val="1000"/>
              </a:spcBef>
              <a:spcAft>
                <a:spcPts val="0"/>
              </a:spcAft>
              <a:buClr>
                <a:schemeClr val="dk1"/>
              </a:buClr>
              <a:buSzPts val="2800"/>
              <a:buChar char="•"/>
            </a:pPr>
            <a:r>
              <a:rPr lang="en-US"/>
              <a:t>important for ocean mixing &amp; energy dissipation</a:t>
            </a:r>
            <a:endParaRPr/>
          </a:p>
          <a:p>
            <a:pPr marL="228600" lvl="0" indent="-228600" algn="l" rtl="0">
              <a:lnSpc>
                <a:spcPct val="90000"/>
              </a:lnSpc>
              <a:spcBef>
                <a:spcPts val="1000"/>
              </a:spcBef>
              <a:spcAft>
                <a:spcPts val="0"/>
              </a:spcAft>
              <a:buClr>
                <a:schemeClr val="dk1"/>
              </a:buClr>
              <a:buSzPts val="2800"/>
              <a:buChar char="•"/>
            </a:pPr>
            <a:r>
              <a:rPr lang="en-US"/>
              <a:t>And Swot SSH needs to be corrected from them, too, for (sub)mesoscale studies</a:t>
            </a:r>
            <a:endParaRPr/>
          </a:p>
          <a:p>
            <a:pPr marL="228600" lvl="0" indent="-50800" algn="l" rtl="0">
              <a:lnSpc>
                <a:spcPct val="90000"/>
              </a:lnSpc>
              <a:spcBef>
                <a:spcPts val="1000"/>
              </a:spcBef>
              <a:spcAft>
                <a:spcPts val="0"/>
              </a:spcAft>
              <a:buClr>
                <a:schemeClr val="dk1"/>
              </a:buClr>
              <a:buSzPts val="2800"/>
              <a:buNone/>
            </a:pPr>
            <a:endParaRPr/>
          </a:p>
        </p:txBody>
      </p:sp>
      <p:grpSp>
        <p:nvGrpSpPr>
          <p:cNvPr id="566" name="Google Shape;566;p43"/>
          <p:cNvGrpSpPr/>
          <p:nvPr/>
        </p:nvGrpSpPr>
        <p:grpSpPr>
          <a:xfrm>
            <a:off x="6144471" y="1608138"/>
            <a:ext cx="7040686" cy="4513262"/>
            <a:chOff x="7468589" y="1438893"/>
            <a:chExt cx="2971800" cy="1905001"/>
          </a:xfrm>
        </p:grpSpPr>
        <p:sp>
          <p:nvSpPr>
            <p:cNvPr id="567" name="Google Shape;567;p43"/>
            <p:cNvSpPr/>
            <p:nvPr/>
          </p:nvSpPr>
          <p:spPr>
            <a:xfrm>
              <a:off x="7697189" y="2048493"/>
              <a:ext cx="1981200" cy="129540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grpSp>
          <p:nvGrpSpPr>
            <p:cNvPr id="568" name="Google Shape;568;p43"/>
            <p:cNvGrpSpPr/>
            <p:nvPr/>
          </p:nvGrpSpPr>
          <p:grpSpPr>
            <a:xfrm>
              <a:off x="7468589" y="1543669"/>
              <a:ext cx="2216150" cy="1800225"/>
              <a:chOff x="4172" y="786"/>
              <a:chExt cx="1396" cy="1134"/>
            </a:xfrm>
          </p:grpSpPr>
          <p:sp>
            <p:nvSpPr>
              <p:cNvPr id="569" name="Google Shape;569;p43"/>
              <p:cNvSpPr/>
              <p:nvPr/>
            </p:nvSpPr>
            <p:spPr>
              <a:xfrm>
                <a:off x="4316" y="816"/>
                <a:ext cx="1248" cy="288"/>
              </a:xfrm>
              <a:prstGeom prst="rect">
                <a:avLst/>
              </a:prstGeom>
              <a:solidFill>
                <a:srgbClr val="CCFF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570" name="Google Shape;570;p43"/>
              <p:cNvSpPr/>
              <p:nvPr/>
            </p:nvSpPr>
            <p:spPr>
              <a:xfrm>
                <a:off x="4172" y="960"/>
                <a:ext cx="288" cy="960"/>
              </a:xfrm>
              <a:prstGeom prst="triangle">
                <a:avLst>
                  <a:gd name="adj" fmla="val 50000"/>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571" name="Google Shape;571;p43"/>
              <p:cNvSpPr/>
              <p:nvPr/>
            </p:nvSpPr>
            <p:spPr>
              <a:xfrm>
                <a:off x="4320" y="1008"/>
                <a:ext cx="1248" cy="240"/>
              </a:xfrm>
              <a:custGeom>
                <a:avLst/>
                <a:gdLst/>
                <a:ahLst/>
                <a:cxnLst/>
                <a:rect l="l" t="t" r="r" b="b"/>
                <a:pathLst>
                  <a:path w="1248" h="240" extrusionOk="0">
                    <a:moveTo>
                      <a:pt x="0" y="96"/>
                    </a:moveTo>
                    <a:cubicBezTo>
                      <a:pt x="32" y="48"/>
                      <a:pt x="64" y="0"/>
                      <a:pt x="96" y="0"/>
                    </a:cubicBezTo>
                    <a:cubicBezTo>
                      <a:pt x="128" y="0"/>
                      <a:pt x="160" y="64"/>
                      <a:pt x="192" y="96"/>
                    </a:cubicBezTo>
                    <a:cubicBezTo>
                      <a:pt x="224" y="128"/>
                      <a:pt x="248" y="192"/>
                      <a:pt x="288" y="192"/>
                    </a:cubicBezTo>
                    <a:cubicBezTo>
                      <a:pt x="328" y="192"/>
                      <a:pt x="392" y="128"/>
                      <a:pt x="432" y="96"/>
                    </a:cubicBezTo>
                    <a:cubicBezTo>
                      <a:pt x="472" y="64"/>
                      <a:pt x="496" y="0"/>
                      <a:pt x="528" y="0"/>
                    </a:cubicBezTo>
                    <a:cubicBezTo>
                      <a:pt x="560" y="0"/>
                      <a:pt x="592" y="64"/>
                      <a:pt x="624" y="96"/>
                    </a:cubicBezTo>
                    <a:cubicBezTo>
                      <a:pt x="656" y="128"/>
                      <a:pt x="680" y="192"/>
                      <a:pt x="720" y="192"/>
                    </a:cubicBezTo>
                    <a:cubicBezTo>
                      <a:pt x="760" y="192"/>
                      <a:pt x="824" y="128"/>
                      <a:pt x="864" y="96"/>
                    </a:cubicBezTo>
                    <a:cubicBezTo>
                      <a:pt x="904" y="64"/>
                      <a:pt x="928" y="0"/>
                      <a:pt x="960" y="0"/>
                    </a:cubicBezTo>
                    <a:cubicBezTo>
                      <a:pt x="992" y="0"/>
                      <a:pt x="1024" y="56"/>
                      <a:pt x="1056" y="96"/>
                    </a:cubicBezTo>
                    <a:cubicBezTo>
                      <a:pt x="1088" y="136"/>
                      <a:pt x="1120" y="240"/>
                      <a:pt x="1152" y="240"/>
                    </a:cubicBezTo>
                    <a:cubicBezTo>
                      <a:pt x="1184" y="240"/>
                      <a:pt x="1232" y="120"/>
                      <a:pt x="1248" y="96"/>
                    </a:cubicBez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572" name="Google Shape;572;p43"/>
              <p:cNvSpPr/>
              <p:nvPr/>
            </p:nvSpPr>
            <p:spPr>
              <a:xfrm rot="10800000" flipH="1">
                <a:off x="4320" y="786"/>
                <a:ext cx="1248" cy="29"/>
              </a:xfrm>
              <a:custGeom>
                <a:avLst/>
                <a:gdLst/>
                <a:ahLst/>
                <a:cxnLst/>
                <a:rect l="l" t="t" r="r" b="b"/>
                <a:pathLst>
                  <a:path w="1248" h="240" extrusionOk="0">
                    <a:moveTo>
                      <a:pt x="0" y="96"/>
                    </a:moveTo>
                    <a:cubicBezTo>
                      <a:pt x="32" y="48"/>
                      <a:pt x="64" y="0"/>
                      <a:pt x="96" y="0"/>
                    </a:cubicBezTo>
                    <a:cubicBezTo>
                      <a:pt x="128" y="0"/>
                      <a:pt x="160" y="64"/>
                      <a:pt x="192" y="96"/>
                    </a:cubicBezTo>
                    <a:cubicBezTo>
                      <a:pt x="224" y="128"/>
                      <a:pt x="248" y="192"/>
                      <a:pt x="288" y="192"/>
                    </a:cubicBezTo>
                    <a:cubicBezTo>
                      <a:pt x="328" y="192"/>
                      <a:pt x="392" y="128"/>
                      <a:pt x="432" y="96"/>
                    </a:cubicBezTo>
                    <a:cubicBezTo>
                      <a:pt x="472" y="64"/>
                      <a:pt x="496" y="0"/>
                      <a:pt x="528" y="0"/>
                    </a:cubicBezTo>
                    <a:cubicBezTo>
                      <a:pt x="560" y="0"/>
                      <a:pt x="592" y="64"/>
                      <a:pt x="624" y="96"/>
                    </a:cubicBezTo>
                    <a:cubicBezTo>
                      <a:pt x="656" y="128"/>
                      <a:pt x="680" y="192"/>
                      <a:pt x="720" y="192"/>
                    </a:cubicBezTo>
                    <a:cubicBezTo>
                      <a:pt x="760" y="192"/>
                      <a:pt x="824" y="128"/>
                      <a:pt x="864" y="96"/>
                    </a:cubicBezTo>
                    <a:cubicBezTo>
                      <a:pt x="904" y="64"/>
                      <a:pt x="928" y="0"/>
                      <a:pt x="960" y="0"/>
                    </a:cubicBezTo>
                    <a:cubicBezTo>
                      <a:pt x="992" y="0"/>
                      <a:pt x="1024" y="56"/>
                      <a:pt x="1056" y="96"/>
                    </a:cubicBezTo>
                    <a:cubicBezTo>
                      <a:pt x="1088" y="136"/>
                      <a:pt x="1120" y="240"/>
                      <a:pt x="1152" y="240"/>
                    </a:cubicBezTo>
                    <a:cubicBezTo>
                      <a:pt x="1184" y="240"/>
                      <a:pt x="1232" y="120"/>
                      <a:pt x="1248" y="96"/>
                    </a:cubicBez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grpSp>
        <p:sp>
          <p:nvSpPr>
            <p:cNvPr id="573" name="Google Shape;573;p43"/>
            <p:cNvSpPr txBox="1"/>
            <p:nvPr/>
          </p:nvSpPr>
          <p:spPr>
            <a:xfrm>
              <a:off x="9678389" y="1896093"/>
              <a:ext cx="762000" cy="1298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~20 m</a:t>
              </a:r>
              <a:endParaRPr>
                <a:latin typeface="Calibri" panose="020F0502020204030204" pitchFamily="34" charset="0"/>
                <a:ea typeface="Calibri" panose="020F0502020204030204" pitchFamily="34" charset="0"/>
                <a:cs typeface="Calibri" panose="020F0502020204030204" pitchFamily="34" charset="0"/>
              </a:endParaRPr>
            </a:p>
          </p:txBody>
        </p:sp>
        <p:sp>
          <p:nvSpPr>
            <p:cNvPr id="574" name="Google Shape;574;p43"/>
            <p:cNvSpPr txBox="1"/>
            <p:nvPr/>
          </p:nvSpPr>
          <p:spPr>
            <a:xfrm>
              <a:off x="9678389" y="1438893"/>
              <a:ext cx="762000" cy="1298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~2 cm</a:t>
              </a:r>
              <a:endParaRPr>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46"/>
          <p:cNvSpPr txBox="1">
            <a:spLocks noGrp="1"/>
          </p:cNvSpPr>
          <p:nvPr>
            <p:ph type="title"/>
          </p:nvPr>
        </p:nvSpPr>
        <p:spPr>
          <a:xfrm>
            <a:off x="396950" y="141458"/>
            <a:ext cx="11395247" cy="42473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ct val="100000"/>
              <a:buFont typeface="Calibri"/>
              <a:buNone/>
            </a:pPr>
            <a:r>
              <a:rPr lang="en-US" sz="3600" dirty="0"/>
              <a:t>Internal tides traveling eastwards in the Indian Ocean	</a:t>
            </a:r>
            <a:endParaRPr sz="3600" dirty="0"/>
          </a:p>
        </p:txBody>
      </p:sp>
      <p:pic>
        <p:nvPicPr>
          <p:cNvPr id="613" name="Google Shape;613;p46"/>
          <p:cNvPicPr preferRelativeResize="0">
            <a:picLocks noGrp="1"/>
          </p:cNvPicPr>
          <p:nvPr>
            <p:ph type="body" idx="1"/>
          </p:nvPr>
        </p:nvPicPr>
        <p:blipFill rotWithShape="1">
          <a:blip r:embed="rId3">
            <a:alphaModFix/>
          </a:blip>
          <a:srcRect/>
          <a:stretch/>
        </p:blipFill>
        <p:spPr>
          <a:xfrm>
            <a:off x="7475518" y="745379"/>
            <a:ext cx="2499755" cy="5694363"/>
          </a:xfrm>
          <a:prstGeom prst="rect">
            <a:avLst/>
          </a:prstGeom>
          <a:noFill/>
          <a:ln>
            <a:noFill/>
          </a:ln>
        </p:spPr>
      </p:pic>
      <p:pic>
        <p:nvPicPr>
          <p:cNvPr id="614" name="Google Shape;614;p46"/>
          <p:cNvPicPr preferRelativeResize="0"/>
          <p:nvPr/>
        </p:nvPicPr>
        <p:blipFill rotWithShape="1">
          <a:blip r:embed="rId4">
            <a:alphaModFix/>
          </a:blip>
          <a:srcRect/>
          <a:stretch/>
        </p:blipFill>
        <p:spPr>
          <a:xfrm>
            <a:off x="10272464" y="836712"/>
            <a:ext cx="1319582" cy="1384506"/>
          </a:xfrm>
          <a:prstGeom prst="rect">
            <a:avLst/>
          </a:prstGeom>
          <a:noFill/>
          <a:ln>
            <a:noFill/>
          </a:ln>
        </p:spPr>
      </p:pic>
      <p:cxnSp>
        <p:nvCxnSpPr>
          <p:cNvPr id="615" name="Google Shape;615;p46"/>
          <p:cNvCxnSpPr/>
          <p:nvPr/>
        </p:nvCxnSpPr>
        <p:spPr>
          <a:xfrm rot="10800000" flipH="1">
            <a:off x="8093032" y="2420295"/>
            <a:ext cx="843892" cy="229508"/>
          </a:xfrm>
          <a:prstGeom prst="straightConnector1">
            <a:avLst/>
          </a:prstGeom>
          <a:noFill/>
          <a:ln w="19050" cap="flat" cmpd="sng">
            <a:solidFill>
              <a:srgbClr val="FF0000"/>
            </a:solidFill>
            <a:prstDash val="solid"/>
            <a:miter lim="800000"/>
            <a:headEnd type="none" w="sm" len="sm"/>
            <a:tailEnd type="triangle" w="med" len="med"/>
          </a:ln>
        </p:spPr>
      </p:cxnSp>
      <p:cxnSp>
        <p:nvCxnSpPr>
          <p:cNvPr id="616" name="Google Shape;616;p46"/>
          <p:cNvCxnSpPr/>
          <p:nvPr/>
        </p:nvCxnSpPr>
        <p:spPr>
          <a:xfrm>
            <a:off x="8093032" y="2885313"/>
            <a:ext cx="690749" cy="470064"/>
          </a:xfrm>
          <a:prstGeom prst="straightConnector1">
            <a:avLst/>
          </a:prstGeom>
          <a:noFill/>
          <a:ln w="19050" cap="flat" cmpd="sng">
            <a:solidFill>
              <a:srgbClr val="FF0000"/>
            </a:solidFill>
            <a:prstDash val="solid"/>
            <a:miter lim="800000"/>
            <a:headEnd type="none" w="sm" len="sm"/>
            <a:tailEnd type="triangle" w="med" len="med"/>
          </a:ln>
        </p:spPr>
      </p:cxnSp>
      <p:cxnSp>
        <p:nvCxnSpPr>
          <p:cNvPr id="617" name="Google Shape;617;p46"/>
          <p:cNvCxnSpPr/>
          <p:nvPr/>
        </p:nvCxnSpPr>
        <p:spPr>
          <a:xfrm>
            <a:off x="8061960" y="3079705"/>
            <a:ext cx="885124" cy="1077000"/>
          </a:xfrm>
          <a:prstGeom prst="straightConnector1">
            <a:avLst/>
          </a:prstGeom>
          <a:noFill/>
          <a:ln w="19050" cap="flat" cmpd="sng">
            <a:solidFill>
              <a:srgbClr val="FF0000"/>
            </a:solidFill>
            <a:prstDash val="solid"/>
            <a:miter lim="800000"/>
            <a:headEnd type="none" w="sm" len="sm"/>
            <a:tailEnd type="triangle" w="med" len="med"/>
          </a:ln>
        </p:spPr>
      </p:cxnSp>
      <p:grpSp>
        <p:nvGrpSpPr>
          <p:cNvPr id="618" name="Google Shape;618;p46"/>
          <p:cNvGrpSpPr/>
          <p:nvPr/>
        </p:nvGrpSpPr>
        <p:grpSpPr>
          <a:xfrm>
            <a:off x="944089" y="906354"/>
            <a:ext cx="5539839" cy="5695167"/>
            <a:chOff x="670956" y="1231455"/>
            <a:chExt cx="4702628" cy="5029902"/>
          </a:xfrm>
        </p:grpSpPr>
        <p:pic>
          <p:nvPicPr>
            <p:cNvPr id="619" name="Google Shape;619;p46"/>
            <p:cNvPicPr preferRelativeResize="0"/>
            <p:nvPr/>
          </p:nvPicPr>
          <p:blipFill rotWithShape="1">
            <a:blip r:embed="rId5">
              <a:alphaModFix/>
            </a:blip>
            <a:srcRect/>
            <a:stretch/>
          </p:blipFill>
          <p:spPr>
            <a:xfrm>
              <a:off x="670956" y="1231455"/>
              <a:ext cx="4702628" cy="5029902"/>
            </a:xfrm>
            <a:prstGeom prst="rect">
              <a:avLst/>
            </a:prstGeom>
            <a:noFill/>
            <a:ln>
              <a:noFill/>
            </a:ln>
          </p:spPr>
        </p:pic>
        <p:sp>
          <p:nvSpPr>
            <p:cNvPr id="620" name="Google Shape;620;p46"/>
            <p:cNvSpPr/>
            <p:nvPr/>
          </p:nvSpPr>
          <p:spPr>
            <a:xfrm rot="-500667">
              <a:off x="4056085" y="3077561"/>
              <a:ext cx="195549" cy="1337689"/>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p:txBody>
        </p:sp>
      </p:grpSp>
      <p:cxnSp>
        <p:nvCxnSpPr>
          <p:cNvPr id="621" name="Google Shape;621;p46"/>
          <p:cNvCxnSpPr/>
          <p:nvPr/>
        </p:nvCxnSpPr>
        <p:spPr>
          <a:xfrm rot="10800000" flipH="1">
            <a:off x="4622840" y="3178386"/>
            <a:ext cx="843892" cy="229508"/>
          </a:xfrm>
          <a:prstGeom prst="straightConnector1">
            <a:avLst/>
          </a:prstGeom>
          <a:noFill/>
          <a:ln w="19050" cap="flat" cmpd="sng">
            <a:solidFill>
              <a:srgbClr val="FF0000"/>
            </a:solidFill>
            <a:prstDash val="solid"/>
            <a:miter lim="800000"/>
            <a:headEnd type="none" w="sm" len="sm"/>
            <a:tailEnd type="triangle" w="med" len="med"/>
          </a:ln>
        </p:spPr>
      </p:cxnSp>
      <p:cxnSp>
        <p:nvCxnSpPr>
          <p:cNvPr id="622" name="Google Shape;622;p46"/>
          <p:cNvCxnSpPr/>
          <p:nvPr/>
        </p:nvCxnSpPr>
        <p:spPr>
          <a:xfrm>
            <a:off x="4622840" y="3407894"/>
            <a:ext cx="690749" cy="470064"/>
          </a:xfrm>
          <a:prstGeom prst="straightConnector1">
            <a:avLst/>
          </a:prstGeom>
          <a:noFill/>
          <a:ln w="19050" cap="flat" cmpd="sng">
            <a:solidFill>
              <a:srgbClr val="FF0000"/>
            </a:solidFill>
            <a:prstDash val="solid"/>
            <a:miter lim="800000"/>
            <a:headEnd type="none" w="sm" len="sm"/>
            <a:tailEnd type="triangle" w="med" len="med"/>
          </a:ln>
        </p:spPr>
      </p:cxnSp>
      <p:cxnSp>
        <p:nvCxnSpPr>
          <p:cNvPr id="623" name="Google Shape;623;p46"/>
          <p:cNvCxnSpPr/>
          <p:nvPr/>
        </p:nvCxnSpPr>
        <p:spPr>
          <a:xfrm>
            <a:off x="4622840" y="3407894"/>
            <a:ext cx="843892" cy="1150450"/>
          </a:xfrm>
          <a:prstGeom prst="straightConnector1">
            <a:avLst/>
          </a:prstGeom>
          <a:noFill/>
          <a:ln w="19050" cap="flat" cmpd="sng">
            <a:solidFill>
              <a:srgbClr val="FF0000"/>
            </a:solidFill>
            <a:prstDash val="solid"/>
            <a:miter lim="800000"/>
            <a:headEnd type="none" w="sm" len="sm"/>
            <a:tailEnd type="triangle" w="med" len="med"/>
          </a:ln>
        </p:spPr>
      </p:cxnSp>
      <p:sp>
        <p:nvSpPr>
          <p:cNvPr id="624" name="Google Shape;624;p46"/>
          <p:cNvSpPr/>
          <p:nvPr/>
        </p:nvSpPr>
        <p:spPr>
          <a:xfrm rot="-550743">
            <a:off x="8298438" y="924337"/>
            <a:ext cx="653989" cy="5338429"/>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p:txBody>
      </p:sp>
      <p:cxnSp>
        <p:nvCxnSpPr>
          <p:cNvPr id="625" name="Google Shape;625;p46"/>
          <p:cNvCxnSpPr/>
          <p:nvPr/>
        </p:nvCxnSpPr>
        <p:spPr>
          <a:xfrm flipH="1">
            <a:off x="5024120" y="1019634"/>
            <a:ext cx="2865120" cy="1961176"/>
          </a:xfrm>
          <a:prstGeom prst="straightConnector1">
            <a:avLst/>
          </a:prstGeom>
          <a:noFill/>
          <a:ln w="9525" cap="flat" cmpd="sng">
            <a:solidFill>
              <a:srgbClr val="FF0000"/>
            </a:solidFill>
            <a:prstDash val="solid"/>
            <a:miter lim="800000"/>
            <a:headEnd type="none" w="sm" len="sm"/>
            <a:tailEnd type="none" w="sm" len="sm"/>
          </a:ln>
        </p:spPr>
      </p:cxnSp>
      <p:cxnSp>
        <p:nvCxnSpPr>
          <p:cNvPr id="626" name="Google Shape;626;p46"/>
          <p:cNvCxnSpPr/>
          <p:nvPr/>
        </p:nvCxnSpPr>
        <p:spPr>
          <a:xfrm>
            <a:off x="5235295" y="4512822"/>
            <a:ext cx="3487065" cy="1767927"/>
          </a:xfrm>
          <a:prstGeom prst="straightConnector1">
            <a:avLst/>
          </a:prstGeom>
          <a:noFill/>
          <a:ln w="9525" cap="flat" cmpd="sng">
            <a:solidFill>
              <a:srgbClr val="FF0000"/>
            </a:solidFill>
            <a:prstDash val="solid"/>
            <a:miter lim="800000"/>
            <a:headEnd type="none" w="sm" len="sm"/>
            <a:tailEnd type="none" w="sm" len="sm"/>
          </a:ln>
        </p:spPr>
      </p:cxnSp>
      <p:sp>
        <p:nvSpPr>
          <p:cNvPr id="627" name="Google Shape;627;p46"/>
          <p:cNvSpPr txBox="1"/>
          <p:nvPr/>
        </p:nvSpPr>
        <p:spPr>
          <a:xfrm>
            <a:off x="2820877" y="3191465"/>
            <a:ext cx="149268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Calibri" panose="020F0502020204030204" pitchFamily="34" charset="0"/>
                <a:ea typeface="Calibri" panose="020F0502020204030204" pitchFamily="34" charset="0"/>
                <a:cs typeface="Calibri" panose="020F0502020204030204" pitchFamily="34" charset="0"/>
                <a:sym typeface="Arial Black"/>
              </a:rPr>
              <a:t>Mascarene</a:t>
            </a:r>
            <a:br>
              <a:rPr lang="en-US" sz="1200">
                <a:solidFill>
                  <a:schemeClr val="dk1"/>
                </a:solidFill>
                <a:latin typeface="Calibri" panose="020F0502020204030204" pitchFamily="34" charset="0"/>
                <a:ea typeface="Calibri" panose="020F0502020204030204" pitchFamily="34" charset="0"/>
                <a:cs typeface="Calibri" panose="020F0502020204030204" pitchFamily="34" charset="0"/>
                <a:sym typeface="Arial Black"/>
              </a:rPr>
            </a:br>
            <a:r>
              <a:rPr lang="en-US" sz="1200">
                <a:solidFill>
                  <a:schemeClr val="dk1"/>
                </a:solidFill>
                <a:latin typeface="Calibri" panose="020F0502020204030204" pitchFamily="34" charset="0"/>
                <a:ea typeface="Calibri" panose="020F0502020204030204" pitchFamily="34" charset="0"/>
                <a:cs typeface="Calibri" panose="020F0502020204030204" pitchFamily="34" charset="0"/>
                <a:sym typeface="Arial Black"/>
              </a:rPr>
              <a:t>Basin</a:t>
            </a:r>
            <a:endParaRPr>
              <a:latin typeface="Calibri" panose="020F0502020204030204" pitchFamily="34" charset="0"/>
              <a:ea typeface="Calibri" panose="020F0502020204030204" pitchFamily="34" charset="0"/>
              <a:cs typeface="Calibri" panose="020F0502020204030204" pitchFamily="34" charset="0"/>
            </a:endParaRPr>
          </a:p>
        </p:txBody>
      </p:sp>
      <p:sp>
        <p:nvSpPr>
          <p:cNvPr id="628" name="Google Shape;628;p46"/>
          <p:cNvSpPr txBox="1"/>
          <p:nvPr/>
        </p:nvSpPr>
        <p:spPr>
          <a:xfrm>
            <a:off x="3714008" y="2535049"/>
            <a:ext cx="1492680"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Calibri" panose="020F0502020204030204" pitchFamily="34" charset="0"/>
                <a:ea typeface="Calibri" panose="020F0502020204030204" pitchFamily="34" charset="0"/>
                <a:cs typeface="Calibri" panose="020F0502020204030204" pitchFamily="34" charset="0"/>
                <a:sym typeface="Arial Black"/>
              </a:rPr>
              <a:t>Mascarene</a:t>
            </a:r>
            <a:br>
              <a:rPr lang="en-US" sz="1100">
                <a:solidFill>
                  <a:schemeClr val="dk1"/>
                </a:solidFill>
                <a:latin typeface="Calibri" panose="020F0502020204030204" pitchFamily="34" charset="0"/>
                <a:ea typeface="Calibri" panose="020F0502020204030204" pitchFamily="34" charset="0"/>
                <a:cs typeface="Calibri" panose="020F0502020204030204" pitchFamily="34" charset="0"/>
                <a:sym typeface="Arial Black"/>
              </a:rPr>
            </a:br>
            <a:r>
              <a:rPr lang="en-US" sz="1100">
                <a:solidFill>
                  <a:schemeClr val="dk1"/>
                </a:solidFill>
                <a:latin typeface="Calibri" panose="020F0502020204030204" pitchFamily="34" charset="0"/>
                <a:ea typeface="Calibri" panose="020F0502020204030204" pitchFamily="34" charset="0"/>
                <a:cs typeface="Calibri" panose="020F0502020204030204" pitchFamily="34" charset="0"/>
                <a:sym typeface="Arial Black"/>
              </a:rPr>
              <a:t>Plateau</a:t>
            </a:r>
            <a:endParaRPr>
              <a:latin typeface="Calibri" panose="020F0502020204030204" pitchFamily="34" charset="0"/>
              <a:ea typeface="Calibri" panose="020F0502020204030204" pitchFamily="34" charset="0"/>
              <a:cs typeface="Calibri" panose="020F0502020204030204" pitchFamily="34" charset="0"/>
            </a:endParaRPr>
          </a:p>
        </p:txBody>
      </p:sp>
      <p:sp>
        <p:nvSpPr>
          <p:cNvPr id="629" name="Google Shape;629;p46"/>
          <p:cNvSpPr txBox="1"/>
          <p:nvPr/>
        </p:nvSpPr>
        <p:spPr>
          <a:xfrm>
            <a:off x="6068891" y="6411499"/>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Credit Cnes/CLS</a:t>
            </a:r>
            <a:endParaRPr>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47"/>
          <p:cNvSpPr txBox="1">
            <a:spLocks noGrp="1"/>
          </p:cNvSpPr>
          <p:nvPr>
            <p:ph type="title"/>
          </p:nvPr>
        </p:nvSpPr>
        <p:spPr>
          <a:xfrm>
            <a:off x="179999" y="225601"/>
            <a:ext cx="11866225" cy="45543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Internal tides &amp; ship detection in the Gibraltar Strait	</a:t>
            </a:r>
            <a:endParaRPr/>
          </a:p>
        </p:txBody>
      </p:sp>
      <p:pic>
        <p:nvPicPr>
          <p:cNvPr id="636" name="Google Shape;636;p47"/>
          <p:cNvPicPr preferRelativeResize="0"/>
          <p:nvPr/>
        </p:nvPicPr>
        <p:blipFill rotWithShape="1">
          <a:blip r:embed="rId3">
            <a:clrChange>
              <a:clrFrom>
                <a:srgbClr val="FFFFFF"/>
              </a:clrFrom>
              <a:clrTo>
                <a:srgbClr val="FFFFFF">
                  <a:alpha val="0"/>
                </a:srgbClr>
              </a:clrTo>
            </a:clrChange>
            <a:alphaModFix/>
          </a:blip>
          <a:srcRect/>
          <a:stretch/>
        </p:blipFill>
        <p:spPr>
          <a:xfrm>
            <a:off x="515516" y="809420"/>
            <a:ext cx="11210941" cy="5802888"/>
          </a:xfrm>
          <a:prstGeom prst="rect">
            <a:avLst/>
          </a:prstGeom>
          <a:noFill/>
          <a:ln>
            <a:noFill/>
          </a:ln>
        </p:spPr>
      </p:pic>
      <p:sp>
        <p:nvSpPr>
          <p:cNvPr id="637" name="Google Shape;637;p47"/>
          <p:cNvSpPr txBox="1"/>
          <p:nvPr/>
        </p:nvSpPr>
        <p:spPr>
          <a:xfrm>
            <a:off x="9544050" y="6483926"/>
            <a:ext cx="2657189"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i="1">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Credit JPL, Courtesy M. Archer</a:t>
            </a:r>
            <a:endParaRPr>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1"/>
          <p:cNvSpPr>
            <a:spLocks noGrp="1"/>
          </p:cNvSpPr>
          <p:nvPr>
            <p:ph type="title"/>
          </p:nvPr>
        </p:nvSpPr>
        <p:spPr>
          <a:xfrm>
            <a:off x="171449" y="-815974"/>
            <a:ext cx="6813551" cy="3089274"/>
          </a:xfrm>
        </p:spPr>
        <p:txBody>
          <a:bodyPr>
            <a:normAutofit/>
          </a:bodyPr>
          <a:lstStyle/>
          <a:p>
            <a:r>
              <a:rPr lang="en-US" altLang="fr-FR" dirty="0">
                <a:solidFill>
                  <a:schemeClr val="tx1"/>
                </a:solidFill>
              </a:rPr>
              <a:t>High-resolution open ocean geoid &amp; bathymetry	</a:t>
            </a:r>
          </a:p>
        </p:txBody>
      </p:sp>
    </p:spTree>
    <p:extLst>
      <p:ext uri="{BB962C8B-B14F-4D97-AF65-F5344CB8AC3E}">
        <p14:creationId xmlns:p14="http://schemas.microsoft.com/office/powerpoint/2010/main" val="38644038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49"/>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High-resolution open ocean geoid &amp; bathymetry	</a:t>
            </a:r>
            <a:endParaRPr/>
          </a:p>
        </p:txBody>
      </p:sp>
      <p:sp>
        <p:nvSpPr>
          <p:cNvPr id="654" name="Google Shape;654;p49"/>
          <p:cNvSpPr txBox="1">
            <a:spLocks noGrp="1"/>
          </p:cNvSpPr>
          <p:nvPr>
            <p:ph type="body" idx="1"/>
          </p:nvPr>
        </p:nvSpPr>
        <p:spPr>
          <a:xfrm>
            <a:off x="171449" y="5472808"/>
            <a:ext cx="7283451" cy="101005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Mean Sea Surface (current version from nadir altimetry, with geoid over the continents)</a:t>
            </a:r>
            <a:endParaRPr dirty="0"/>
          </a:p>
        </p:txBody>
      </p:sp>
      <p:sp>
        <p:nvSpPr>
          <p:cNvPr id="655" name="Google Shape;655;p49"/>
          <p:cNvSpPr/>
          <p:nvPr/>
        </p:nvSpPr>
        <p:spPr>
          <a:xfrm>
            <a:off x="3719514" y="1474788"/>
            <a:ext cx="2016125" cy="252095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p:txBody>
      </p:sp>
      <p:pic>
        <p:nvPicPr>
          <p:cNvPr id="656" name="Google Shape;656;p49"/>
          <p:cNvPicPr preferRelativeResize="0"/>
          <p:nvPr/>
        </p:nvPicPr>
        <p:blipFill rotWithShape="1">
          <a:blip r:embed="rId3">
            <a:alphaModFix/>
          </a:blip>
          <a:srcRect/>
          <a:stretch/>
        </p:blipFill>
        <p:spPr>
          <a:xfrm>
            <a:off x="7595325" y="4620548"/>
            <a:ext cx="4297362" cy="1655763"/>
          </a:xfrm>
          <a:prstGeom prst="rect">
            <a:avLst/>
          </a:prstGeom>
          <a:noFill/>
          <a:ln>
            <a:noFill/>
          </a:ln>
        </p:spPr>
      </p:pic>
      <p:grpSp>
        <p:nvGrpSpPr>
          <p:cNvPr id="657" name="Google Shape;657;p49"/>
          <p:cNvGrpSpPr/>
          <p:nvPr/>
        </p:nvGrpSpPr>
        <p:grpSpPr>
          <a:xfrm>
            <a:off x="-5862" y="828675"/>
            <a:ext cx="7924370" cy="4554537"/>
            <a:chOff x="1464897" y="1440236"/>
            <a:chExt cx="8486353" cy="5134249"/>
          </a:xfrm>
        </p:grpSpPr>
        <p:pic>
          <p:nvPicPr>
            <p:cNvPr id="658" name="Google Shape;658;p49"/>
            <p:cNvPicPr preferRelativeResize="0"/>
            <p:nvPr/>
          </p:nvPicPr>
          <p:blipFill rotWithShape="1">
            <a:blip r:embed="rId4">
              <a:alphaModFix/>
            </a:blip>
            <a:srcRect/>
            <a:stretch/>
          </p:blipFill>
          <p:spPr>
            <a:xfrm>
              <a:off x="1464897" y="1440236"/>
              <a:ext cx="8486353" cy="4600208"/>
            </a:xfrm>
            <a:prstGeom prst="rect">
              <a:avLst/>
            </a:prstGeom>
            <a:noFill/>
            <a:ln>
              <a:noFill/>
            </a:ln>
          </p:spPr>
        </p:pic>
        <p:pic>
          <p:nvPicPr>
            <p:cNvPr id="659" name="Google Shape;659;p49"/>
            <p:cNvPicPr preferRelativeResize="0"/>
            <p:nvPr/>
          </p:nvPicPr>
          <p:blipFill rotWithShape="1">
            <a:blip r:embed="rId5">
              <a:alphaModFix/>
            </a:blip>
            <a:srcRect/>
            <a:stretch/>
          </p:blipFill>
          <p:spPr>
            <a:xfrm>
              <a:off x="2917252" y="6061088"/>
              <a:ext cx="5113973" cy="513397"/>
            </a:xfrm>
            <a:prstGeom prst="rect">
              <a:avLst/>
            </a:prstGeom>
            <a:noFill/>
            <a:ln>
              <a:noFill/>
            </a:ln>
          </p:spPr>
        </p:pic>
        <p:sp>
          <p:nvSpPr>
            <p:cNvPr id="660" name="Google Shape;660;p49"/>
            <p:cNvSpPr txBox="1"/>
            <p:nvPr/>
          </p:nvSpPr>
          <p:spPr>
            <a:xfrm>
              <a:off x="8188059" y="6141444"/>
              <a:ext cx="700714" cy="34695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H (m)</a:t>
              </a:r>
              <a:endParaRPr sz="2000" b="0" i="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sp>
        <p:nvSpPr>
          <p:cNvPr id="661" name="Google Shape;661;p49"/>
          <p:cNvSpPr txBox="1"/>
          <p:nvPr/>
        </p:nvSpPr>
        <p:spPr>
          <a:xfrm>
            <a:off x="-1723163" y="4927783"/>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A5A5A5"/>
                </a:solidFill>
                <a:latin typeface="Calibri" panose="020F0502020204030204" pitchFamily="34" charset="0"/>
                <a:ea typeface="Calibri" panose="020F0502020204030204" pitchFamily="34" charset="0"/>
                <a:cs typeface="Calibri" panose="020F0502020204030204" pitchFamily="34" charset="0"/>
                <a:sym typeface="Calibri"/>
              </a:rPr>
              <a:t>Credit Cnes/CLS</a:t>
            </a:r>
            <a:endParaRPr>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667;p50">
            <a:extLst>
              <a:ext uri="{FF2B5EF4-FFF2-40B4-BE49-F238E27FC236}">
                <a16:creationId xmlns:a16="http://schemas.microsoft.com/office/drawing/2014/main" id="{FB88A7B7-D8CF-1653-8D4A-1E812B8A3590}"/>
              </a:ext>
            </a:extLst>
          </p:cNvPr>
          <p:cNvSpPr txBox="1">
            <a:spLocks/>
          </p:cNvSpPr>
          <p:nvPr/>
        </p:nvSpPr>
        <p:spPr>
          <a:xfrm>
            <a:off x="7751762" y="681038"/>
            <a:ext cx="4297362" cy="5557837"/>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dk1"/>
              </a:buClr>
              <a:buSzPts val="2800"/>
            </a:pPr>
            <a:r>
              <a:rPr lang="en-US" noProof="0" dirty="0">
                <a:latin typeface="Calibri" panose="020F0502020204030204" pitchFamily="34" charset="0"/>
                <a:ea typeface="Calibri" panose="020F0502020204030204" pitchFamily="34" charset="0"/>
                <a:cs typeface="Calibri" panose="020F0502020204030204" pitchFamily="34" charset="0"/>
              </a:rPr>
              <a:t>Mean sea surface reflects mostly Earth gravity field (geoid) (also the Mean Dynamic Topography)</a:t>
            </a:r>
          </a:p>
          <a:p>
            <a:pPr>
              <a:buClr>
                <a:schemeClr val="dk1"/>
              </a:buClr>
              <a:buSzPts val="2800"/>
            </a:pPr>
            <a:r>
              <a:rPr lang="en-US" noProof="0" dirty="0">
                <a:latin typeface="Calibri" panose="020F0502020204030204" pitchFamily="34" charset="0"/>
                <a:ea typeface="Calibri" panose="020F0502020204030204" pitchFamily="34" charset="0"/>
                <a:cs typeface="Calibri" panose="020F0502020204030204" pitchFamily="34" charset="0"/>
              </a:rPr>
              <a:t>The latter depends on mantel inhomogeneities  but also on ocean floor reliefs (bathymetry)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50"/>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Bathymetry: a new perspective	</a:t>
            </a:r>
            <a:endParaRPr/>
          </a:p>
        </p:txBody>
      </p:sp>
      <p:sp>
        <p:nvSpPr>
          <p:cNvPr id="667" name="Google Shape;667;p50"/>
          <p:cNvSpPr txBox="1">
            <a:spLocks noGrp="1"/>
          </p:cNvSpPr>
          <p:nvPr>
            <p:ph type="body" idx="1"/>
          </p:nvPr>
        </p:nvSpPr>
        <p:spPr>
          <a:xfrm>
            <a:off x="171449" y="828675"/>
            <a:ext cx="11877675" cy="5410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Clr>
                <a:schemeClr val="dk1"/>
              </a:buClr>
              <a:buSzPts val="2800"/>
              <a:buChar char="•"/>
            </a:pPr>
            <a:r>
              <a:rPr lang="en-US" dirty="0"/>
              <a:t>Only 25% of the global seafloor has been mapped by ships.  Marine gravity from satellite altimetry provides low resolution maps in the gaps.</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t>Seafloor features not well resolved by nadir altimeters include: abyssal hills, small seamounts, and continental margin structure.</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t>Swot has dramatically improved accuracy and resolution to better map these small-scale structures.</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5" name="Image 4" descr="Une image contenant texte, carte, atlas, capture d’écran&#10;&#10;Le contenu généré par l’IA peut être incorrect.">
            <a:extLst>
              <a:ext uri="{FF2B5EF4-FFF2-40B4-BE49-F238E27FC236}">
                <a16:creationId xmlns:a16="http://schemas.microsoft.com/office/drawing/2014/main" id="{8C5F3C09-4A67-2C30-03C1-A2826F64EC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406" y="238871"/>
            <a:ext cx="10272901" cy="6372385"/>
          </a:xfrm>
          <a:prstGeom prst="rect">
            <a:avLst/>
          </a:prstGeom>
        </p:spPr>
      </p:pic>
      <p:sp>
        <p:nvSpPr>
          <p:cNvPr id="674" name="Google Shape;674;p51"/>
          <p:cNvSpPr txBox="1"/>
          <p:nvPr/>
        </p:nvSpPr>
        <p:spPr>
          <a:xfrm>
            <a:off x="2306302" y="3551075"/>
            <a:ext cx="1278300" cy="3078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Arial"/>
              <a:buNone/>
            </a:pPr>
            <a:r>
              <a:rPr lang="en-US" sz="14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Seamounts</a:t>
            </a:r>
            <a:endParaRPr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675" name="Google Shape;675;p51"/>
          <p:cNvSpPr txBox="1"/>
          <p:nvPr/>
        </p:nvSpPr>
        <p:spPr>
          <a:xfrm>
            <a:off x="4311040" y="4097654"/>
            <a:ext cx="1102481" cy="52322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Arial"/>
              <a:buNone/>
            </a:pPr>
            <a:r>
              <a:rPr lang="en-US" sz="140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Continental</a:t>
            </a:r>
            <a:endParaRPr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Clr>
                <a:schemeClr val="dk1"/>
              </a:buClr>
              <a:buSzPts val="1400"/>
              <a:buFont typeface="Arial"/>
              <a:buNone/>
            </a:pPr>
            <a:r>
              <a:rPr lang="en-US" sz="140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margin</a:t>
            </a:r>
            <a:endParaRPr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676" name="Google Shape;676;p51"/>
          <p:cNvSpPr txBox="1"/>
          <p:nvPr/>
        </p:nvSpPr>
        <p:spPr>
          <a:xfrm>
            <a:off x="7539550" y="3551067"/>
            <a:ext cx="1145400" cy="307736"/>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Arial"/>
              <a:buNone/>
            </a:pPr>
            <a:r>
              <a:rPr lang="en-US" sz="14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Abyssal hills</a:t>
            </a: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677" name="Google Shape;677;p51"/>
          <p:cNvSpPr txBox="1"/>
          <p:nvPr/>
        </p:nvSpPr>
        <p:spPr>
          <a:xfrm>
            <a:off x="2575932" y="5865543"/>
            <a:ext cx="6873356"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Credit Scripps Institution of Oceanography, courtesy Y. Yu &amp; D. Sandwell</a:t>
            </a:r>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3" name="Image 2" descr="Une image contenant capture d’écran, texte, Caractère coloré&#10;&#10;Le contenu généré par l’IA peut être incorrect.">
            <a:extLst>
              <a:ext uri="{FF2B5EF4-FFF2-40B4-BE49-F238E27FC236}">
                <a16:creationId xmlns:a16="http://schemas.microsoft.com/office/drawing/2014/main" id="{4245155A-987C-9D49-AF5D-58676CC952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561" y="579816"/>
            <a:ext cx="11687439" cy="6141658"/>
          </a:xfrm>
          <a:prstGeom prst="rect">
            <a:avLst/>
          </a:prstGeom>
        </p:spPr>
      </p:pic>
      <p:sp>
        <p:nvSpPr>
          <p:cNvPr id="687" name="Google Shape;687;p52"/>
          <p:cNvSpPr txBox="1"/>
          <p:nvPr/>
        </p:nvSpPr>
        <p:spPr>
          <a:xfrm>
            <a:off x="3336167" y="6493638"/>
            <a:ext cx="7156294"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i="1">
                <a:solidFill>
                  <a:srgbClr val="7F7F7F"/>
                </a:solidFill>
                <a:latin typeface="Calibri" panose="020F0502020204030204" pitchFamily="34" charset="0"/>
                <a:ea typeface="Calibri" panose="020F0502020204030204" pitchFamily="34" charset="0"/>
                <a:cs typeface="Calibri" panose="020F0502020204030204" pitchFamily="34" charset="0"/>
                <a:sym typeface="Calibri"/>
              </a:rPr>
              <a:t>Credit Scripps Institution of Oceanography, courtesy Y. Yu &amp; D. Sandwell</a:t>
            </a:r>
            <a:endParaRPr>
              <a:latin typeface="Calibri" panose="020F0502020204030204" pitchFamily="34" charset="0"/>
              <a:ea typeface="Calibri" panose="020F0502020204030204" pitchFamily="34" charset="0"/>
              <a:cs typeface="Calibri" panose="020F0502020204030204" pitchFamily="34" charset="0"/>
            </a:endParaRPr>
          </a:p>
        </p:txBody>
      </p:sp>
      <p:sp>
        <p:nvSpPr>
          <p:cNvPr id="688" name="Google Shape;688;p52"/>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Bathymetry: new seamounts discovered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6"/>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Swot over the ocean	</a:t>
            </a:r>
            <a:endParaRPr/>
          </a:p>
        </p:txBody>
      </p:sp>
      <p:sp>
        <p:nvSpPr>
          <p:cNvPr id="133" name="Google Shape;133;p6"/>
          <p:cNvSpPr txBox="1">
            <a:spLocks noGrp="1"/>
          </p:cNvSpPr>
          <p:nvPr>
            <p:ph type="body" idx="1"/>
          </p:nvPr>
        </p:nvSpPr>
        <p:spPr>
          <a:xfrm>
            <a:off x="171449" y="828674"/>
            <a:ext cx="11877675" cy="6029325"/>
          </a:xfrm>
          <a:prstGeom prst="rect">
            <a:avLst/>
          </a:prstGeom>
          <a:noFill/>
          <a:ln>
            <a:noFill/>
          </a:ln>
        </p:spPr>
        <p:txBody>
          <a:bodyPr spcFirstLastPara="1" wrap="square" lIns="91425" tIns="45700" rIns="91425" bIns="45700" anchor="t" anchorCtr="0">
            <a:normAutofit fontScale="85000" lnSpcReduction="20000"/>
          </a:bodyPr>
          <a:lstStyle/>
          <a:p>
            <a:pPr marL="228600" lvl="0" indent="-201930" algn="l" rtl="0">
              <a:lnSpc>
                <a:spcPct val="90000"/>
              </a:lnSpc>
              <a:spcBef>
                <a:spcPts val="0"/>
              </a:spcBef>
              <a:spcAft>
                <a:spcPts val="0"/>
              </a:spcAft>
              <a:buClr>
                <a:schemeClr val="dk1"/>
              </a:buClr>
              <a:buSzPct val="100000"/>
              <a:buChar char="•"/>
            </a:pPr>
            <a:r>
              <a:rPr lang="en-US" dirty="0"/>
              <a:t>Swot is observing the ocean surface heights in </a:t>
            </a:r>
            <a:r>
              <a:rPr lang="en-US" b="1" u="sng" dirty="0"/>
              <a:t>two dimensions</a:t>
            </a:r>
            <a:endParaRPr dirty="0"/>
          </a:p>
          <a:p>
            <a:pPr marL="228600" lvl="0" indent="-201930" algn="l" rtl="0">
              <a:lnSpc>
                <a:spcPct val="90000"/>
              </a:lnSpc>
              <a:spcBef>
                <a:spcPts val="1000"/>
              </a:spcBef>
              <a:spcAft>
                <a:spcPts val="0"/>
              </a:spcAft>
              <a:buClr>
                <a:schemeClr val="dk1"/>
              </a:buClr>
              <a:buSzPct val="100000"/>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with 250 x 250 m native pixel over two ~60-km wide swaths (plus a classical nadir altimeter track in the middle)</a:t>
            </a:r>
            <a:r>
              <a:rPr lang="en-US" dirty="0"/>
              <a:t> over the ocean. </a:t>
            </a:r>
            <a:br>
              <a:rPr lang="en-US" dirty="0"/>
            </a:br>
            <a:r>
              <a:rPr lang="en-US" dirty="0"/>
              <a:t>Some very coastal areas are in the same resolution than the lands, i.e., up to a 10-m resolution.</a:t>
            </a:r>
            <a:endParaRPr dirty="0"/>
          </a:p>
          <a:p>
            <a:pPr marL="228600" lvl="0" indent="-201930" algn="l" rtl="0">
              <a:lnSpc>
                <a:spcPct val="90000"/>
              </a:lnSpc>
              <a:spcBef>
                <a:spcPts val="1000"/>
              </a:spcBef>
              <a:spcAft>
                <a:spcPts val="0"/>
              </a:spcAft>
              <a:buClr>
                <a:schemeClr val="dk1"/>
              </a:buClr>
              <a:buSzPct val="100000"/>
              <a:buChar char="•"/>
            </a:pPr>
            <a:r>
              <a:rPr lang="en-US" dirty="0"/>
              <a:t>with unprecedented good accuracy</a:t>
            </a:r>
            <a:endParaRPr dirty="0"/>
          </a:p>
          <a:p>
            <a:pPr marL="228600" lvl="0" indent="-5080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r>
              <a:rPr lang="en-US" dirty="0"/>
              <a:t>What Swot is providing:</a:t>
            </a:r>
            <a:endParaRPr dirty="0"/>
          </a:p>
          <a:p>
            <a:pPr marL="231775" lvl="0" indent="-205105" algn="l" rtl="0">
              <a:lnSpc>
                <a:spcPct val="90000"/>
              </a:lnSpc>
              <a:spcBef>
                <a:spcPts val="1000"/>
              </a:spcBef>
              <a:spcAft>
                <a:spcPts val="0"/>
              </a:spcAft>
              <a:buClr>
                <a:schemeClr val="dk1"/>
              </a:buClr>
              <a:buSzPct val="100000"/>
              <a:buFont typeface="Calibri"/>
              <a:buChar char="•"/>
            </a:pPr>
            <a:r>
              <a:rPr lang="en-US" dirty="0"/>
              <a:t>Fine-scale currents (10-100km) everywhere, but these scales dominate in coastal, regional and high-latitude seas</a:t>
            </a:r>
            <a:endParaRPr dirty="0"/>
          </a:p>
          <a:p>
            <a:pPr marL="231775" lvl="0" indent="-205105" algn="l" rtl="0">
              <a:lnSpc>
                <a:spcPct val="90000"/>
              </a:lnSpc>
              <a:spcBef>
                <a:spcPts val="1000"/>
              </a:spcBef>
              <a:spcAft>
                <a:spcPts val="0"/>
              </a:spcAft>
              <a:buClr>
                <a:schemeClr val="dk1"/>
              </a:buClr>
              <a:buSzPct val="100000"/>
              <a:buFont typeface="Calibri"/>
              <a:buChar char="•"/>
            </a:pPr>
            <a:r>
              <a:rPr lang="en-US" dirty="0"/>
              <a:t>Representation of marine eddies at </a:t>
            </a:r>
            <a:r>
              <a:rPr lang="en-US" dirty="0" err="1"/>
              <a:t>meso</a:t>
            </a:r>
            <a:r>
              <a:rPr lang="en-US" dirty="0"/>
              <a:t> &amp; </a:t>
            </a:r>
            <a:r>
              <a:rPr lang="en-US" dirty="0" err="1"/>
              <a:t>submesoscale</a:t>
            </a:r>
            <a:r>
              <a:rPr lang="en-US" dirty="0"/>
              <a:t> scale</a:t>
            </a:r>
            <a:endParaRPr dirty="0"/>
          </a:p>
          <a:p>
            <a:pPr marL="231775" lvl="0" indent="-205105" algn="l" rtl="0">
              <a:lnSpc>
                <a:spcPct val="90000"/>
              </a:lnSpc>
              <a:spcBef>
                <a:spcPts val="1000"/>
              </a:spcBef>
              <a:spcAft>
                <a:spcPts val="0"/>
              </a:spcAft>
              <a:buClr>
                <a:schemeClr val="dk1"/>
              </a:buClr>
              <a:buSzPct val="100000"/>
              <a:buFont typeface="Calibri"/>
              <a:buChar char="•"/>
            </a:pPr>
            <a:r>
              <a:rPr lang="en-US" dirty="0"/>
              <a:t>High resolution global and coastal tides and internal tides</a:t>
            </a:r>
            <a:endParaRPr dirty="0"/>
          </a:p>
          <a:p>
            <a:pPr marL="231775" lvl="0" indent="-205105" algn="l" rtl="0">
              <a:lnSpc>
                <a:spcPct val="90000"/>
              </a:lnSpc>
              <a:spcBef>
                <a:spcPts val="1000"/>
              </a:spcBef>
              <a:spcAft>
                <a:spcPts val="0"/>
              </a:spcAft>
              <a:buClr>
                <a:schemeClr val="dk1"/>
              </a:buClr>
              <a:buSzPct val="100000"/>
              <a:buFont typeface="Calibri"/>
              <a:buChar char="•"/>
            </a:pPr>
            <a:r>
              <a:rPr lang="en-US" dirty="0"/>
              <a:t>2D fine-scale images of surface waves, swell and winds</a:t>
            </a:r>
            <a:endParaRPr dirty="0"/>
          </a:p>
          <a:p>
            <a:pPr marL="231775" lvl="0" indent="-205105" algn="l" rtl="0">
              <a:lnSpc>
                <a:spcPct val="90000"/>
              </a:lnSpc>
              <a:spcBef>
                <a:spcPts val="1000"/>
              </a:spcBef>
              <a:spcAft>
                <a:spcPts val="0"/>
              </a:spcAft>
              <a:buClr>
                <a:schemeClr val="dk1"/>
              </a:buClr>
              <a:buSzPct val="100000"/>
              <a:buFont typeface="Calibri"/>
              <a:buChar char="•"/>
            </a:pPr>
            <a:r>
              <a:rPr lang="en-US" dirty="0"/>
              <a:t>The stretching and straining of the surface flow that structures the surface temperature, freshwater and biomass distribution</a:t>
            </a:r>
            <a:endParaRPr dirty="0"/>
          </a:p>
          <a:p>
            <a:pPr marL="231775" lvl="0" indent="-205105" algn="l" rtl="0">
              <a:lnSpc>
                <a:spcPct val="90000"/>
              </a:lnSpc>
              <a:spcBef>
                <a:spcPts val="1000"/>
              </a:spcBef>
              <a:spcAft>
                <a:spcPts val="0"/>
              </a:spcAft>
              <a:buClr>
                <a:schemeClr val="dk1"/>
              </a:buClr>
              <a:buSzPct val="100000"/>
              <a:buFont typeface="Calibri"/>
              <a:buChar char="•"/>
            </a:pPr>
            <a:r>
              <a:rPr lang="en-US" dirty="0"/>
              <a:t>Ocean Bathymetry</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3" name="Image 2" descr="Une image contenant texte, carte, capture d’écran, atlas&#10;&#10;Le contenu généré par l’IA peut être incorrect.">
            <a:extLst>
              <a:ext uri="{FF2B5EF4-FFF2-40B4-BE49-F238E27FC236}">
                <a16:creationId xmlns:a16="http://schemas.microsoft.com/office/drawing/2014/main" id="{D5174E75-1B30-0B8E-CC87-18EB741FFD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223" y="828630"/>
            <a:ext cx="9242726" cy="5572072"/>
          </a:xfrm>
          <a:prstGeom prst="rect">
            <a:avLst/>
          </a:prstGeom>
        </p:spPr>
      </p:pic>
      <p:sp>
        <p:nvSpPr>
          <p:cNvPr id="694" name="Google Shape;694;p53"/>
          <p:cNvSpPr txBox="1"/>
          <p:nvPr/>
        </p:nvSpPr>
        <p:spPr>
          <a:xfrm>
            <a:off x="266507" y="764872"/>
            <a:ext cx="1794547" cy="1600398"/>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Arial"/>
              <a:buNone/>
            </a:pPr>
            <a:r>
              <a:rPr lang="en-US" sz="140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Prior to SWOT, abyssal hills were only mapped using multibeam sonar.  Now they are visible almost everywhere in the ocean basins.</a:t>
            </a:r>
            <a:endParaRPr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702" name="Google Shape;702;p53"/>
          <p:cNvSpPr txBox="1"/>
          <p:nvPr/>
        </p:nvSpPr>
        <p:spPr>
          <a:xfrm>
            <a:off x="276616" y="2449105"/>
            <a:ext cx="1782487" cy="1877397"/>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Arial"/>
              <a:buNone/>
            </a:pPr>
            <a:r>
              <a:rPr lang="en-US" sz="140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Abyssal are the most common landform on Earth.</a:t>
            </a:r>
            <a:endParaRPr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Clr>
                <a:schemeClr val="dk1"/>
              </a:buClr>
              <a:buSzPts val="1400"/>
              <a:buFont typeface="Arial"/>
              <a:buNone/>
            </a:pPr>
            <a:r>
              <a:rPr lang="en-US" sz="140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They form at seafloor spreading ridges (shown in black lines) and thus reveal past plate tectonics.</a:t>
            </a:r>
            <a:r>
              <a:rPr lang="en-US" sz="180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a:t>
            </a:r>
            <a:endParaRPr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cxnSp>
        <p:nvCxnSpPr>
          <p:cNvPr id="703" name="Google Shape;703;p53"/>
          <p:cNvCxnSpPr/>
          <p:nvPr/>
        </p:nvCxnSpPr>
        <p:spPr>
          <a:xfrm>
            <a:off x="2021061" y="3659166"/>
            <a:ext cx="3073543" cy="408139"/>
          </a:xfrm>
          <a:prstGeom prst="straightConnector1">
            <a:avLst/>
          </a:prstGeom>
          <a:noFill/>
          <a:ln w="57150" cap="flat" cmpd="sng">
            <a:solidFill>
              <a:srgbClr val="FF0000"/>
            </a:solidFill>
            <a:prstDash val="solid"/>
            <a:miter lim="800000"/>
            <a:headEnd type="none" w="sm" len="sm"/>
            <a:tailEnd type="triangle" w="med" len="med"/>
          </a:ln>
        </p:spPr>
      </p:cxnSp>
      <p:sp>
        <p:nvSpPr>
          <p:cNvPr id="704" name="Google Shape;704;p53"/>
          <p:cNvSpPr txBox="1"/>
          <p:nvPr/>
        </p:nvSpPr>
        <p:spPr>
          <a:xfrm>
            <a:off x="276617" y="4578939"/>
            <a:ext cx="1802704" cy="1384954"/>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Arial"/>
              <a:buNone/>
            </a:pPr>
            <a:r>
              <a:rPr lang="en-US" sz="140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Deep tidal currents flowing over rough abyssal hill produce internal waves, especially along rough slow spreading ridges.</a:t>
            </a:r>
            <a:endParaRPr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705" name="Google Shape;705;p53"/>
          <p:cNvSpPr txBox="1"/>
          <p:nvPr/>
        </p:nvSpPr>
        <p:spPr>
          <a:xfrm>
            <a:off x="3263759" y="6519267"/>
            <a:ext cx="7152315"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i="1" dirty="0">
                <a:solidFill>
                  <a:srgbClr val="7F7F7F"/>
                </a:solidFill>
                <a:latin typeface="Calibri" panose="020F0502020204030204" pitchFamily="34" charset="0"/>
                <a:ea typeface="Calibri" panose="020F0502020204030204" pitchFamily="34" charset="0"/>
                <a:cs typeface="Calibri" panose="020F0502020204030204" pitchFamily="34" charset="0"/>
                <a:sym typeface="Calibri"/>
              </a:rPr>
              <a:t>Credit Scripps Institution of Oceanography, courtesy Y. Yu &amp; D. Sandwell</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706" name="Google Shape;706;p53"/>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Bathymetry: abyssal hills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5" name="Image 4" descr="Une image contenant texte, capture d’écran, carte&#10;&#10;Le contenu généré par l’IA peut être incorrect.">
            <a:extLst>
              <a:ext uri="{FF2B5EF4-FFF2-40B4-BE49-F238E27FC236}">
                <a16:creationId xmlns:a16="http://schemas.microsoft.com/office/drawing/2014/main" id="{FB6BCAF2-BCEC-FBA5-35BD-CE164D7B58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6434" y="691792"/>
            <a:ext cx="8854693" cy="6097681"/>
          </a:xfrm>
          <a:prstGeom prst="rect">
            <a:avLst/>
          </a:prstGeom>
        </p:spPr>
      </p:pic>
      <p:sp>
        <p:nvSpPr>
          <p:cNvPr id="712" name="Google Shape;712;p54"/>
          <p:cNvSpPr txBox="1"/>
          <p:nvPr/>
        </p:nvSpPr>
        <p:spPr>
          <a:xfrm>
            <a:off x="306887" y="1118549"/>
            <a:ext cx="2342367" cy="1815841"/>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Arial"/>
              <a:buNone/>
            </a:pPr>
            <a:r>
              <a:rPr lang="en-US"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This continental margin</a:t>
            </a: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Clr>
                <a:schemeClr val="dk1"/>
              </a:buClr>
              <a:buSzPts val="1600"/>
              <a:buFont typeface="Arial"/>
              <a:buNone/>
            </a:pPr>
            <a:r>
              <a:rPr lang="en-US"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is mostly flat seafloor in areas shallower than 1000 m so the Vertical Gravity </a:t>
            </a:r>
            <a:r>
              <a:rPr lang="en-US" sz="1600" dirty="0" err="1">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Grandient</a:t>
            </a:r>
            <a:r>
              <a:rPr lang="en-US"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reveals basement structure not resolved before SWOT.</a:t>
            </a: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713" name="Google Shape;713;p54"/>
          <p:cNvSpPr txBox="1"/>
          <p:nvPr/>
        </p:nvSpPr>
        <p:spPr>
          <a:xfrm>
            <a:off x="338203" y="3338186"/>
            <a:ext cx="2279737" cy="2554545"/>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Arial"/>
              <a:buNone/>
            </a:pPr>
            <a:r>
              <a:rPr lang="en-US" sz="160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The continental slope,</a:t>
            </a:r>
            <a:endParaRPr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Clr>
                <a:schemeClr val="dk1"/>
              </a:buClr>
              <a:buSzPts val="1600"/>
              <a:buFont typeface="Arial"/>
              <a:buNone/>
            </a:pPr>
            <a:r>
              <a:rPr lang="en-US" sz="160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right of the 1000 m contour is incised by </a:t>
            </a:r>
            <a:endParaRPr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Clr>
                <a:schemeClr val="dk1"/>
              </a:buClr>
              <a:buSzPts val="1600"/>
              <a:buFont typeface="Arial"/>
              <a:buNone/>
            </a:pPr>
            <a:r>
              <a:rPr lang="en-US" sz="160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river channels carrying </a:t>
            </a:r>
            <a:endParaRPr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Clr>
                <a:schemeClr val="dk1"/>
              </a:buClr>
              <a:buSzPts val="1600"/>
              <a:buFont typeface="Arial"/>
              <a:buNone/>
            </a:pPr>
            <a:r>
              <a:rPr lang="en-US" sz="160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sediment to the deep Argentine basin. These features are now resolved globally including the Antarctic margins.</a:t>
            </a:r>
            <a:endParaRPr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cxnSp>
        <p:nvCxnSpPr>
          <p:cNvPr id="714" name="Google Shape;714;p54"/>
          <p:cNvCxnSpPr/>
          <p:nvPr/>
        </p:nvCxnSpPr>
        <p:spPr>
          <a:xfrm>
            <a:off x="2680570" y="1979112"/>
            <a:ext cx="2748680" cy="1357283"/>
          </a:xfrm>
          <a:prstGeom prst="straightConnector1">
            <a:avLst/>
          </a:prstGeom>
          <a:noFill/>
          <a:ln w="57150" cap="flat" cmpd="sng">
            <a:solidFill>
              <a:srgbClr val="FF0000"/>
            </a:solidFill>
            <a:prstDash val="solid"/>
            <a:miter lim="800000"/>
            <a:headEnd type="none" w="sm" len="sm"/>
            <a:tailEnd type="triangle" w="med" len="med"/>
          </a:ln>
        </p:spPr>
      </p:cxnSp>
      <p:cxnSp>
        <p:nvCxnSpPr>
          <p:cNvPr id="715" name="Google Shape;715;p54"/>
          <p:cNvCxnSpPr/>
          <p:nvPr/>
        </p:nvCxnSpPr>
        <p:spPr>
          <a:xfrm>
            <a:off x="2680570" y="4123016"/>
            <a:ext cx="4553211" cy="511453"/>
          </a:xfrm>
          <a:prstGeom prst="straightConnector1">
            <a:avLst/>
          </a:prstGeom>
          <a:noFill/>
          <a:ln w="57150" cap="flat" cmpd="sng">
            <a:solidFill>
              <a:srgbClr val="FF0000"/>
            </a:solidFill>
            <a:prstDash val="solid"/>
            <a:miter lim="800000"/>
            <a:headEnd type="none" w="sm" len="sm"/>
            <a:tailEnd type="triangle" w="med" len="med"/>
          </a:ln>
        </p:spPr>
      </p:cxnSp>
      <p:sp>
        <p:nvSpPr>
          <p:cNvPr id="716" name="Google Shape;716;p54"/>
          <p:cNvSpPr txBox="1"/>
          <p:nvPr/>
        </p:nvSpPr>
        <p:spPr>
          <a:xfrm>
            <a:off x="3674544" y="6488668"/>
            <a:ext cx="6955573"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i="1">
                <a:solidFill>
                  <a:srgbClr val="7F7F7F"/>
                </a:solidFill>
                <a:latin typeface="Calibri" panose="020F0502020204030204" pitchFamily="34" charset="0"/>
                <a:ea typeface="Calibri" panose="020F0502020204030204" pitchFamily="34" charset="0"/>
                <a:cs typeface="Calibri" panose="020F0502020204030204" pitchFamily="34" charset="0"/>
                <a:sym typeface="Calibri"/>
              </a:rPr>
              <a:t>Credit Scripps Institution of Oceanography, courtesy Y. Yu &amp; D. Sandwell</a:t>
            </a:r>
            <a:endParaRPr>
              <a:latin typeface="Calibri" panose="020F0502020204030204" pitchFamily="34" charset="0"/>
              <a:ea typeface="Calibri" panose="020F0502020204030204" pitchFamily="34" charset="0"/>
              <a:cs typeface="Calibri" panose="020F0502020204030204" pitchFamily="34" charset="0"/>
            </a:endParaRPr>
          </a:p>
        </p:txBody>
      </p:sp>
      <p:sp>
        <p:nvSpPr>
          <p:cNvPr id="717" name="Google Shape;717;p54"/>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Bathymetry: continental margin structures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4" name="Google Shape;724;p55"/>
          <p:cNvSpPr txBox="1">
            <a:spLocks noGrp="1"/>
          </p:cNvSpPr>
          <p:nvPr>
            <p:ph type="ctrTitle"/>
          </p:nvPr>
        </p:nvSpPr>
        <p:spPr>
          <a:xfrm>
            <a:off x="0" y="2561972"/>
            <a:ext cx="12192000" cy="175432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en-US" dirty="0">
                <a:solidFill>
                  <a:schemeClr val="tx1"/>
                </a:solidFill>
              </a:rPr>
              <a:t>Measuring Significant </a:t>
            </a:r>
            <a:br>
              <a:rPr lang="en-US" dirty="0">
                <a:solidFill>
                  <a:schemeClr val="tx1"/>
                </a:solidFill>
              </a:rPr>
            </a:br>
            <a:r>
              <a:rPr lang="en-US" dirty="0">
                <a:solidFill>
                  <a:schemeClr val="tx1"/>
                </a:solidFill>
              </a:rPr>
              <a:t>Wave Heights &amp; swell</a:t>
            </a:r>
            <a:endParaRPr dirty="0">
              <a:solidFill>
                <a:schemeClr val="tx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56"/>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Significant wave heights	</a:t>
            </a:r>
            <a:endParaRPr/>
          </a:p>
        </p:txBody>
      </p:sp>
      <p:sp>
        <p:nvSpPr>
          <p:cNvPr id="732" name="Google Shape;732;p56"/>
          <p:cNvSpPr txBox="1">
            <a:spLocks noGrp="1"/>
          </p:cNvSpPr>
          <p:nvPr>
            <p:ph type="body" idx="1"/>
          </p:nvPr>
        </p:nvSpPr>
        <p:spPr>
          <a:xfrm>
            <a:off x="171450" y="828675"/>
            <a:ext cx="5198836" cy="5410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As all altimeters, albeit following different physical principles, Swot is estimating the Significant wave heights over its swaths. </a:t>
            </a:r>
          </a:p>
          <a:p>
            <a:pPr marL="228600" lvl="0" indent="-228600">
              <a:spcBef>
                <a:spcPts val="0"/>
              </a:spcBef>
              <a:buSzPts val="2800"/>
            </a:pPr>
            <a:r>
              <a:rPr lang="en-US" dirty="0"/>
              <a:t>The measurement principle and the use of the Ka band may limit the amount of usable data in the event of a severe storm/cyclone.</a:t>
            </a:r>
            <a:endParaRPr dirty="0"/>
          </a:p>
        </p:txBody>
      </p:sp>
      <p:pic>
        <p:nvPicPr>
          <p:cNvPr id="733" name="Google Shape;733;p56"/>
          <p:cNvPicPr preferRelativeResize="0"/>
          <p:nvPr/>
        </p:nvPicPr>
        <p:blipFill rotWithShape="1">
          <a:blip r:embed="rId3">
            <a:alphaModFix/>
          </a:blip>
          <a:srcRect/>
          <a:stretch/>
        </p:blipFill>
        <p:spPr>
          <a:xfrm>
            <a:off x="5638800" y="681038"/>
            <a:ext cx="6553200" cy="6176922"/>
          </a:xfrm>
          <a:prstGeom prst="rect">
            <a:avLst/>
          </a:prstGeom>
          <a:noFill/>
          <a:ln>
            <a:noFill/>
          </a:ln>
        </p:spPr>
      </p:pic>
      <p:sp>
        <p:nvSpPr>
          <p:cNvPr id="734" name="Google Shape;734;p56"/>
          <p:cNvSpPr txBox="1"/>
          <p:nvPr/>
        </p:nvSpPr>
        <p:spPr>
          <a:xfrm>
            <a:off x="558800" y="5438339"/>
            <a:ext cx="5305347" cy="73862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i="1" dirty="0">
                <a:solidFill>
                  <a:srgbClr val="7F7F7F"/>
                </a:solidFill>
                <a:latin typeface="Calibri" panose="020F0502020204030204" pitchFamily="34" charset="0"/>
                <a:ea typeface="Calibri" panose="020F0502020204030204" pitchFamily="34" charset="0"/>
                <a:cs typeface="Calibri" panose="020F0502020204030204" pitchFamily="34" charset="0"/>
                <a:sym typeface="Calibri"/>
              </a:rPr>
              <a:t>Significant wave heights from all nadir altimeters (lines) and from Swot on 2024/09/26 (hurricane Helene, trajectory in dots colored by wind speed). (Credit Aviso)</a:t>
            </a:r>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59"/>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lvl="0">
              <a:buSzPct val="100000"/>
            </a:pPr>
            <a:r>
              <a:rPr lang="en-US" dirty="0"/>
              <a:t>Swell in 250-m product 	</a:t>
            </a:r>
            <a:endParaRPr dirty="0"/>
          </a:p>
        </p:txBody>
      </p:sp>
      <p:sp>
        <p:nvSpPr>
          <p:cNvPr id="760" name="Google Shape;760;p59"/>
          <p:cNvSpPr txBox="1">
            <a:spLocks noGrp="1"/>
          </p:cNvSpPr>
          <p:nvPr>
            <p:ph type="body" idx="1"/>
          </p:nvPr>
        </p:nvSpPr>
        <p:spPr>
          <a:xfrm>
            <a:off x="171449" y="828675"/>
            <a:ext cx="3984607" cy="5410200"/>
          </a:xfrm>
          <a:prstGeom prst="rect">
            <a:avLst/>
          </a:prstGeom>
          <a:noFill/>
          <a:ln>
            <a:noFill/>
          </a:ln>
        </p:spPr>
        <p:txBody>
          <a:bodyPr spcFirstLastPara="1" wrap="square" lIns="91425" tIns="45700" rIns="91425" bIns="45700" anchor="t" anchorCtr="0">
            <a:normAutofit/>
          </a:bodyPr>
          <a:lstStyle/>
          <a:p>
            <a:pPr marL="177800" indent="-177800">
              <a:spcBef>
                <a:spcPts val="0"/>
              </a:spcBef>
              <a:buSzPts val="2800"/>
            </a:pPr>
            <a:r>
              <a:rPr lang="en-US" dirty="0"/>
              <a:t>Storm-generated long-wavelength swells are clearly seen in </a:t>
            </a:r>
            <a:r>
              <a:rPr lang="en-US" dirty="0" err="1"/>
              <a:t>KaRIn</a:t>
            </a:r>
            <a:r>
              <a:rPr lang="en-US" dirty="0"/>
              <a:t> Sea Surface Height, even those with amplitude as small as 3 cm</a:t>
            </a:r>
          </a:p>
          <a:p>
            <a:pPr marL="177800" indent="-177800">
              <a:spcBef>
                <a:spcPts val="0"/>
              </a:spcBef>
              <a:buSzPts val="2800"/>
            </a:pPr>
            <a:r>
              <a:rPr lang="en-US" dirty="0" err="1"/>
              <a:t>KaRIn</a:t>
            </a:r>
            <a:r>
              <a:rPr lang="en-US" dirty="0"/>
              <a:t> can be used to determine swells’ properties, and to detect them over </a:t>
            </a:r>
            <a:r>
              <a:rPr lang="en-US"/>
              <a:t>the whole ocean</a:t>
            </a:r>
            <a:endParaRPr lang="en-US" dirty="0"/>
          </a:p>
          <a:p>
            <a:pPr marL="0" lvl="0" indent="0">
              <a:spcBef>
                <a:spcPts val="0"/>
              </a:spcBef>
              <a:buSzPts val="2800"/>
              <a:buNone/>
            </a:pPr>
            <a:endParaRPr dirty="0"/>
          </a:p>
        </p:txBody>
      </p:sp>
      <p:pic>
        <p:nvPicPr>
          <p:cNvPr id="7" name="Image 6" descr="Une image contenant texte, carte, capture d’écran&#10;&#10;Le contenu généré par l’IA peut être incorrect.">
            <a:extLst>
              <a:ext uri="{FF2B5EF4-FFF2-40B4-BE49-F238E27FC236}">
                <a16:creationId xmlns:a16="http://schemas.microsoft.com/office/drawing/2014/main" id="{16FF55FB-C15D-A6EC-4649-D75B17933E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9677" y="1053321"/>
            <a:ext cx="6955773" cy="5775776"/>
          </a:xfrm>
          <a:prstGeom prst="rect">
            <a:avLst/>
          </a:prstGeom>
        </p:spPr>
      </p:pic>
      <p:sp>
        <p:nvSpPr>
          <p:cNvPr id="8" name="Google Shape;734;p56">
            <a:extLst>
              <a:ext uri="{FF2B5EF4-FFF2-40B4-BE49-F238E27FC236}">
                <a16:creationId xmlns:a16="http://schemas.microsoft.com/office/drawing/2014/main" id="{5F31FE82-6E83-8094-7FA9-9857D95B777A}"/>
              </a:ext>
            </a:extLst>
          </p:cNvPr>
          <p:cNvSpPr txBox="1"/>
          <p:nvPr/>
        </p:nvSpPr>
        <p:spPr>
          <a:xfrm>
            <a:off x="0" y="5506145"/>
            <a:ext cx="4323130" cy="954067"/>
          </a:xfrm>
          <a:prstGeom prst="rect">
            <a:avLst/>
          </a:prstGeom>
          <a:noFill/>
          <a:ln>
            <a:noFill/>
          </a:ln>
        </p:spPr>
        <p:txBody>
          <a:bodyPr spcFirstLastPara="1" wrap="square" lIns="91425" tIns="45700" rIns="91425" bIns="45700" anchor="t" anchorCtr="0">
            <a:spAutoFit/>
          </a:bodyPr>
          <a:lstStyle/>
          <a:p>
            <a:pPr lvl="0" algn="r"/>
            <a:r>
              <a:rPr lang="en-US" i="1" dirty="0">
                <a:solidFill>
                  <a:srgbClr val="7F7F7F"/>
                </a:solidFill>
                <a:latin typeface="Calibri"/>
                <a:ea typeface="Calibri"/>
                <a:cs typeface="Calibri"/>
              </a:rPr>
              <a:t>Sea level variations, in shades of blue, along Swot Swath ground track, measured by </a:t>
            </a:r>
            <a:r>
              <a:rPr lang="en-US" i="1" dirty="0" err="1">
                <a:solidFill>
                  <a:srgbClr val="7F7F7F"/>
                </a:solidFill>
                <a:latin typeface="Calibri"/>
                <a:ea typeface="Calibri"/>
                <a:cs typeface="Calibri"/>
              </a:rPr>
              <a:t>KaRIn</a:t>
            </a:r>
            <a:r>
              <a:rPr lang="en-US" i="1" dirty="0">
                <a:solidFill>
                  <a:srgbClr val="7F7F7F"/>
                </a:solidFill>
                <a:latin typeface="Calibri"/>
                <a:ea typeface="Calibri"/>
                <a:cs typeface="Calibri"/>
              </a:rPr>
              <a:t>, showing the swell  over three different 40x40 km areas around Australia (locations on map below) </a:t>
            </a:r>
            <a:r>
              <a:rPr lang="fr-FR" sz="1400" i="1" dirty="0">
                <a:solidFill>
                  <a:srgbClr val="7F7F7F"/>
                </a:solidFill>
                <a:latin typeface="Calibri"/>
                <a:ea typeface="Calibri"/>
                <a:cs typeface="Calibri"/>
                <a:sym typeface="Calibri"/>
              </a:rPr>
              <a:t>(</a:t>
            </a:r>
            <a:r>
              <a:rPr lang="fr-FR" sz="1400" i="1" noProof="0" dirty="0">
                <a:solidFill>
                  <a:srgbClr val="7F7F7F"/>
                </a:solidFill>
                <a:latin typeface="Calibri"/>
                <a:ea typeface="Calibri"/>
                <a:cs typeface="Calibri"/>
                <a:sym typeface="Calibri"/>
              </a:rPr>
              <a:t>from [Ardhuin et al., 2024])</a:t>
            </a:r>
            <a:endParaRPr lang="fr-FR" noProof="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61"/>
          <p:cNvSpPr txBox="1">
            <a:spLocks noGrp="1"/>
          </p:cNvSpPr>
          <p:nvPr>
            <p:ph type="title"/>
          </p:nvPr>
        </p:nvSpPr>
        <p:spPr>
          <a:xfrm>
            <a:off x="89298" y="32583"/>
            <a:ext cx="9410302" cy="97872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Occasional circular waves near icebergs</a:t>
            </a:r>
            <a:br>
              <a:rPr lang="en-US"/>
            </a:br>
            <a:r>
              <a:rPr lang="en-US" sz="2000" b="0">
                <a:ea typeface="Calibri"/>
                <a:cs typeface="Calibri"/>
                <a:sym typeface="Calibri"/>
              </a:rPr>
              <a:t>(mini-tsunamis as the iceberg capsizes, </a:t>
            </a:r>
            <a:br>
              <a:rPr lang="en-US" sz="2000" b="0">
                <a:ea typeface="Calibri"/>
                <a:cs typeface="Calibri"/>
                <a:sym typeface="Calibri"/>
              </a:rPr>
            </a:br>
            <a:r>
              <a:rPr lang="en-US" sz="2000" b="0">
                <a:ea typeface="Calibri"/>
                <a:cs typeface="Calibri"/>
                <a:sym typeface="Calibri"/>
              </a:rPr>
              <a:t>     see </a:t>
            </a:r>
            <a:r>
              <a:rPr lang="en-US" sz="2000" b="0" u="sng">
                <a:solidFill>
                  <a:schemeClr val="hlink"/>
                </a:solidFill>
                <a:ea typeface="Calibri"/>
                <a:cs typeface="Calibri"/>
                <a:sym typeface="Calibri"/>
                <a:hlinkClick r:id="rId3"/>
              </a:rPr>
              <a:t>https://doi.org/10.3189/172756411797252103 </a:t>
            </a:r>
            <a:r>
              <a:rPr lang="en-US" sz="2000" b="0">
                <a:ea typeface="Calibri"/>
                <a:cs typeface="Calibri"/>
                <a:sym typeface="Calibri"/>
              </a:rPr>
              <a:t>)</a:t>
            </a:r>
            <a:endParaRPr/>
          </a:p>
        </p:txBody>
      </p:sp>
      <p:sp>
        <p:nvSpPr>
          <p:cNvPr id="774" name="Google Shape;774;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pic>
        <p:nvPicPr>
          <p:cNvPr id="775" name="Google Shape;775;p61"/>
          <p:cNvPicPr preferRelativeResize="0"/>
          <p:nvPr/>
        </p:nvPicPr>
        <p:blipFill rotWithShape="1">
          <a:blip r:embed="rId4">
            <a:alphaModFix/>
          </a:blip>
          <a:srcRect/>
          <a:stretch/>
        </p:blipFill>
        <p:spPr>
          <a:xfrm>
            <a:off x="0" y="1176907"/>
            <a:ext cx="7886700" cy="5203969"/>
          </a:xfrm>
          <a:prstGeom prst="rect">
            <a:avLst/>
          </a:prstGeom>
          <a:noFill/>
          <a:ln>
            <a:noFill/>
          </a:ln>
        </p:spPr>
      </p:pic>
      <p:pic>
        <p:nvPicPr>
          <p:cNvPr id="776" name="Google Shape;776;p61"/>
          <p:cNvPicPr preferRelativeResize="0"/>
          <p:nvPr/>
        </p:nvPicPr>
        <p:blipFill rotWithShape="1">
          <a:blip r:embed="rId5">
            <a:alphaModFix/>
          </a:blip>
          <a:srcRect/>
          <a:stretch/>
        </p:blipFill>
        <p:spPr>
          <a:xfrm>
            <a:off x="8402977" y="0"/>
            <a:ext cx="3773937" cy="2458161"/>
          </a:xfrm>
          <a:prstGeom prst="rect">
            <a:avLst/>
          </a:prstGeom>
          <a:noFill/>
          <a:ln>
            <a:noFill/>
          </a:ln>
        </p:spPr>
      </p:pic>
      <p:pic>
        <p:nvPicPr>
          <p:cNvPr id="777" name="Google Shape;777;p61"/>
          <p:cNvPicPr preferRelativeResize="0"/>
          <p:nvPr/>
        </p:nvPicPr>
        <p:blipFill rotWithShape="1">
          <a:blip r:embed="rId6">
            <a:alphaModFix/>
          </a:blip>
          <a:srcRect/>
          <a:stretch/>
        </p:blipFill>
        <p:spPr>
          <a:xfrm>
            <a:off x="8428377" y="2113741"/>
            <a:ext cx="3721807" cy="2488432"/>
          </a:xfrm>
          <a:prstGeom prst="rect">
            <a:avLst/>
          </a:prstGeom>
          <a:noFill/>
          <a:ln>
            <a:noFill/>
          </a:ln>
        </p:spPr>
      </p:pic>
      <p:sp>
        <p:nvSpPr>
          <p:cNvPr id="778" name="Google Shape;778;p61"/>
          <p:cNvSpPr txBox="1"/>
          <p:nvPr/>
        </p:nvSpPr>
        <p:spPr>
          <a:xfrm>
            <a:off x="518801" y="6390838"/>
            <a:ext cx="33655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mn-lt"/>
                <a:ea typeface="Calibri"/>
                <a:cs typeface="Calibri"/>
                <a:sym typeface="Calibri"/>
              </a:rPr>
              <a:t>Topography (cm)</a:t>
            </a:r>
            <a:endParaRPr>
              <a:latin typeface="+mn-lt"/>
            </a:endParaRPr>
          </a:p>
        </p:txBody>
      </p:sp>
      <p:sp>
        <p:nvSpPr>
          <p:cNvPr id="779" name="Google Shape;779;p61"/>
          <p:cNvSpPr txBox="1"/>
          <p:nvPr/>
        </p:nvSpPr>
        <p:spPr>
          <a:xfrm>
            <a:off x="4388017" y="6380876"/>
            <a:ext cx="33655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mn-lt"/>
                <a:ea typeface="Calibri"/>
                <a:cs typeface="Calibri"/>
                <a:sym typeface="Calibri"/>
              </a:rPr>
              <a:t>Relative sigma0</a:t>
            </a:r>
            <a:endParaRPr>
              <a:latin typeface="+mn-lt"/>
            </a:endParaRPr>
          </a:p>
        </p:txBody>
      </p:sp>
      <p:pic>
        <p:nvPicPr>
          <p:cNvPr id="780" name="Google Shape;780;p61"/>
          <p:cNvPicPr preferRelativeResize="0"/>
          <p:nvPr/>
        </p:nvPicPr>
        <p:blipFill rotWithShape="1">
          <a:blip r:embed="rId7">
            <a:alphaModFix/>
          </a:blip>
          <a:srcRect/>
          <a:stretch/>
        </p:blipFill>
        <p:spPr>
          <a:xfrm>
            <a:off x="8376641" y="4267201"/>
            <a:ext cx="3815359" cy="2463800"/>
          </a:xfrm>
          <a:prstGeom prst="rect">
            <a:avLst/>
          </a:prstGeom>
          <a:noFill/>
          <a:ln>
            <a:noFill/>
          </a:ln>
        </p:spPr>
      </p:pic>
      <p:sp>
        <p:nvSpPr>
          <p:cNvPr id="781" name="Google Shape;781;p61"/>
          <p:cNvSpPr txBox="1"/>
          <p:nvPr/>
        </p:nvSpPr>
        <p:spPr>
          <a:xfrm>
            <a:off x="1701365" y="6202461"/>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A5A5A5"/>
                </a:solidFill>
                <a:latin typeface="+mn-lt"/>
                <a:ea typeface="Calibri"/>
                <a:cs typeface="Calibri"/>
                <a:sym typeface="Calibri"/>
              </a:rPr>
              <a:t>Credit Cnes/CLS</a:t>
            </a:r>
            <a:endParaRPr>
              <a:latin typeface="+mn-l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62"/>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An earthquake-generated tsunami wave in 2 dimensions	</a:t>
            </a:r>
            <a:endParaRPr/>
          </a:p>
        </p:txBody>
      </p:sp>
      <p:sp>
        <p:nvSpPr>
          <p:cNvPr id="788" name="Google Shape;788;p62"/>
          <p:cNvSpPr txBox="1">
            <a:spLocks noGrp="1"/>
          </p:cNvSpPr>
          <p:nvPr>
            <p:ph type="body" idx="1"/>
          </p:nvPr>
        </p:nvSpPr>
        <p:spPr>
          <a:xfrm>
            <a:off x="11144" y="654949"/>
            <a:ext cx="6273182" cy="5410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t>On May 19, an earthquake occurred in Equatorial Pacific</a:t>
            </a:r>
            <a:endParaRPr/>
          </a:p>
          <a:p>
            <a:pPr marL="228600" lvl="0" indent="-228600" algn="l" rtl="0">
              <a:lnSpc>
                <a:spcPct val="90000"/>
              </a:lnSpc>
              <a:spcBef>
                <a:spcPts val="1000"/>
              </a:spcBef>
              <a:spcAft>
                <a:spcPts val="0"/>
              </a:spcAft>
              <a:buClr>
                <a:schemeClr val="dk1"/>
              </a:buClr>
              <a:buSzPts val="1800"/>
              <a:buChar char="•"/>
            </a:pPr>
            <a:r>
              <a:rPr lang="en-US" sz="1800"/>
              <a:t>The tsunami was observed by SWOT a few hours later (for the first time in 2 dimensions, i.e. wave direction and amplitude). The tsunami  wave front observed in the KaRIn image is consistent  (but not perfectly aligned) with model predictions)</a:t>
            </a:r>
            <a:endParaRPr/>
          </a:p>
          <a:p>
            <a:pPr marL="228600" lvl="0" indent="-114300" algn="l" rtl="0">
              <a:lnSpc>
                <a:spcPct val="90000"/>
              </a:lnSpc>
              <a:spcBef>
                <a:spcPts val="1000"/>
              </a:spcBef>
              <a:spcAft>
                <a:spcPts val="0"/>
              </a:spcAft>
              <a:buClr>
                <a:schemeClr val="dk1"/>
              </a:buClr>
              <a:buSzPts val="1800"/>
              <a:buNone/>
            </a:pPr>
            <a:endParaRPr sz="1800"/>
          </a:p>
        </p:txBody>
      </p:sp>
      <p:sp>
        <p:nvSpPr>
          <p:cNvPr id="789" name="Google Shape;789;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pic>
        <p:nvPicPr>
          <p:cNvPr id="790" name="Google Shape;790;p62"/>
          <p:cNvPicPr preferRelativeResize="0"/>
          <p:nvPr/>
        </p:nvPicPr>
        <p:blipFill rotWithShape="1">
          <a:blip r:embed="rId3">
            <a:alphaModFix/>
          </a:blip>
          <a:srcRect/>
          <a:stretch/>
        </p:blipFill>
        <p:spPr>
          <a:xfrm>
            <a:off x="545908" y="2114024"/>
            <a:ext cx="5201463" cy="4143467"/>
          </a:xfrm>
          <a:prstGeom prst="rect">
            <a:avLst/>
          </a:prstGeom>
          <a:noFill/>
          <a:ln>
            <a:noFill/>
          </a:ln>
        </p:spPr>
      </p:pic>
      <p:sp>
        <p:nvSpPr>
          <p:cNvPr id="791" name="Google Shape;791;p62"/>
          <p:cNvSpPr/>
          <p:nvPr/>
        </p:nvSpPr>
        <p:spPr>
          <a:xfrm>
            <a:off x="2642453" y="2339681"/>
            <a:ext cx="1405356" cy="1299444"/>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cxnSp>
        <p:nvCxnSpPr>
          <p:cNvPr id="792" name="Google Shape;792;p62"/>
          <p:cNvCxnSpPr/>
          <p:nvPr/>
        </p:nvCxnSpPr>
        <p:spPr>
          <a:xfrm rot="10800000" flipH="1">
            <a:off x="4054758" y="1163780"/>
            <a:ext cx="2641600" cy="1173018"/>
          </a:xfrm>
          <a:prstGeom prst="straightConnector1">
            <a:avLst/>
          </a:prstGeom>
          <a:noFill/>
          <a:ln w="9525" cap="flat" cmpd="sng">
            <a:solidFill>
              <a:schemeClr val="dk1"/>
            </a:solidFill>
            <a:prstDash val="solid"/>
            <a:miter lim="800000"/>
            <a:headEnd type="none" w="sm" len="sm"/>
            <a:tailEnd type="none" w="sm" len="sm"/>
          </a:ln>
        </p:spPr>
      </p:cxnSp>
      <p:cxnSp>
        <p:nvCxnSpPr>
          <p:cNvPr id="793" name="Google Shape;793;p62"/>
          <p:cNvCxnSpPr/>
          <p:nvPr/>
        </p:nvCxnSpPr>
        <p:spPr>
          <a:xfrm>
            <a:off x="4047809" y="3639125"/>
            <a:ext cx="2657786" cy="1810328"/>
          </a:xfrm>
          <a:prstGeom prst="straightConnector1">
            <a:avLst/>
          </a:prstGeom>
          <a:noFill/>
          <a:ln w="9525" cap="flat" cmpd="sng">
            <a:solidFill>
              <a:schemeClr val="dk1"/>
            </a:solidFill>
            <a:prstDash val="solid"/>
            <a:miter lim="800000"/>
            <a:headEnd type="none" w="sm" len="sm"/>
            <a:tailEnd type="none" w="sm" len="sm"/>
          </a:ln>
        </p:spPr>
      </p:cxnSp>
      <p:sp>
        <p:nvSpPr>
          <p:cNvPr id="794" name="Google Shape;794;p62"/>
          <p:cNvSpPr/>
          <p:nvPr/>
        </p:nvSpPr>
        <p:spPr>
          <a:xfrm>
            <a:off x="1490308" y="6292665"/>
            <a:ext cx="393364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mn-lt"/>
                <a:ea typeface="Calibri"/>
                <a:cs typeface="Calibri"/>
                <a:sym typeface="Calibri"/>
              </a:rPr>
              <a:t>Snapshot from GNS Science model</a:t>
            </a:r>
            <a:endParaRPr>
              <a:latin typeface="+mn-lt"/>
            </a:endParaRPr>
          </a:p>
          <a:p>
            <a:pPr marL="0" marR="0" lvl="0" indent="0" algn="l" rtl="0">
              <a:spcBef>
                <a:spcPts val="0"/>
              </a:spcBef>
              <a:spcAft>
                <a:spcPts val="0"/>
              </a:spcAft>
              <a:buNone/>
            </a:pPr>
            <a:r>
              <a:rPr lang="en-US" sz="1200" u="sng">
                <a:solidFill>
                  <a:schemeClr val="dk1"/>
                </a:solidFill>
                <a:latin typeface="+mn-lt"/>
                <a:ea typeface="Calibri"/>
                <a:cs typeface="Calibri"/>
                <a:sym typeface="Calibri"/>
                <a:hlinkClick r:id="rId4">
                  <a:extLst>
                    <a:ext uri="{A12FA001-AC4F-418D-AE19-62706E023703}">
                      <ahyp:hlinkClr xmlns:ahyp="http://schemas.microsoft.com/office/drawing/2018/hyperlinkcolor" val="tx"/>
                    </a:ext>
                  </a:extLst>
                </a:hlinkClick>
              </a:rPr>
              <a:t>https://www.youtube.com/watch?v=NetSgSbpotc&amp;t=3s</a:t>
            </a:r>
            <a:r>
              <a:rPr lang="en-US" sz="1200">
                <a:solidFill>
                  <a:schemeClr val="dk1"/>
                </a:solidFill>
                <a:latin typeface="+mn-lt"/>
                <a:ea typeface="Calibri"/>
                <a:cs typeface="Calibri"/>
                <a:sym typeface="Calibri"/>
              </a:rPr>
              <a:t> </a:t>
            </a:r>
            <a:endParaRPr>
              <a:latin typeface="+mn-lt"/>
            </a:endParaRPr>
          </a:p>
        </p:txBody>
      </p:sp>
      <p:sp>
        <p:nvSpPr>
          <p:cNvPr id="795" name="Google Shape;795;p62"/>
          <p:cNvSpPr txBox="1"/>
          <p:nvPr/>
        </p:nvSpPr>
        <p:spPr>
          <a:xfrm>
            <a:off x="7993055" y="2692830"/>
            <a:ext cx="1699562"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a:solidFill>
                  <a:schemeClr val="dk1"/>
                </a:solidFill>
                <a:latin typeface="+mn-lt"/>
                <a:ea typeface="Calibri"/>
                <a:cs typeface="Calibri"/>
                <a:sym typeface="Calibri"/>
              </a:rPr>
              <a:t>epicenter</a:t>
            </a:r>
            <a:endParaRPr>
              <a:latin typeface="+mn-lt"/>
            </a:endParaRPr>
          </a:p>
        </p:txBody>
      </p:sp>
      <p:sp>
        <p:nvSpPr>
          <p:cNvPr id="796" name="Google Shape;796;p62"/>
          <p:cNvSpPr/>
          <p:nvPr/>
        </p:nvSpPr>
        <p:spPr>
          <a:xfrm>
            <a:off x="7398324" y="1357745"/>
            <a:ext cx="3583709" cy="3657600"/>
          </a:xfrm>
          <a:prstGeom prst="ellipse">
            <a:avLst/>
          </a:prstGeom>
          <a:noFill/>
          <a:ln w="127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pic>
        <p:nvPicPr>
          <p:cNvPr id="797" name="Google Shape;797;p62"/>
          <p:cNvPicPr preferRelativeResize="0"/>
          <p:nvPr/>
        </p:nvPicPr>
        <p:blipFill rotWithShape="1">
          <a:blip r:embed="rId5">
            <a:alphaModFix/>
          </a:blip>
          <a:srcRect/>
          <a:stretch/>
        </p:blipFill>
        <p:spPr>
          <a:xfrm>
            <a:off x="6170938" y="1136070"/>
            <a:ext cx="5836335" cy="5291437"/>
          </a:xfrm>
          <a:prstGeom prst="rect">
            <a:avLst/>
          </a:prstGeom>
          <a:noFill/>
          <a:ln>
            <a:noFill/>
          </a:ln>
        </p:spPr>
      </p:pic>
      <p:sp>
        <p:nvSpPr>
          <p:cNvPr id="798" name="Google Shape;798;p62"/>
          <p:cNvSpPr txBox="1"/>
          <p:nvPr/>
        </p:nvSpPr>
        <p:spPr>
          <a:xfrm>
            <a:off x="7398324" y="6414122"/>
            <a:ext cx="4239491"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mn-lt"/>
                <a:ea typeface="Calibri"/>
                <a:cs typeface="Calibri"/>
                <a:sym typeface="Calibri"/>
              </a:rPr>
              <a:t>KaRIn topography (cm)  c525/p17</a:t>
            </a:r>
            <a:endParaRPr>
              <a:latin typeface="+mn-lt"/>
            </a:endParaRPr>
          </a:p>
        </p:txBody>
      </p:sp>
      <p:sp>
        <p:nvSpPr>
          <p:cNvPr id="799" name="Google Shape;799;p62"/>
          <p:cNvSpPr/>
          <p:nvPr/>
        </p:nvSpPr>
        <p:spPr>
          <a:xfrm>
            <a:off x="9088576" y="3026639"/>
            <a:ext cx="184728" cy="193362"/>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sp>
        <p:nvSpPr>
          <p:cNvPr id="800" name="Google Shape;800;p62"/>
          <p:cNvSpPr txBox="1"/>
          <p:nvPr/>
        </p:nvSpPr>
        <p:spPr>
          <a:xfrm>
            <a:off x="4492216" y="6413698"/>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A5A5A5"/>
                </a:solidFill>
                <a:latin typeface="+mn-lt"/>
                <a:ea typeface="Calibri"/>
                <a:cs typeface="Calibri"/>
                <a:sym typeface="Calibri"/>
              </a:rPr>
              <a:t>Credit Cnes/CLS</a:t>
            </a:r>
            <a:endParaRPr>
              <a:latin typeface="+mn-l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g31ddb5a45a8_1_9"/>
          <p:cNvSpPr txBox="1">
            <a:spLocks noGrp="1"/>
          </p:cNvSpPr>
          <p:nvPr>
            <p:ph type="title"/>
          </p:nvPr>
        </p:nvSpPr>
        <p:spPr>
          <a:xfrm>
            <a:off x="171449" y="136526"/>
            <a:ext cx="11877600" cy="544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fr-FR" dirty="0"/>
              <a:t>A tsunami </a:t>
            </a:r>
            <a:r>
              <a:rPr lang="fr-FR" dirty="0" err="1"/>
              <a:t>within</a:t>
            </a:r>
            <a:r>
              <a:rPr lang="fr-FR" dirty="0"/>
              <a:t> a fjord	</a:t>
            </a:r>
            <a:endParaRPr dirty="0"/>
          </a:p>
        </p:txBody>
      </p:sp>
      <p:sp>
        <p:nvSpPr>
          <p:cNvPr id="807" name="Google Shape;807;g31ddb5a45a8_1_9"/>
          <p:cNvSpPr txBox="1">
            <a:spLocks noGrp="1"/>
          </p:cNvSpPr>
          <p:nvPr>
            <p:ph type="body" idx="1"/>
          </p:nvPr>
        </p:nvSpPr>
        <p:spPr>
          <a:xfrm>
            <a:off x="171449" y="828675"/>
            <a:ext cx="4386026" cy="2728564"/>
          </a:xfrm>
          <a:prstGeom prst="rect">
            <a:avLst/>
          </a:prstGeom>
        </p:spPr>
        <p:txBody>
          <a:bodyPr spcFirstLastPara="1" wrap="square" lIns="91425" tIns="45700" rIns="91425" bIns="45700" anchor="t" anchorCtr="0">
            <a:normAutofit/>
          </a:bodyPr>
          <a:lstStyle/>
          <a:p>
            <a:pPr marL="114300" indent="0">
              <a:buNone/>
            </a:pPr>
            <a:r>
              <a:rPr lang="en-US" dirty="0"/>
              <a:t>Swot observed long-lived seiche waves from a landslide in a fjord, which provoked a 9-day-long, global seismic signal</a:t>
            </a:r>
          </a:p>
        </p:txBody>
      </p:sp>
      <p:pic>
        <p:nvPicPr>
          <p:cNvPr id="2" name="Image 1" descr="Une image contenant carte, texte, capture d’écran&#10;&#10;Le contenu généré par l’IA peut être incorrect.">
            <a:extLst>
              <a:ext uri="{FF2B5EF4-FFF2-40B4-BE49-F238E27FC236}">
                <a16:creationId xmlns:a16="http://schemas.microsoft.com/office/drawing/2014/main" id="{D12D66CE-367E-1146-EB22-014FB28B37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07061" y="844046"/>
            <a:ext cx="4024540" cy="2022332"/>
          </a:xfrm>
          <a:prstGeom prst="rect">
            <a:avLst/>
          </a:prstGeom>
        </p:spPr>
      </p:pic>
      <p:pic>
        <p:nvPicPr>
          <p:cNvPr id="3" name="Image 2" descr="Une image contenant texte, carte, diagramme, atlas&#10;&#10;Le contenu généré par l’IA peut être incorrect.">
            <a:extLst>
              <a:ext uri="{FF2B5EF4-FFF2-40B4-BE49-F238E27FC236}">
                <a16:creationId xmlns:a16="http://schemas.microsoft.com/office/drawing/2014/main" id="{151129CC-74AB-65E8-0578-341192AB1E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98775" y="828675"/>
            <a:ext cx="2615486" cy="2259177"/>
          </a:xfrm>
          <a:prstGeom prst="rect">
            <a:avLst/>
          </a:prstGeom>
        </p:spPr>
      </p:pic>
      <p:pic>
        <p:nvPicPr>
          <p:cNvPr id="4" name="Image 3" descr="Une image contenant texte, carte, capture d’écran&#10;&#10;Le contenu généré par l’IA peut être incorrect.">
            <a:extLst>
              <a:ext uri="{FF2B5EF4-FFF2-40B4-BE49-F238E27FC236}">
                <a16:creationId xmlns:a16="http://schemas.microsoft.com/office/drawing/2014/main" id="{FAF7A630-1B3A-D13A-2FAF-552834E5F0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57475" y="2940203"/>
            <a:ext cx="7315834" cy="3700593"/>
          </a:xfrm>
          <a:prstGeom prst="rect">
            <a:avLst/>
          </a:prstGeom>
        </p:spPr>
      </p:pic>
      <p:sp>
        <p:nvSpPr>
          <p:cNvPr id="8" name="Google Shape;734;p56">
            <a:extLst>
              <a:ext uri="{FF2B5EF4-FFF2-40B4-BE49-F238E27FC236}">
                <a16:creationId xmlns:a16="http://schemas.microsoft.com/office/drawing/2014/main" id="{C7696211-579B-DA61-743E-55AAB1202E7F}"/>
              </a:ext>
            </a:extLst>
          </p:cNvPr>
          <p:cNvSpPr txBox="1"/>
          <p:nvPr/>
        </p:nvSpPr>
        <p:spPr>
          <a:xfrm>
            <a:off x="-186103" y="5506145"/>
            <a:ext cx="4475780" cy="307736"/>
          </a:xfrm>
          <a:prstGeom prst="rect">
            <a:avLst/>
          </a:prstGeom>
          <a:noFill/>
          <a:ln>
            <a:noFill/>
          </a:ln>
        </p:spPr>
        <p:txBody>
          <a:bodyPr spcFirstLastPara="1" wrap="square" lIns="91425" tIns="45700" rIns="91425" bIns="45700" anchor="t" anchorCtr="0">
            <a:spAutoFit/>
          </a:bodyPr>
          <a:lstStyle/>
          <a:p>
            <a:pPr lvl="0" algn="r"/>
            <a:r>
              <a:rPr lang="en-US" sz="1400" i="1" dirty="0">
                <a:solidFill>
                  <a:srgbClr val="7F7F7F"/>
                </a:solidFill>
                <a:latin typeface="Calibri"/>
                <a:ea typeface="Calibri"/>
                <a:cs typeface="Calibri"/>
                <a:sym typeface="Calibri"/>
              </a:rPr>
              <a:t>(</a:t>
            </a:r>
            <a:r>
              <a:rPr lang="en-US" i="1" dirty="0">
                <a:solidFill>
                  <a:srgbClr val="7F7F7F"/>
                </a:solidFill>
                <a:latin typeface="Calibri"/>
                <a:ea typeface="Calibri"/>
                <a:cs typeface="Calibri"/>
                <a:sym typeface="Calibri"/>
              </a:rPr>
              <a:t>from</a:t>
            </a:r>
            <a:r>
              <a:rPr lang="en-US" sz="1400" i="1" noProof="0" dirty="0">
                <a:solidFill>
                  <a:srgbClr val="7F7F7F"/>
                </a:solidFill>
                <a:latin typeface="Calibri"/>
                <a:ea typeface="Calibri"/>
                <a:cs typeface="Calibri"/>
                <a:sym typeface="Calibri"/>
              </a:rPr>
              <a:t> </a:t>
            </a:r>
            <a:r>
              <a:rPr lang="en-US" i="1" dirty="0">
                <a:solidFill>
                  <a:srgbClr val="7F7F7F"/>
                </a:solidFill>
                <a:latin typeface="Calibri"/>
                <a:ea typeface="Calibri"/>
                <a:cs typeface="Calibri"/>
                <a:sym typeface="Calibri"/>
              </a:rPr>
              <a:t>[</a:t>
            </a:r>
            <a:r>
              <a:rPr lang="en-US" i="1" dirty="0">
                <a:solidFill>
                  <a:srgbClr val="7F7F7F"/>
                </a:solidFill>
                <a:latin typeface="Calibri"/>
                <a:ea typeface="Calibri"/>
                <a:cs typeface="Calibri"/>
              </a:rPr>
              <a:t>Monahan</a:t>
            </a:r>
            <a:r>
              <a:rPr lang="en-US" i="1" dirty="0">
                <a:solidFill>
                  <a:srgbClr val="7F7F7F"/>
                </a:solidFill>
                <a:latin typeface="Calibri"/>
                <a:ea typeface="Calibri"/>
                <a:cs typeface="Calibri"/>
                <a:sym typeface="Calibri"/>
              </a:rPr>
              <a:t> et al., 2025])</a:t>
            </a:r>
            <a:endParaRPr lang="en-US" i="1" dirty="0">
              <a:solidFill>
                <a:srgbClr val="7F7F7F"/>
              </a:solidFill>
              <a:latin typeface="Calibri"/>
              <a:ea typeface="Calibri"/>
              <a:cs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63"/>
          <p:cNvSpPr txBox="1">
            <a:spLocks noGrp="1"/>
          </p:cNvSpPr>
          <p:nvPr>
            <p:ph type="ctrTitle"/>
          </p:nvPr>
        </p:nvSpPr>
        <p:spPr>
          <a:xfrm>
            <a:off x="0" y="2586633"/>
            <a:ext cx="12192000" cy="92333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dirty="0"/>
              <a:t>Other	</a:t>
            </a:r>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pic>
        <p:nvPicPr>
          <p:cNvPr id="819" name="Google Shape;819;p64"/>
          <p:cNvPicPr preferRelativeResize="0"/>
          <p:nvPr/>
        </p:nvPicPr>
        <p:blipFill rotWithShape="1">
          <a:blip r:embed="rId3">
            <a:alphaModFix/>
          </a:blip>
          <a:srcRect/>
          <a:stretch/>
        </p:blipFill>
        <p:spPr>
          <a:xfrm>
            <a:off x="0" y="0"/>
            <a:ext cx="12191999" cy="6858000"/>
          </a:xfrm>
          <a:prstGeom prst="rect">
            <a:avLst/>
          </a:prstGeom>
          <a:noFill/>
          <a:ln>
            <a:noFill/>
          </a:ln>
        </p:spPr>
      </p:pic>
      <p:sp>
        <p:nvSpPr>
          <p:cNvPr id="820" name="Google Shape;820;p64"/>
          <p:cNvSpPr txBox="1"/>
          <p:nvPr/>
        </p:nvSpPr>
        <p:spPr>
          <a:xfrm>
            <a:off x="101599" y="0"/>
            <a:ext cx="8036561" cy="64629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dirty="0" err="1">
                <a:solidFill>
                  <a:srgbClr val="FFFFFF"/>
                </a:solidFill>
                <a:latin typeface="+mn-lt"/>
                <a:ea typeface="Calibri"/>
                <a:cs typeface="Calibri"/>
                <a:sym typeface="Calibri"/>
              </a:rPr>
              <a:t>KaRIN</a:t>
            </a:r>
            <a:r>
              <a:rPr lang="en-US" sz="1800" b="0" i="0" u="none" strike="noStrike" cap="none" dirty="0">
                <a:solidFill>
                  <a:srgbClr val="FFFFFF"/>
                </a:solidFill>
                <a:latin typeface="+mn-lt"/>
                <a:ea typeface="Calibri"/>
                <a:cs typeface="Calibri"/>
                <a:sym typeface="Calibri"/>
              </a:rPr>
              <a:t> 250-m Sigma0 (Ka-band surface roughness, mainly from </a:t>
            </a:r>
            <a:r>
              <a:rPr lang="en-US" sz="1800" b="0" i="0" u="none" strike="noStrike" cap="none" dirty="0" err="1">
                <a:solidFill>
                  <a:srgbClr val="FFFFFF"/>
                </a:solidFill>
                <a:latin typeface="+mn-lt"/>
                <a:ea typeface="Calibri"/>
                <a:cs typeface="Calibri"/>
                <a:sym typeface="Calibri"/>
              </a:rPr>
              <a:t>from</a:t>
            </a:r>
            <a:r>
              <a:rPr lang="en-US" sz="1800" b="0" i="0" u="none" strike="noStrike" cap="none" dirty="0">
                <a:solidFill>
                  <a:srgbClr val="FFFFFF"/>
                </a:solidFill>
                <a:latin typeface="+mn-lt"/>
                <a:ea typeface="Calibri"/>
                <a:cs typeface="Calibri"/>
                <a:sym typeface="Calibri"/>
              </a:rPr>
              <a:t> wind &amp; wave)</a:t>
            </a:r>
            <a:endParaRPr dirty="0">
              <a:latin typeface="+mn-lt"/>
            </a:endParaRPr>
          </a:p>
        </p:txBody>
      </p:sp>
      <p:sp>
        <p:nvSpPr>
          <p:cNvPr id="821" name="Google Shape;821;p64"/>
          <p:cNvSpPr txBox="1"/>
          <p:nvPr/>
        </p:nvSpPr>
        <p:spPr>
          <a:xfrm>
            <a:off x="6616700" y="5266793"/>
            <a:ext cx="5575300" cy="1200288"/>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mn-lt"/>
                <a:ea typeface="Calibri"/>
                <a:cs typeface="Calibri"/>
                <a:sym typeface="Calibri"/>
              </a:rPr>
              <a:t>The surface roughness is changed in the presence of Sargassum at/near the surface, creating whiter regions in backscatter image (in calm atmosphere/wave conditions)</a:t>
            </a:r>
            <a:endParaRPr>
              <a:latin typeface="+mn-lt"/>
            </a:endParaRPr>
          </a:p>
        </p:txBody>
      </p:sp>
      <p:sp>
        <p:nvSpPr>
          <p:cNvPr id="822" name="Google Shape;822;p64"/>
          <p:cNvSpPr txBox="1"/>
          <p:nvPr/>
        </p:nvSpPr>
        <p:spPr>
          <a:xfrm>
            <a:off x="8239759" y="0"/>
            <a:ext cx="3116349" cy="64629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mn-lt"/>
                <a:ea typeface="Calibri"/>
                <a:cs typeface="Calibri"/>
                <a:sym typeface="Calibri"/>
              </a:rPr>
              <a:t>Black regions are rain events</a:t>
            </a:r>
            <a:endParaRPr>
              <a:latin typeface="+mn-lt"/>
            </a:endParaRPr>
          </a:p>
        </p:txBody>
      </p:sp>
      <p:sp>
        <p:nvSpPr>
          <p:cNvPr id="823" name="Google Shape;823;p64"/>
          <p:cNvSpPr txBox="1"/>
          <p:nvPr/>
        </p:nvSpPr>
        <p:spPr>
          <a:xfrm>
            <a:off x="101600" y="461833"/>
            <a:ext cx="7658100" cy="923289"/>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dirty="0">
                <a:solidFill>
                  <a:srgbClr val="FFFFFF"/>
                </a:solidFill>
                <a:latin typeface="+mn-lt"/>
                <a:ea typeface="Calibri"/>
                <a:cs typeface="Calibri"/>
                <a:sym typeface="Calibri"/>
              </a:rPr>
              <a:t>Red polygons are confirmed Sargassum from Sentinel-3 </a:t>
            </a:r>
            <a:r>
              <a:rPr lang="en-US" sz="1800" b="0" i="0" u="none" strike="noStrike" cap="none" dirty="0" err="1">
                <a:solidFill>
                  <a:srgbClr val="FFFFFF"/>
                </a:solidFill>
                <a:latin typeface="+mn-lt"/>
                <a:ea typeface="Calibri"/>
                <a:cs typeface="Calibri"/>
                <a:sym typeface="Calibri"/>
              </a:rPr>
              <a:t>OLCI</a:t>
            </a:r>
            <a:r>
              <a:rPr lang="en-US" sz="1800" b="0" i="0" u="none" strike="noStrike" cap="none" dirty="0">
                <a:solidFill>
                  <a:srgbClr val="FFFFFF"/>
                </a:solidFill>
                <a:latin typeface="+mn-lt"/>
                <a:ea typeface="Calibri"/>
                <a:cs typeface="Calibri"/>
                <a:sym typeface="Calibri"/>
              </a:rPr>
              <a:t> sensor when it’s available (</a:t>
            </a:r>
            <a:r>
              <a:rPr lang="en-US" sz="1800" b="0" i="0" u="none" strike="noStrike" cap="none" dirty="0" err="1">
                <a:solidFill>
                  <a:srgbClr val="FFFFFF"/>
                </a:solidFill>
                <a:latin typeface="+mn-lt"/>
                <a:ea typeface="Calibri"/>
                <a:cs typeface="Calibri"/>
                <a:sym typeface="Calibri"/>
              </a:rPr>
              <a:t>OLCI</a:t>
            </a:r>
            <a:r>
              <a:rPr lang="en-US" sz="1800" b="0" i="0" u="none" strike="noStrike" cap="none" dirty="0">
                <a:solidFill>
                  <a:srgbClr val="FFFFFF"/>
                </a:solidFill>
                <a:latin typeface="+mn-lt"/>
                <a:ea typeface="Calibri"/>
                <a:cs typeface="Calibri"/>
                <a:sym typeface="Calibri"/>
              </a:rPr>
              <a:t> does not work in the presence of clouds, but Swot does)</a:t>
            </a:r>
            <a:endParaRPr dirty="0">
              <a:latin typeface="+mn-lt"/>
            </a:endParaRPr>
          </a:p>
        </p:txBody>
      </p:sp>
      <p:sp>
        <p:nvSpPr>
          <p:cNvPr id="824" name="Google Shape;824;p64"/>
          <p:cNvSpPr txBox="1"/>
          <p:nvPr/>
        </p:nvSpPr>
        <p:spPr>
          <a:xfrm>
            <a:off x="6616700" y="6211669"/>
            <a:ext cx="5575300" cy="646331"/>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mn-lt"/>
                <a:ea typeface="Calibri"/>
                <a:cs typeface="Calibri"/>
                <a:sym typeface="Calibri"/>
              </a:rPr>
              <a:t>Sargassum patches are moved by ocean currents </a:t>
            </a:r>
            <a:br>
              <a:rPr lang="en-US" sz="1800" b="0" i="0" u="none" strike="noStrike" cap="none">
                <a:solidFill>
                  <a:srgbClr val="FFFFFF"/>
                </a:solidFill>
                <a:latin typeface="+mn-lt"/>
                <a:ea typeface="Calibri"/>
                <a:cs typeface="Calibri"/>
                <a:sym typeface="Calibri"/>
              </a:rPr>
            </a:br>
            <a:r>
              <a:rPr lang="en-US" sz="1800" b="0" i="0" u="none" strike="noStrike" cap="none">
                <a:solidFill>
                  <a:srgbClr val="FFFFFF"/>
                </a:solidFill>
                <a:latin typeface="+mn-lt"/>
                <a:ea typeface="Calibri"/>
                <a:cs typeface="Calibri"/>
                <a:sym typeface="Calibri"/>
              </a:rPr>
              <a:t>(approx. 1 h between the OLCI and Swot images)</a:t>
            </a:r>
            <a:endParaRPr>
              <a:latin typeface="+mn-lt"/>
            </a:endParaRPr>
          </a:p>
        </p:txBody>
      </p:sp>
      <p:sp>
        <p:nvSpPr>
          <p:cNvPr id="825" name="Google Shape;825;p64"/>
          <p:cNvSpPr txBox="1"/>
          <p:nvPr/>
        </p:nvSpPr>
        <p:spPr>
          <a:xfrm>
            <a:off x="-517728" y="6380945"/>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A5A5A5"/>
                </a:solidFill>
                <a:latin typeface="+mn-lt"/>
                <a:ea typeface="Calibri"/>
                <a:cs typeface="Calibri"/>
                <a:sym typeface="Calibri"/>
              </a:rPr>
              <a:t>Credit Cnes/CLS</a:t>
            </a:r>
            <a:endParaRPr>
              <a:latin typeface="+mn-lt"/>
            </a:endParaRPr>
          </a:p>
        </p:txBody>
      </p:sp>
      <p:sp>
        <p:nvSpPr>
          <p:cNvPr id="2" name="Titre 1">
            <a:extLst>
              <a:ext uri="{FF2B5EF4-FFF2-40B4-BE49-F238E27FC236}">
                <a16:creationId xmlns:a16="http://schemas.microsoft.com/office/drawing/2014/main" id="{5735CCCC-28F6-2EF5-3871-2EEBFF35D0C5}"/>
              </a:ext>
            </a:extLst>
          </p:cNvPr>
          <p:cNvSpPr>
            <a:spLocks noGrp="1"/>
          </p:cNvSpPr>
          <p:nvPr>
            <p:ph type="title"/>
          </p:nvPr>
        </p:nvSpPr>
        <p:spPr>
          <a:xfrm>
            <a:off x="0" y="5784958"/>
            <a:ext cx="11925300" cy="511175"/>
          </a:xfrm>
        </p:spPr>
        <p:txBody>
          <a:bodyPr>
            <a:normAutofit fontScale="90000"/>
          </a:bodyPr>
          <a:lstStyle/>
          <a:p>
            <a:r>
              <a:rPr lang="en-US" dirty="0"/>
              <a:t>Sargassum Algae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05614" y="490084"/>
            <a:ext cx="3817938" cy="2265362"/>
          </a:xfrm>
          <a:prstGeom prst="rect">
            <a:avLst/>
          </a:prstGeom>
          <a:noFill/>
          <a:ln>
            <a:noFill/>
          </a:ln>
        </p:spPr>
      </p:pic>
      <p:sp>
        <p:nvSpPr>
          <p:cNvPr id="140" name="Google Shape;140;p7"/>
          <p:cNvSpPr/>
          <p:nvPr/>
        </p:nvSpPr>
        <p:spPr>
          <a:xfrm>
            <a:off x="6565942" y="2721075"/>
            <a:ext cx="450052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Swath Altimetry (10 days, i.e. ~half-cycle)</a:t>
            </a:r>
            <a:endParaRPr>
              <a:latin typeface="Calibri" panose="020F0502020204030204" pitchFamily="34" charset="0"/>
              <a:ea typeface="Calibri" panose="020F0502020204030204" pitchFamily="34" charset="0"/>
              <a:cs typeface="Calibri" panose="020F0502020204030204" pitchFamily="34" charset="0"/>
            </a:endParaRPr>
          </a:p>
        </p:txBody>
      </p:sp>
      <p:sp>
        <p:nvSpPr>
          <p:cNvPr id="141" name="Google Shape;141;p7"/>
          <p:cNvSpPr/>
          <p:nvPr/>
        </p:nvSpPr>
        <p:spPr>
          <a:xfrm>
            <a:off x="869003" y="2721075"/>
            <a:ext cx="490945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Classical Nadir Altimetry (2 satellites, 10 days)</a:t>
            </a:r>
            <a:endParaRPr>
              <a:latin typeface="Calibri" panose="020F0502020204030204" pitchFamily="34" charset="0"/>
              <a:ea typeface="Calibri" panose="020F0502020204030204" pitchFamily="34" charset="0"/>
              <a:cs typeface="Calibri" panose="020F0502020204030204" pitchFamily="34" charset="0"/>
            </a:endParaRPr>
          </a:p>
        </p:txBody>
      </p:sp>
      <p:pic>
        <p:nvPicPr>
          <p:cNvPr id="142" name="Google Shape;142;p7"/>
          <p:cNvPicPr preferRelativeResize="0"/>
          <p:nvPr/>
        </p:nvPicPr>
        <p:blipFill rotWithShape="1">
          <a:blip r:embed="rId4">
            <a:alphaModFix/>
          </a:blip>
          <a:srcRect/>
          <a:stretch/>
        </p:blipFill>
        <p:spPr>
          <a:xfrm>
            <a:off x="600075" y="1321934"/>
            <a:ext cx="2736850" cy="1116013"/>
          </a:xfrm>
          <a:prstGeom prst="rect">
            <a:avLst/>
          </a:prstGeom>
          <a:noFill/>
          <a:ln>
            <a:noFill/>
          </a:ln>
        </p:spPr>
      </p:pic>
      <p:sp>
        <p:nvSpPr>
          <p:cNvPr id="143" name="Google Shape;143;p7"/>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Classical altimetry vs Swot	</a:t>
            </a:r>
            <a:endParaRPr/>
          </a:p>
        </p:txBody>
      </p:sp>
      <p:pic>
        <p:nvPicPr>
          <p:cNvPr id="144" name="Google Shape;144;p7" descr="Une image contenant texte, capture d’écran, carte&#10;&#10;Description générée automatiquement"/>
          <p:cNvPicPr preferRelativeResize="0"/>
          <p:nvPr/>
        </p:nvPicPr>
        <p:blipFill rotWithShape="1">
          <a:blip r:embed="rId5">
            <a:alphaModFix/>
          </a:blip>
          <a:srcRect/>
          <a:stretch/>
        </p:blipFill>
        <p:spPr>
          <a:xfrm>
            <a:off x="567417" y="3030186"/>
            <a:ext cx="5533971" cy="3421635"/>
          </a:xfrm>
          <a:prstGeom prst="rect">
            <a:avLst/>
          </a:prstGeom>
          <a:noFill/>
          <a:ln>
            <a:noFill/>
          </a:ln>
        </p:spPr>
      </p:pic>
      <p:pic>
        <p:nvPicPr>
          <p:cNvPr id="145" name="Google Shape;145;p7" descr="Une image contenant texte, capture d’écran, carte&#10;&#10;Description générée automatiquement"/>
          <p:cNvPicPr preferRelativeResize="0"/>
          <p:nvPr/>
        </p:nvPicPr>
        <p:blipFill rotWithShape="1">
          <a:blip r:embed="rId6">
            <a:alphaModFix/>
          </a:blip>
          <a:srcRect/>
          <a:stretch/>
        </p:blipFill>
        <p:spPr>
          <a:xfrm>
            <a:off x="6192161" y="3131679"/>
            <a:ext cx="5601522" cy="3421635"/>
          </a:xfrm>
          <a:prstGeom prst="rect">
            <a:avLst/>
          </a:prstGeom>
          <a:noFill/>
          <a:ln>
            <a:noFill/>
          </a:ln>
        </p:spPr>
      </p:pic>
      <p:pic>
        <p:nvPicPr>
          <p:cNvPr id="146" name="Google Shape;146;p7" descr="Une image contenant tente&#10;&#10;Description générée automatiquement"/>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646713" y="1622663"/>
            <a:ext cx="1872343" cy="795746"/>
          </a:xfrm>
          <a:prstGeom prst="rect">
            <a:avLst/>
          </a:prstGeom>
          <a:noFill/>
          <a:ln>
            <a:noFill/>
          </a:ln>
        </p:spPr>
      </p:pic>
      <p:sp>
        <p:nvSpPr>
          <p:cNvPr id="147" name="Google Shape;147;p7"/>
          <p:cNvSpPr/>
          <p:nvPr/>
        </p:nvSpPr>
        <p:spPr>
          <a:xfrm>
            <a:off x="470637" y="6171237"/>
            <a:ext cx="1090235"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A5A5A5"/>
                </a:solidFill>
                <a:latin typeface="Calibri" panose="020F0502020204030204" pitchFamily="34" charset="0"/>
                <a:ea typeface="Calibri" panose="020F0502020204030204" pitchFamily="34" charset="0"/>
                <a:cs typeface="Calibri" panose="020F0502020204030204" pitchFamily="34" charset="0"/>
                <a:sym typeface="Candara"/>
              </a:rPr>
              <a:t>Credit Aviso</a:t>
            </a:r>
            <a:endParaRPr>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66"/>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Ships in KaRIn images	</a:t>
            </a:r>
            <a:endParaRPr/>
          </a:p>
        </p:txBody>
      </p:sp>
      <p:sp>
        <p:nvSpPr>
          <p:cNvPr id="838" name="Google Shape;838;p66"/>
          <p:cNvSpPr txBox="1">
            <a:spLocks noGrp="1"/>
          </p:cNvSpPr>
          <p:nvPr>
            <p:ph type="body" idx="1"/>
          </p:nvPr>
        </p:nvSpPr>
        <p:spPr>
          <a:xfrm>
            <a:off x="0" y="828675"/>
            <a:ext cx="7326631" cy="5410200"/>
          </a:xfrm>
          <a:prstGeom prst="rect">
            <a:avLst/>
          </a:prstGeom>
          <a:noFill/>
          <a:ln>
            <a:noFill/>
          </a:ln>
        </p:spPr>
        <p:txBody>
          <a:bodyPr spcFirstLastPara="1" wrap="square" lIns="91425" tIns="45700" rIns="91425" bIns="45700" anchor="t" anchorCtr="0">
            <a:normAutofit/>
          </a:bodyPr>
          <a:lstStyle/>
          <a:p>
            <a:pPr marL="228600" lvl="1" indent="-228600" algn="l" rtl="0">
              <a:lnSpc>
                <a:spcPct val="90000"/>
              </a:lnSpc>
              <a:spcBef>
                <a:spcPts val="0"/>
              </a:spcBef>
              <a:spcAft>
                <a:spcPts val="0"/>
              </a:spcAft>
              <a:buClr>
                <a:schemeClr val="dk1"/>
              </a:buClr>
              <a:buSzPts val="2400"/>
              <a:buChar char="•"/>
            </a:pPr>
            <a:r>
              <a:rPr lang="en-US" sz="2000" dirty="0">
                <a:latin typeface="+mn-lt"/>
              </a:rPr>
              <a:t>Ships are visible in some Swot images</a:t>
            </a:r>
            <a:endParaRPr sz="2000" dirty="0">
              <a:latin typeface="+mn-lt"/>
            </a:endParaRPr>
          </a:p>
          <a:p>
            <a:pPr marL="228600" lvl="1" indent="-228600" algn="l" rtl="0">
              <a:lnSpc>
                <a:spcPct val="90000"/>
              </a:lnSpc>
              <a:spcBef>
                <a:spcPts val="500"/>
              </a:spcBef>
              <a:spcAft>
                <a:spcPts val="0"/>
              </a:spcAft>
              <a:buClr>
                <a:schemeClr val="dk1"/>
              </a:buClr>
              <a:buSzPts val="2400"/>
              <a:buChar char="•"/>
            </a:pPr>
            <a:r>
              <a:rPr lang="en-US" sz="2000" dirty="0">
                <a:latin typeface="+mn-lt"/>
              </a:rPr>
              <a:t>Automated Identification System tracking (black dots below) matches the very bright pixel in the backscatter image (white dot): the ship was flashed by </a:t>
            </a:r>
            <a:r>
              <a:rPr lang="en-US" sz="2000" dirty="0" err="1">
                <a:latin typeface="+mn-lt"/>
              </a:rPr>
              <a:t>KaRIn</a:t>
            </a:r>
            <a:r>
              <a:rPr lang="en-US" sz="2000" dirty="0">
                <a:latin typeface="+mn-lt"/>
              </a:rPr>
              <a:t> </a:t>
            </a:r>
            <a:endParaRPr sz="2000" dirty="0">
              <a:latin typeface="+mn-lt"/>
            </a:endParaRPr>
          </a:p>
          <a:p>
            <a:pPr marL="228600" lvl="1" indent="-228600" algn="l" rtl="0">
              <a:lnSpc>
                <a:spcPct val="90000"/>
              </a:lnSpc>
              <a:spcBef>
                <a:spcPts val="500"/>
              </a:spcBef>
              <a:spcAft>
                <a:spcPts val="0"/>
              </a:spcAft>
              <a:buClr>
                <a:schemeClr val="dk1"/>
              </a:buClr>
              <a:buSzPts val="2400"/>
              <a:buChar char="•"/>
            </a:pPr>
            <a:r>
              <a:rPr lang="en-US" sz="2000" dirty="0">
                <a:latin typeface="+mn-lt"/>
              </a:rPr>
              <a:t>Expected to happen for very large ships (and icebergs)</a:t>
            </a:r>
            <a:endParaRPr sz="2000" dirty="0">
              <a:latin typeface="+mn-lt"/>
            </a:endParaRPr>
          </a:p>
          <a:p>
            <a:pPr marL="228600" lvl="1" indent="-228600" algn="l" rtl="0">
              <a:lnSpc>
                <a:spcPct val="90000"/>
              </a:lnSpc>
              <a:spcBef>
                <a:spcPts val="500"/>
              </a:spcBef>
              <a:spcAft>
                <a:spcPts val="0"/>
              </a:spcAft>
              <a:buClr>
                <a:schemeClr val="dk1"/>
              </a:buClr>
              <a:buSzPts val="2400"/>
              <a:buChar char="•"/>
            </a:pPr>
            <a:r>
              <a:rPr lang="en-US" sz="2000" dirty="0">
                <a:latin typeface="+mn-lt"/>
              </a:rPr>
              <a:t>Systematic co-locations will tell how frequently it happens.</a:t>
            </a:r>
            <a:endParaRPr sz="2000" dirty="0">
              <a:latin typeface="+mn-lt"/>
            </a:endParaRPr>
          </a:p>
        </p:txBody>
      </p:sp>
      <p:sp>
        <p:nvSpPr>
          <p:cNvPr id="839" name="Google Shape;839;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pic>
        <p:nvPicPr>
          <p:cNvPr id="840" name="Google Shape;840;p66"/>
          <p:cNvPicPr preferRelativeResize="0"/>
          <p:nvPr/>
        </p:nvPicPr>
        <p:blipFill rotWithShape="1">
          <a:blip r:embed="rId3">
            <a:alphaModFix/>
          </a:blip>
          <a:srcRect/>
          <a:stretch/>
        </p:blipFill>
        <p:spPr>
          <a:xfrm>
            <a:off x="7086601" y="17863"/>
            <a:ext cx="5105400" cy="6840138"/>
          </a:xfrm>
          <a:prstGeom prst="rect">
            <a:avLst/>
          </a:prstGeom>
          <a:noFill/>
          <a:ln>
            <a:noFill/>
          </a:ln>
        </p:spPr>
      </p:pic>
      <p:sp>
        <p:nvSpPr>
          <p:cNvPr id="841" name="Google Shape;841;p66"/>
          <p:cNvSpPr txBox="1"/>
          <p:nvPr/>
        </p:nvSpPr>
        <p:spPr>
          <a:xfrm>
            <a:off x="9617827" y="3095880"/>
            <a:ext cx="2368456" cy="120032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mn-lt"/>
                <a:ea typeface="Calibri"/>
                <a:cs typeface="Calibri"/>
                <a:sym typeface="Calibri"/>
              </a:rPr>
              <a:t>Culprit for the red pixel? Pegasus Star </a:t>
            </a:r>
            <a:br>
              <a:rPr lang="en-US" sz="1800">
                <a:solidFill>
                  <a:schemeClr val="dk1"/>
                </a:solidFill>
                <a:latin typeface="+mn-lt"/>
                <a:ea typeface="Calibri"/>
                <a:cs typeface="Calibri"/>
                <a:sym typeface="Calibri"/>
              </a:rPr>
            </a:br>
            <a:r>
              <a:rPr lang="en-US" sz="1800">
                <a:solidFill>
                  <a:schemeClr val="dk1"/>
                </a:solidFill>
                <a:latin typeface="+mn-lt"/>
                <a:ea typeface="Calibri"/>
                <a:cs typeface="Calibri"/>
                <a:sym typeface="Calibri"/>
              </a:rPr>
              <a:t>(oil tanker, 250m long, 6.5m freeboard)</a:t>
            </a:r>
            <a:endParaRPr>
              <a:latin typeface="+mn-lt"/>
            </a:endParaRPr>
          </a:p>
        </p:txBody>
      </p:sp>
      <p:sp>
        <p:nvSpPr>
          <p:cNvPr id="842" name="Google Shape;842;p66" descr="data:image/jpeg;base64,/9j/4AAQSkZJRgABAQEAYABgAAD/2wBDAAgGBgcGBQgHBwcJCQgKDBQNDAsLDBkSEw8UHRofHh0aHBwgJC4nICIsIxwcKDcpLDAxNDQ0Hyc5PTgyPC4zNDL/2wBDAQkJCQwLDBgNDRgyIRwhMjIyMjIyMjIyMjIyMjIyMjIyMjIyMjIyMjIyMjIyMjIyMjIyMjIyMjIyMjIyMjIyMjL/wAARCAGmAy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JmO7rTdx9aG+9SUALuPrRuPrSUUALuPrRuPrSUUALuPrRuPrSUUALuO4c1yvie6W18UeG5pS3lrJKW2jJ+4a6n+IVyPi2+k03xH4cvIdPfUJIpZStrGu5pcrjAHfrn8KAL//AAnOh+Y0fmTeYn3kEfIpf+E30ZeQ1yc9vKrn9IvNX/4TPVNSfwHeDztpEElqcqMeldUdY1IDj4ezn/t1NAFb/hN9HHRrn/v1R/wm+j/37n/vzU765qEYBfwBMMnAzanrR/bl/wD9CBN/4CmgCD/hN9H/AL9z/wB+aP8AhN9H/v3P/fmp/wC3L/8A6ECb/wABTR/bl/8A9CBN/wCApoAg/wCE30f+/c/9+aP+E30f+/c/9+an/ty//wChAm/8BTR/bl//ANCBN/4CmgCD/hN9H/v3P/fmj/hN9H/v3P8A35qf+3L/AP6ECb/wFNH9uX//AEIE3/gKaAIP+E30f+/c/wDfmj/hN9H/AL9z/wB+an/ty/8A+hAm/wDAU0f25f8A/QgTf+ApoAg/4TfR/wC/c/8Afmj/AITfR/79z/35qf8Aty//AOhAm/8AAU0f25f/APQgTf8AgKaAIP8AhN9H/v3P/fmmSeO9DiUNNcTRr6vHgVa/ty//AOhAm/8AAU1ynj+z1vxbocVjZeDZ7SRJfMMgtyCR6UAbp+InhjqNQP8A3zR/wsTwyOf7QPP+zXjI+FXi/wD6A92PrEaT/hVXi/8A6A93/wB+jQB7P/wsXwz/AM/5/wC+aP8AhYvhn/n/AD/3zXjH/Cq/F/8A0Brv/v0aa/wu8WRIXk0m6VR1JiNAHtP/AAsXwz/z/n/vmj/hYvhn/n/P/fNeHf8ACvvEH/PlJ/3waP8AhX3iD/nzk/74NPlfYD3H/hYvhn/n/P8A3zR/wsXwz/z/AJ/75rw7/hX3iD/nzk/74NH/AAr7xB/z5yf98GjlfYD3H/hYvhn/AJ/z/wB80f8ACxfDP/P+f++a8O/4V94g/wCfOT/vg0f8K+8Qf8+cn/fBo5X2A9x/4WL4Z/5/z/3zR/wsXwz/AM/5/wC+a8O/4V94g/585P8Avg0f8K+8Qf8APnJ/3waOV9gPcf8AhYvhn/n/AD/3zR/wsXwz/wA/5/75rw7/AIV94g/58pP++DR/wr7xB/z5Sf8AfBo5X2A9x/4WL4Z/5/z/AN80n/CxPDPJ/tA5HT5RXh//AAr7xB/z5Sf98Gj/AIV94gx/x5Sf98GjlfYD3NPiB4ekwsd28sh5IVckVL/wm+kf37n/AL815Z4J0HVvC+ui/u9Ga7j2Y2GMmvTz4w5/5Ez/AMgUcr7ASf8ACb6P/fuf+/NH/Cb6P/fuf+/NR/8ACX/9SX/5Apf+EuP/AEJX/kCjlfYV0P8A+E30f+/c/wDfmj/hN9H/AL9z/wB+ab/wlr/9CUf/AAHqJPGscs7wR+D1aZPvoIeV+tHK+wuaPcn/AOE30j+/c/8Afmj/AITfR/71z/35o/4SqU/8yQ3/AIDml/4Seb/oR2/8BzSsPmXcT/hN9I/v3P8A35o/4TfSP79z/wB+aUeJpz/zIz/+A5qI+LLvzSi/Dq6fH8S2hwaErhdEn/Cb6R/fuf8Av1R/wm+kf3rn/vzTB4pvz/zTa9/8BDTv+Env/wDom17/AOAZquV9AbSF/wCE30j+9c/9+aP+E30j+/c/9+agn8Yz2xHnfDu6jz03WpFRf8J3/wBSDcf+A1PkmK8dy5/wm2jseTc4H/TKqz+J/DUsvmPDclv73lmkHjhm4HgC4PsLanjxlOwwPh3dke1qaThJbgpxJV8Z6Ku1c3JVen7o0P470NN0sss8ajgFo8CmDxdd44+HF7/4CGsLxff6r4j8PS6fa/D++t5n6SC1IxSs+5TNv/hY3hn/AJ/z/wB80f8ACxfDP/P+f++a8M/4Vz4v/wChe1H/AL8Gj/hXXi//AKF7Uf8AvwaWvcD3P/hYvhn/AJ/z/wB80f8ACxfDP/P+f++a8M/4Vz4v/wChe1H/AL8Gl/4Vz4w/6F7Uf+/Bo17ge5f8LF8M/wDP+f8Avmj/AIWL4Z/5/wA/9814b/wrnxh/0L2o/wDfg0n/AArrxf8A9C9qP/fg0a9wPc/+Fi+Gf+f8/wDfNH/CxfDP/P8An/vmvDP+Fd+Lv+hf1D/vwaT/AIV74s/6AF//AN+TTs+4ro90/wCFi+Gf+f8AP/fNH/CxfDP/AD/n/vmvC/8AhXni09NA1D/vwaX/AIV34u/6F/UP+/Bos+4XR7n/AMLF8Mf9BA/98ij/AIWL4Z/5/wA/9814cPhz4uP/ADANQ/78Gnf8K28X/wDQA1D/AL8GjXuHMj2//hYvhn/n/P8A3zR/wsXwz/z/AJ/75rxEfDXxef8AmA33/fk1Ivwv8Xsf+QJeD6wmk5LqLRntX/CxPDP/AEED/wB81E/jnwjPKry3ZLr0bHSvHf8AhVvi4f8AMHuv+/RpP+FXeLf+gRdf9+jUpxvcfLY9pX4heHHB8u+ZivAQLkmpv+E30fsbkZ7eVXknhvwd4h8NeIbPU7vw9c3cUT5aHySc/hXq6+L7uVm2fDe9bB7Whq023oVyu1yT/hN9H/v3P/fqj/hN9I/vXP8A36pv/CU3/wD0TW+/8AzTh4mvmP8AyTe9H1tDVNSsS2luH/Cb6P8A37n/AL80f8Jvo/8Afuf+/NO/4SO//wCidXX/AICGlHiC/I5+Hlz/AOApqNhKUWM/4TfR/wC/c/8Afmj/AITfR/79z/35p/8AwkN9/wBE8uf/AAFNKPEF+evw8uB/26mlddR3XQj/AOE30f8Av3P/AH5o/wCE30f+/c/9+al/t+/x/wAk+n/8BTQNfvz/AM09uP8AwFNTeIyL/hN9I/v3P/fmj/hN9I/v3P8A36qX+3r/AP6J9P8A+Appf7dv/wDon8//AICmqvECH/hN9I/v3P8A36o/4TfR/wC/c/8Afmpf7ev/APon0/8A4Cmj+3r/AP6J9P8A+Appc8R8pF/wm+j/AN+5/wC/NH/Cb6R/euf+/NSf8JBf/wDRPbj/AMBTSjX74/8ANPbj/wABTRzxCz6EX/Cb6P033PPA/dUj+ONFJzLLcIij5maLAFTHXr7/AKJ7P/4CmsrxHe6prPhrUNNg8B3MM1xHtSQWpGKOeIWkWf8AhY3hknm+P1xR/wALE8M/8/5/75FeLf8ACrvGG0H+w73nt5Jpp+GHjEf8wG+P0hNPmQcrZ7Z/wsTwz/0ED/3zSf8ACxfDP/QQP/fNeJf8Kz8Y/wDQv6h/34NIfhn4x/6F7UP+/Bouh+zZ7ePiD4blYJHfM0jHCgL1rY0DxdpVz4osNOSZxdTFgsbrjOEJ/pXgOm+FfEnhTVLXXNS8N3xsrSQSSGSAhcD1r0TT7i/1j42eGdbm8OXWk2c5dImmhKLJ+5c8HvxTJcbHozfepKVvvUlABRRRQAUUUUAFFFFAB/EK5zWP+R48J/8AXxJ/6Ca6P+IVzmsf8jv4T/6+JP8A0E0Aei2n/I2X3+4n8q3qwbT/AJGy+/3E/lW9QBm6vGpjt3OdyzLjn61FUurl/LtwFBXzlyc8ioqaEwooopiCiiigAooooAKKKKACiiigApkql4mVSQSMAjtT6ZKGaJghwxHBoAVAVjVSxJAwSe9OpihgihiCwHJpw60gFrJ8Qy7NNZQeWIrWrmvE0uZIYgegOauCvIZgUUdjRXWgCiiimIKKKKACiiigAooooAKKKKBhSmig0AKtTJUK9amXig5qpJnBqOGztobmS5jiVZpfvuOpp+M804Gk7nMTDg5qVW96hQgipRgVhNDLMZyRWlZj5icnisyEZNa1qhWPPrXHWZvSWpbQ5OakqOMYGaeTgE9gKqktDqZyviObzLxEB+4MGsarepSebqMz54LcVU713wVogWbXO/Na8BOz61l2qgIc9TWtBgbawrnHJ3kXUJAGfwqYFmVgOGIqFWyaf821gOp6V57NoskjQpGqsxYjqTTsVFFvWNVflh1qUZrM0Hd6digU7HFOxVhtNYU/FIaQFdhxmq7CrZWomXmtIsykiNQQKkXOaEXnFTBaJMIoFGKkB4oVeKXbzUGqQLTu1IooPSgaQM2BVWd+mCRUrtxVWY8E+lS2bQiUppN0py1ammriHd/erAMhZ8Ed66a0j8u3RcdBW1GOtzbEaRSJqWiius4UFNkkSKNpJHCRoNzMxwAPWnVwOsXtx411c6DpUjJpkDZvrpejf7I9f61nUqci7t7HZg8I8TN3fLGOsn2X+fZdWQXB1L4g6lKLC5kstHsyfKmGQZZex/z0FaWieKLqwvhoXicCG8HEN0fuTjtz6+9dZZWVvp1lFaWkQjgiXaqj/PWqmt6FY+ILE2t9HkDlJF+9GfUGsVRnH30/e69n5HfLMMPVf1epC1FfDb4o+d+rfVfcaVFcFY61qHg28j0jxCWm09jttb8DOB6N/nIru0dJI1kjZXRhlWU5BHqK2p1FP17HBi8HPDNO94vaS2f/AAe63Q6iiitDjCiiigAooooAKTtSnpSf4UAMgjaKPY7lznOTUlRwrIkeJCGbPUVJQAUUUUAc38S/+Sa6j/uH+dULz/kI/DT/AH2/9Jmq/wDEv/kmuo/7h/nVC8/5CPw0/wB9v/SZqkott96kpW+9SUAFFFFABRRRQAUUUUAH8QrnNYwfHHhTBz+/kz/3ya6P+IVzmsEnxx4UP/TxIP8Ax00AehQyLD4o1CRgdoRM4Ge1a5v4FiMhLbQQPu9c+lZFvGkvim/R1DKUTg/Stv7LBtK+UuCckUAUtXniEduhkQO0ykKTyajqXVo08qBti7hMoBxyKipoTCiiimIKKKKACiiigAooooAKKKKACmyBzG2w4fHBp1NlLiJtn3scUgBA21Q5y2OadzTULlF3/exzTs0DCuM1qUyapKM5VeldjI2I2PoDXAzSGSZ3J6k1tRWtwI6KKK6QCiiigQUUUUAFFFFABRRRQAUUUtABSkUlHegfQcoqQZpg6U4Gg5p6koPFOGKg3c04MTSMXBonHHSp0O4Yqqmc1Yj6DFZzWhBft0JTpk1sRptjAAI4rJtid6j1rYVsgAV51V+9Y7KK0JlHFRXcgitZHPTaal5xWX4gm8vTGUH5mIxXRBbI2ORJJctzyaQOgcIXUSHoueT+FLzUH9l28uqxX7b/AD0G1eePyruja2pnUdkakAPyitSMHI4qpDGd3SrS5HWuSq7nJ1uWkJwT3qT5iDjg44qFOlWIw3zbeeOM1ySSRvHUdD5mxfNOX7nFTjrUcW4xqZBh+4qUCsGzZIcB7U4ZpBTqaLQYppU06iiwWItpphU56VMRTSKQmiIDBqQDJpNvNPUYNIVhwFLRSVRaFwaac46UuaPxoGVZSR24FUJrgBWyDV64O1WJNY15IBtUHr1rO12ddGNx1vsmuVUDkmunAwAPaub0aPzLveD9yuk5zXbTVkZYp3lYMUUZrlvFniSawaLR9JXzdYu/lRR/yyB/iPv/APrqpzUI8zJw2GqYmqqdPf8ABLq35IqeJ9ZutUv/APhF9CObqTi7uB0hTuM+vr+VdHomi2ug6XHY2i/KvLuRzI3cmqnhjw5D4dsChbzb2Y7rmc9Xb0+lblZ04O/PPf8AI6sZiaagsLh/4a3f8z7vy7LovMKKpajqcOmJE8yuwkbaNg71h+K/Ek1iYtI0lTNrF2MRqv8AyyB/iPv/APrrWpJU480jlw2GqYmqqdPf8Eurfkih4v1GTXbseFNJjSaeQg3UrDKwKP5Gur0jTItH0m30+FmdIV27m6k9zVDwv4ci8O6eULebezHfcznqzen0FblZUoO/tJ7v8F2OrG4mnyLC4f8Ahxd7/wAz6v8AyXYKKKK3PNCiiigAooooACDijnFGTSc0AMhEoj/enc2eoFSVHCZDHmXhs1JQAUUUUAc38S/+Sa6j/uH+dULz/kI/DT/fb/0mar/xL/5JrqP+4f51QvP+Qj8NP99v/SZqkott96kpW+9SUAFFFFABRRRQAUUUUAHcVzmrknxx4VyD/r5P/QTXRjqK53Vyf+E28KjP/LeT/wBBNAHolp/yNl9/uJ/Kt6sG0/5Gy+/3E/lW9QBm6upMdu28gCZcr2NRVLq74jt12sczL8wHA61FTQmFFFFMQUUUUAFFFFABRRRQAUUUUAFMkLCNigywHANPpsjFI2ZRkgcCgAQsUUsMMRyKdTUYsisRgkZIp1IZS1aXydOlcHBA61xHHUd66jxJMUtUi/vmuXrporQQUUUVsAUUUUAFFFFABRRRQAUUUUAFFFFAC0uOaQVJ3oJk2hB0pRR0pwoMWxh609cUYzzScigmTuiVTjpVmLkriqi5PHSrMHEnPOKiaujFmxaffzxxWlHy/Has+xC7CcY5rRgHJNeW9ZnZS2J65vxNLmSGMHgA5FdJXGa1L5uqSjPyr0rtpL3jQz/61ZtlBkGRnFVh1q1a9zXRLYyq7GnEMcipxTYfuCrAUVwTephFXQiEE8Y4qYcJkctjgVmafpaadNcOksj+c24hu30rTVsBj3A4rKduhrElhZ2QGQYc9QKsLVaFi6BmGCe1TisDdEoopgNOzTRSFpKXtQKYwNJinUnekIb3pe1KaOKAsFNPSlPSmEGhlJCE4NRNMAD82KeeOTVaYAr61DbNIxTILmYlANwPNYF7PunC45HetW4TJ9MVhyxu0pPqa0ppNndTikjo/DUX+jvLj7x61vHrVDSIPs2nRxn60zXdbtfD+mSXt02ccRxjrI3YCuptRjdnDyTr1uSCu27JFPxT4kj8PWAKL5t/OdltAOSx9SPQVW8J+G5NNWTVNTbztYu/mldufLB/hH9ap+FtEur2+bxNrq7r2bm2hbpCnbj19K7OsqcXUftJfJfr6nfiqkMJTeEoO7fxyXX+6vJde78goorN13W7XQNLkvro5xxHGDzI3YCt5SUVdnmUqc6s1Tgrt7FLxV4ih0CwUiNZ76c7baDGSzeuPQVX8J+G5NN8zVdUbztYu/mldufLB/hH9fyqn4X0S6v70+J9dXdezc20LDiBOxx6+ldnWEE6kvaS+S/U9LE1YYSm8JRd2/jkuv8AdXkuvd+QUUUV0HkhRRRQAUUUUAFFFFABSdiKWkoAZE0jJmVQregqSo4XaSPc4wc1JQAUUUUAc18TP+Sa6j/uH+dUbz/kI/DT/fb/ANJmq/8AErj4a6kc9EP86oXjD+0Phpx1dv8A0mapKLbfepKVvvUlABRRRQAUUUUAFFFFAB3Fch4s1D+zPFPha52BlFxJuHf7prrvSuD+In/IX8Nf9fEn/oJoA9Q8OaiNV1y8ugm0Mq8V1tcH4D/4+rn/AHRXedqAKGrf6iH/AK7L/Wq9TauimO3cj5lmXBz9ahpoTCiiimIKKKKACiiigAooooAKKKKACmSuY4mcKWKjOB3p9MlbZGz4ztGcUACMXRXKlSwzg9qfTEbeqv8A3hnFO7c0hnLeI5t94kYz8lYtW9Tm8/UJJM8dKqD0rsgrIQUUUVYBRRRQAUUUUAFFFFABRRRQAUUUUAFP70ynZ5oE1ccTTu1R96eDQYyiPU8VJ5RIzkVGtW1Hy1LdjCRCq84NWY09jSbB1q5bxHC981hUqaCirst242xDnOe1aVuMR1CsYAUbQKtqMLiuOnq7nbBWQ2Q7ImJ7A1wU8hlnkc9Sa7LWJfJ0yVgeccVxPXn1ruorqWFWIGAYCoKdGcNW25nVWhuwsCBj0q0jVnWj55q+vSuCqrM54PoT4yKXBUFgMkDp60iZx9KlAUKSDyBmuZs2ihYH82JXKldw+6e1TY4pkTeYivjGe1TAVma2GhTThTsYpKZQtAooPFMYA0hIphY03Oam5SQ8mkzzRg0AUXACaM8UhFMZsCk2NIbI/wAvNVZG57ipHYetUpJRliDUs6KcSvcvtjclsfWqEP764RAR8xqa+fMWOuaj0lEW8+0TOEhhG92Y8KPWuiktDpldR0Oqu7220nTHu7uQRwQplie/sPeuP0WwufGGsr4i1aIpp8RxY2rdD/tEf5zUSLN8QtYErh4vDtk/yKeDcOP8/gK9AVFjRURQqKAFUDAAHaml7Z3fwr8f+AXNrLqbpr+NJa/3U+i/vPr2WgtMmlS3heaU7Y0GWPoKJZo4IWmlYLGgyzHsKybaGDdd6nLfCaxmQkq+QiKOvWupJWuzxkm3ZFuXWLCHSX1OScLaICS5HX2A9a5DRbC58YawPEOrRFdPiOLG1bof9oj/ADk1Bb27eOtVUpEbfw1Yv8kYGPtD/wCfyFehoixoqIoVFGFVRgAelc38aV/srbzPYm/7Npumv40lr/cT6L+8+vZaC0UUV0HjBRRRQAUUUUAFFFFABRRRQAUnal7UnY+lADIZTNHvMbIc4w1SVHDL50e/GOcVJQAUUUUAc18TTt+GWptjJEZP615t4X+I0fi/xl4H0pLVomsHfex/iIgccV6R8Tv+SY6p/wBcmr52+Dn/ACVjQf8ArpJ/6KepKPodvvUlK33qSgAooooAKKKKACiiigBPSuD+In/IX8Nf9fEn/oJrvPSuD+In/IX8Nf8AXxJ/6CaAPQfAf/H1c/7orvO1cB4IlWGW6kYEqFGcCu1N/brA8rMVRcckdc9MUAQavv8ALt8BdnnLnJ571DTtYuYVW3iL4dplIGOtJg00JiUUYNGDTEFFGDRg0AFFGDRg0AFFGDRg0AFFGDRg0AFNkdY42dvugZNOwabIwSNnf7oGTQAK6sisvRunFR3Mvk20kh/hFSBg6qy/dYZHFZ2uS+Vpci93GBRFXYzkGbdI59STTT1pcHGMUYrtWwCUUYNGDTEFFGDRg0AFFGDRg0AFFGDRg0AFFGDRg0AFFGDRg0AFKetJg0uDQMKcDTcUuKCWrkqkZ61ZRs8VTUHNTKSKlq6OWorMvpWhaqpkXjpWVCzbua17JM81xVtEKnuaK43CrFV4VO4k1YxmsqK0OwwvEsxWCKL++TmuY71seIZTJf8Al9kFZGK9CmrRGJT0HzUmDUsad8da02M6ktC1bMVAB7mtWI5GKzIIsuOMVpQoRk1x1rHLHcsqcfjU2fLjLHgDqahVTt9alDFQWzhQORXFI6YksLrIiun3T0qwKrwuHRXX7p6VOAazRqh1JRg0tUUJ0pjNT2BxUJPNS2OIE5owaTBpwzUliilo2mlCmmSNbgVA9WWU4qB170mVEpyN8xzWbcjYM9Qxq/Lyp9apygngjIpLc7aZj3MwD4B4HrWPaRXXi3U30qzlaLTUIa7nH8QH8Iqtrd1Nf6idJ085cn9/IOiD0r0XwnpUWk6JHbxJjnLN3Y+prZfvXyLZb+fl/mepUksBSVZ/xJfCu395+fb7zVs7O30+zitLWMRwRLtRR2qc9aMGlIOa61ZaI+ZlJybk9WyOWKOeFopVDRsMMD0IrgLyR/F+o/8ACPaMTBolq2bu4To5z90f596u+JtYu9X1P/hFtDfEz/8AH5cA8RJ3Gf5/lXTaNo1roWmx2NmmEXlmPV27k1zybqvkXwrfz8v8z1qMVl9NYia/ey+Ffyr+Z+f8q+ZYs7O30+zitLWMRwRLtRR2qejBowa6FZaI8mUnJuUndsKbIpeJ1VtrMpAPoadg0YNMkp6ZaXFnamK5uTcSbid59PSrlGDRg0N3dwCijBowaACijBowaACijBowaAA8DmkzxntSkHFGOPwoAjilSZN6cDOOlSUyKRJU3J93OOmKfg0AFFGDRg0Acz8Tv+SY6p/1yavnb4Of8lY0H/rpJ/6Kevon4nf8kx1T/rk1fO3wc/5KxoP/AF0k/wDRT1JR9Dt96kpW+9SUAFFFFABRRRQAUUUUAJ6VwfxE/wCQv4a/6+JP/QTXeelcH8RP+Qv4a/6+JP8A0E0Ad/4GRZLi6V1DKVHBrufs8IVh5S4bqMcGuI8B/wDH1c/7orvO1AGfq3FvD/12X+tQVNq65jt23MMTLwOh61DTQmFFFFMQUUUUAFFFFABRRRQAUUUUAFNcqEYv93HNOpsgQxsJMbMc56UAClSAU+7jjHpWB4mlG2GIHkHJFb67dgEeNmOMVyOvy+ZqRAOVCirpq7GZdHaiiusAooooEFFFFABRRRQAUUUUAFFFFABRRRQAUppKU0DEpRRSgUCbsOXpUqDmmqKk6UPY4qj1LMC85/nWxaqRHngZrJt8FenU1uRqBEoxjivPxD1LpLUtWwOwn3qftn2psYCoBUV7L5NlLJ6CiC6HUcZfzGe+lk6c4qtSk5ZmPc5pMciu9KyBuxIo9auRR424NRxpkACrkaeorOcrI4qkruxMg5zVlPSo41+XpipVGDXHOVxxViyORxxjrSkrzn7uOc0xOalwpUhgNmOc9K52dER0RXYuzG3tipxUEWwIoTGztjpUuazNEyUUVGGp26mmVccajZKdup1A0yELTwKfgUYosO42lFLRRYLgelQSY2mpzUDjtSkOJRmA3Vx/iPXJYH/szTxv1Cfgbf8AlmPU+9bHinXY9GtlSJfNv5/lghHJJ9T7Vg6ZpLaVA93esX1C5OZXPO3PYVjrKXLE+gwNKFKn9ZrK6+yv5n39F177EujaPHptusK/PPIcyyd2b/CvRbZNlvGuOiiuN0v97qESAk4bJrthxxXoU4KKsjyswrTq1Oabu2LXK+LvEU9rJHoujjzdXu/lAX/lip/iPof/ANdW/FPiRNAslSFfO1G4+W2gHJJ9SPSoPCXhp9Jik1DUW87V7v5ppG5KZ/hH9aipJzl7OHzfb/gmuEo06FP63iFdfZj/ADPu/wC6uvfYueGvDsHh3TvKU+ZdS/NcTnq7f4VtUUVtGKiuVHn1q1SvUdSo7thRRRVGRRi1NZNWl0/yJAY1z5h+6avUUU3boAUUUUgCiiigAooooAKKKKACkpaQ9KAGxmNkzERtz2p9RxLGqYiChc/w1JQAUUUUAcz8Tv8AkmOqf9cmr52+Dn/JWNB/66Sf+inr6J+J3/JMdU/65NXzt8HP+SsaD/10k/8ART1JR9Dt96kpW+9SUAFFFFABRRRQAUUUUAJ6VwfxE/5C/hr/AK+JP/QTXeelcH8RP+Qv4a/6+JP/AEE0Aeg+A/8Aj6uf90V3nauD8B/8fVz/ALorvO1AGbq7ER26hCQZly3YVFU+rEeRAM8mZf61BTQmFFFFMQUUUUAFFFFABRRRQAUUUUAFNdVZGV/ukc06myIJI2Rs4YYOKAEAVI8L91RxiuFu5PNvJWP94iuxv2Ftpku0/dTAzXEMdzbjwTzW1FDEoooroYgooooAKKKKACiiigAooooAKKKKACiiigApTSUGgAzUi1GKkWgipsTJ1p5XPOKSNRirSIdoFROVjjerJrWJSygHvmtpVJIz61m2iESZOMCtSAFpPYV51R80jopLQtgcVla/N5WnlMgb+K1q5rxLMDLFD/d5NdFNe8bmAPapE61HT0PNdhM9i/DjI9hVxF+XNZ0RrThYGMKa5qtzi6k0Z4xVhFyOlQIDk1aiHy81xydjeKADAp/3kKn7p60pQAcHrTSmco3AIrG9zW1hVVUQKn3R0pwbHeo0QRqEXOB0yadigY/dTwxqMJmnAc1JQk0qwQPM+dqKWOOtR2F/FqNotzCGCMSAGGDU3UYIBB6g0ihUXCqqj0AxQmrATbqUHNQhs09SaLjTJKTNLnimGncpIcKyPEGuW2gaa93cHcx+WKMHmRvSrOoajbaXYy3l3IEhiGSe59APc1x2j2Nz4p1IeIdXQi2Q4srU9AP7x/zzWNSb+FbnpYHCQkniK+lOP4v+Vfr2QuhaRcT3L+INZO6/nGYoz0hXtx64q/qAVwEJz3rYuOcDFYd1JmZhjpxWlGFtjoqYieIn7SWnZdEuiRf8NWoW4kkx/DjJrV1/XrTw9pjXlydzfdiiB5kb0FUrG9ttH0ObUL1/LhjySe59APc1i6Fp1z4s1VfEmsR7bSM/6BaN0x/eP+eTXTObXuR3f4eZjRw8KkpYjEaU4/e3/Kv17IteFdCup75/EuuDdqE4zBERxAnbjscV2R60lKetXTpqCsjhxeKnianPPToktkuiQlFFFaHMFFFFABRRRQAUUUUAFFFFABRRRQAUUUUAFJxzS0nagBsaJGuIwNvtT6jijWJNq5wTnk5qSgAooooA5n4nf8kx1T/rk1fO3wc/5KxoP/XST/0U9fRPxO/5Jjqn/XJq+dvg5/yVjQf+ukn/AKKepKPodvvUlK33qSgAooooAKKKKACiiigBPSuD+In/ACF/DX/XxJ/6Ca7z0rg/iJ/yF/DX/XxJ/wCgmgD0HwH/AMfVz/uiu87VwfgP/j6uf90V3nagDO1dVMUDFQWEy4OOR1qGptXD+XbkMNvnLkY5PWoaaEwooopiCiiigAooooAKKKKACiiigApkqCSJkYkBhg4p9NkXfGyg4JHX0oAyNecW+mpGv3SdvWuUHAwa3PEUmJo7csSyqDmsOumktBhRRRWogooooAKKKKACiiigAooooAKKKKACiiigAoNFBoAKlT86iqRGoM6iui1C/OMda0IhuIyOBWdERvGa0oCOoPWuetexyJal+2jUAkA81etx1NV4RiMVchXCfWuGGsjsgtCSuL1mYT6i5ByANtdjK4jiZz0UZrgpm3zyNnJLEiu2iru5oR9qeopnXpUiDLAYzXSRUehYRWyMetaNuGL8jgCqsCZflcYrTt48KWzXLWmjkSuyWIcVYShFOBUqqBXnylc6YxHDGDxTWQOrKehFPwOtIVyGGcbh+VZmliGOERIqKSQPU1KFpY4vLjVM7sd6fjFMaQij2pxUUuKWgdiIr71GwNTE1GaBMiTIqZDSBaeooEh9Q3E0dvC80zrHFGpZ3Y8AVNnAJJAA5JPavP8AUrqfxxq50uwdk0a2YG6nH/LU+g/p+dROfKvM9DA4R4iTcnaEdZPsv830Q2FJvHms/ap1dNAtHxFGePPb1P8An2rsnxGoVVAUDAA4AFEMMNnax21vEscMa7URegFULjU7RL9bJpMXDDKpjqKmEGvU6MTifbyUYK0I6RX6vzfVkd3KC56jArCmkVPMd3CoOSxPAFbVw0ZRmLYrjGVvFWtJp1q7Lpsbjz5h/H7CtVPlWm72OnCYb2t3J2jHVvsv830Rq6Xaz+Ob+OW4V49AsmxHH0+0OO5/z7V6OiqiKiKFVRhQBgAVHaWkFjaxWttGscMS7UUdhU1dVKnyq71b3PMx2M+sSUYK0I/Cv1fm+rClPWkpT1rU4RKKKKACiiigAooooAKKKKACiiigAooooAKKKKACk7e1KelJ+PWgBkMKwR7FJIznk5qSooYxFGF3Fuc5NS0AFFFFAHM/E7/kmOqf9cmr52+Dn/JWNB/66Sf+inr6J+J3/JMdU/65NXzt8HP+SsaD/wBdJP8A0U9SUfQ7fepKVvvUlABRRRQAUUUUAFFFFACelcH8RP8AkL+Gv+viT/0E13npXB/ET/kL+Gv+viT/ANBNAHe+CpRBJdyEEgKOBXai/jMLSBThSBjIGc1xvgVVe5uQygjaOCK7kwxEYMaEE5+6OtAGfq86BLeM7tzTKR8p96bip9W/494f+uy/1qvTQmGKMUUUxBijFFFABijFFFABijFFFABijFFFABimyIXjZQ20kYyO1OqK5YrbSMDghTigDjtVkaS+YM5YoNu89TVHHenylmlZmOTuyaZ3rsgrRGLikxRRTQgxRiiimAYoxRRQAYoxRRQAYoxRRQAYoxRRQAYoxRRQAYpcUlBoAMU4A02igLXLCGtC2BIUcZ+tZSNWnaHLrjtWVZe6ck42kbaE4A/CtFAQgB9Ky4SWmUCtWuKCs7nRDVFLVpPL06XplhiuKHHzdzXS+JZf9HjjBwS2TXM/yFdlFWRoLg5xirVvFmXuKgiXdIOetaNvEwJbrVzlZHPWl0RbgjPJ4NX4o/lAwKrwoQg4xVyMc15tWVxU49SYL7Yp4BplPFcx0IXBPt6UMhKsAdrEfeHak+nWnHlWwcEjimigijaONVdy7Acse9KRTYldIlVzlgOTTsUxoTBp2DSUUDEK03aafjNGKViRoWnAGjHNcn4q8Q3EVxHoWjjfqtzwWH/LFT3PocflUykoq7OnC4WeJqKnD5vol1b8kVPEerXWvai3hnRXx/z+3I6Rr3XP+fSt/TdMttG06KytV2xoOvdj3J96h0LQIPD2mfZ4j5k7/NPMert/hV1t1ZpP4pbnfia9NxWHw/8ADj98n/M/0XRFLVry5s7TzrW3Nw+4DYPT1rKs5JL8ve3enLBcodqEg5xW0zkVzHibW5hImj6YPM1Cfgkf8sl9T71ftFGOwsJhp16ihD/gJd35GR4g1OXUrr+x9OPT/j4lXoo9K6TwdYRW86wQpiONM57k+prM07R4dJtBAnzyHmWQ9Wb/AArrvDkCpBJIFwScVvh6f25b/kdOY4mCo+wofAvxfd/p2Ru4NLg0lV76Ca5spIYJjDIw+WQdq61qz50s4NBHNV7OKSC0iiml82RVwz/3jVg9aHuAmKMUUUAGKMUUUAGKMVR1O+msY4mhtWuC77SF/hHrV4dBTs7XAMUYoopAGKMUUUAGKMUUUAGKMUUUABBxSYODmlpKAGxRPGmHkLtnqafio4UdI9rnc2etSUAGKMUUUAcz8Tv+SY6p/wBcmr52+Dn/ACVjQf8ArpJ/6Kevon4nf8kx1T/rk1fO3wc/5KxoP/XST/0U9SUfQ7fepKVvvUlABRRRQAUUUUAFFFFACelcH8RP+Qv4a/6+JP8A0E13npXB/ET/AJC/hr/r4k/9BNAHoPgP/j6uf90V3nauD8B/8fVz/uiu87UAZ2roDHbvk5Ey45471DU2rlvLtwFBUzLk56VDTQmFFFFMQUUUUAFFFFABRRRQAUUUUAFUNYm8rTZexYbQav1g+JpSLNYgfmJzVQV2BzIyAN3J70e1A+6AaK60MKKKKYgooooAKKKKACiiigAooooAKKKKACiiigAoNFBoAKKBSjrQO4qferTsUJLNkVnJ1rUtAViz61lWehy1XdmvpyHztx7CtWs/S1Pksx7mr5IAye1ctjamtDk/EUu/UAgOVC1kdsCrN/L5t9MT2YgVWrtpqyLZYtiN/Sta3UbAeax48jpWvbNgKDWVbY5KnxGmijAqZVwc1XVh2qynSvMmbxHinYoFPA4rNGog4oYHaQv3iOM07jvSNna2PvY4q7FCRiQRqJSC+OSOlOzUcZfy13/e7048UAOpuaQtSZqblWJM0A1GGrL1/X7bQNMa6n+aQ/LDEOsjen0ockldl0qM6s1Tpq7exW8VeJBodokNsvnanc/LbwgZOf7xHpUXhfw4dIhkvL1vO1W5+aeVjkrn+EVU8LaHctcv4g1r59TuOY0b/livYAdjj8q6zODWUbyfNL5HpYmpDDU3hKDv/NLu+y/ur8XqMYZrO1W3u7i12Wdx5Eu4Ev7elaTHvWJ4g1y30PTnuZiGkPyxRZ5dvT6VTly6nFQpTqzVOCu2ZviTW/7Fs4oIh5+pTgLDGOeem4iqOi6K+lK9zdN5uoz/ADTSE5xn+EU7w/o9y07a7q+X1CflEYf6le3HY/yrXmbJJrOCcnzM9qrUhh4fVqLv/M+77LyX4vUouS7n1rrdLj2WMRxgsMmuZiTdOi46sK7GJQkaqOgFejTWh4+Llsh9FFFaHAFKetJSnrTASiiigAooooAKKKKACiiigAooooAKKKKACiiigA7Unal7UnagBkIlEeJiC+e3pUlRwmQx/vRhs1JQAUUUUAcz8Tv+SY6p/wBcmr52+Dn/ACVjQf8ArpJ/6Kevon4nf8kx1T/rk1fO3wc/5KxoP/XST/0U9SUfQ7fepKUhizcZWjacZKkH+HigBKKOMgliAeMY707a+QGXOfutQA2ilAOSrABx0PY0hG1QWUhW60AFFKEYjbjPcGkB5BOSw4yBQAnpXB/ET/kL+Gv+viT/ANBNd8P9j5TnnNcF8RP+Qv4a/wCviT/0E0AegeA/+Pq5/wB0V3nauD8B/wDH1c/7orvO1AGdq7KIYFJG4zLgZ69ahqbV1UwwMQMiZcHH1qGmhMKKKKYgooooAKKKKACiiigAooopAFcn4klLXqKOiriurPHPpzXDanL5l/Ow7McVrSWtxlXk89KO1HUAnqetFdIBRRRTEFFFFABRRRQAUUUUAFFFFABRRRQAUUUUAFBooNABThTcgckgD3oR1bIVgfoc0CZZRQ1a0cKiIAVmWxy6CtqNg0ijGeRXNXl0OXeWpr2qbLZB7U2+k8uxlbvtNWFAAAHasrxBN5Wn4H8TYrOKuzrSsjkmYuxY96Sj0pR1rsWiB7FmJfmA61qW2M5IrNtyM59K0oemaxrPQ4m/eLyYxxVpOgFVIxyv0q2nSvNmdMCYU8UwdKcBWaNh31701mIVsDLAcU7tTWPDYGSBxVDGxszxqzrtY9RTjTYy0kSsw2sRyKd2pDIz1oBzSkA1FcTRWlvJcTSLHDGpZ3boBUMtJt2RDqWpWukafLe3kmyKMfix7Ae5rktD0658RaqPEusR7Yh/x42rdFXsxH+c1DawzeO9XGoXamPQ7R8QRNx5zep/z7V3JRQoCgBQMADpWVnN36HsTay+m6Uf4sl7z/lX8q831fTYTfVDVTfvAg06RY5A+WLf3atng4qvdTxW8Ek00gSKNSzMx4ArRSs7nmRhd2Qy/wBVttM057u7lCxxrz6sfQe5rldFsLjxDqf/AAkOrJiIf8eds3RR2YiqtvDL4z1UXtwjR6NbNiGM/wDLZvU/59q7ExlVyvCqOAKyX7x3ex7MksBTdKL/AHsvif8AKv5V5vr9w+aQBGYise5uERRlsZ7VZllZY/vYyayL07m2luRXVShzHFTjY1dHKXGpIobPy7q64Vy3hO3G6Wf+6dtdVXYlY8/Ey5phRSBlPRgcehpaZzhSnrSUp60AJRRRQAUUUUAFFFFABRRRQAUUUUAFFFFABRRRQAUmaWkI4/pQAyFpHTMq7Wz0qSo4XaSPcy7TnGKkoAKKKKAOZ+J3/JMdU/65NXzt8HP+SsaD/wBdJP8A0U9fRPxO/wCSY6p/1yavnb4Of8lY0H/rpJ/6KepKPfNVtZ7y0aC1uDbOeTKvUV5/rVzdeG7Q3cPjOTUbiL/l0Zl5PpxXpM0kUanzWCox2ksep9K47xb4c8O6do15q4sLeO7hUyxMR95/SgC/qviaTTfBkOrmLN7LCrrC3Tcaw5dN8VW2inWv7cna6ZRKtlx5YU84z9Ki8TXNxqXw907UJIfL8pVkdVHArqbnULSLwX9tadGtzbAbwehx0oAqDxJJeeCI9Ys4dzn5HQfwHoSKyNC1O8g1u1Qay2rxXMZZ4yQRAfTitH4d2xi8DWyTKPmd90TdwTW9Z6LpWmStLp+nw2sknLsgxuNAHAeNdd1vT/G1tFp11ILW3txcTwr0Kg810+va603w7vdY0+doJPs4kRo+SrH19KyriOKb4uJDIm9JNNIYfjXPa5JJ4W0vxF4euT/ol1EZraTtuJ+7QB6V4dnmu9AsJrmVp5ZIlZmb6VyvxE/5C/hr/r4k/wDQTXS+F8Dwzp4Of9So9ulYnjGwk1LxJ4YtY2AY3En3v900Adt4D/4+rn/dFd52rivD1pJomq3VvMplZVX/AFYz1rprvUxaOV8kvgA8H+dADdXVjHbkOQomXK461DTdYvMW9v8AuJzukRsheB7fWmiTMHm7SMjO3vTQmSUVHHLvj37SvsetEUnmoW2smDjDUxElFRxTeapbYy47MKSOXzGZQrLj1FAEtFRJKHkddrDYcZI4NCygymPaw4zuPSgCWiolmDTmHYwwM7iODQZcS+WUb644oAloqJpdsyJtY7+4HAoklCOqbGbd3A4FIBLpxHaytnGFNcC77maQ9Scmuv1+48jTjgElmA4rj2byx03E+ldFFaXGLnPzdM0UFsLnBOaOi7ufpWwBRSZ+Xfg/SjPy78H6UwFooB3LnBFIDkZwfpQAtFIp35PIx2oU7s8YxQAtFICScUA5YrjGO9AC0Um75tu0/Wgna23Gc96BC0UhO07cE570E7WC4JzQMWikJ284JzQzbexPvQAtHekJ2DPWlY4GaAIbu3W7tJLd2KrIMEr1FU9L0WDSZZHillcuMHeelaWcLuxnHYUZ+Tdjr2701JpWFYu2O1pMnpW7ZBWulAwRiuat5tgzyB6Gug8PuZxNKU2henvXNVRhye8b3aub8Szfvo4OxXNdDDJ5oJClcHvXG6vcfaNTlHP7s7eaimveOhFKlXk0wHdkc8U5Wy+3BAA611sl7FmIEdK1IOQq1mRcyeWF/H1rUiI84KFYHHXFc9ZnF9ovRDBq3H0qmjhXEYBORnI6CrDSeW6jYx3d1FedM64IsCpB0qGSQRbcIzbzg47U6SXykztZvYVCNSTtmoyxVWbpjniklmEUPmbGYcfKo5pJG8qHzNpcAZwOtMokifzYg+CMjoaBzUaTiS3E4R1BGdpHNOWQNCJArDIzt70AOwACSQAOST2rgruabx5rLadaO0ehWjg3Ey/8tmHYf0/OpNe1e68S6iPDmjMyRf8AL9cDoi91/wA9eldZo1haabpkdpZwtFDHxhhyx7sfc1i/3jstj2KaWX01Wl/FkvdX8q/mfm/srpv2M7Wxb6bo8drbgwKoCxKg4AFZuga99rupbF3cyxDOSOMfWtnV7iwkt0jvRJH5jbE+XnNNsdIgt8iFWDIeWZfvfjXS0lDVHnxqRafNuXSoKbicYGSTXCXUs3jbVWsLRmTRbV8zzD/ls3oP8+9W9d1O68RaofDWkMVQHF7cjoq91H+eeldLpdjaaXbJp9pEyRxD7xH3j3JPrXE/f0Wx6lO2ApqrP+LL4V/Kv5n5vp94+G1itbaOCGMJFGu1VHQCopGAUjPWrLSfvWjKsOM7iODVK4wJBEVPru7Vp5HBGTk7soXjbWAwCBWFcOGlZjnNa9zIN+0g89+1ZHlsZ1U5O5gM120VZHRsrnbeG7cQ6Wr/APPTk1s1TgAsrOGHYz4wPlFWJZfKCnazZOPlrY8mbvJsq6fpcWnPO8UjsZm3NuPT6VeqOSXy03bWPsBQ8uyAy7WOBnaBzQ227sgkpT1qLeBHuw3TPvR5u6LzdrDj7pHNAElFRRy+ZAJQrLkZ2nrSxyCVN21l+tAElFRxSearHay7Tj5u9JFMJC3yMu0/xDrQBLRUaS75GTay7e56GkWbdM0exht/iI4NAEtFRed++8vY31xxQ0uJxFtbkZ3DpQBLRUTShJFXax3HHA4FI8wjljjKs2843AcD60ATUVHJL5RUbS2fQdKSWXykD7WbnGFFAEtFRyyCJN20tk9FHNDS7Yt+0njO0daAJO1J2NMMuIPN2t0zt70okzHv2npnHegBIZTLHv2lecYIqSoYJxcQ+aEdByNrjB4pYpRLHv2suezDmgCWioo5RIG+Vl2nHzd6IZhMXwjLtbHzDGfegDnvid/yTDVP+uTV87fBz/krGg/9dJP/AEU9fQXxIuRN8O9Xt/LlVliOGx8przHwV8OtQ8I+OvB2rXVxBJFfO+1UPIJhc1JR6LrWlQ61ZG0nkliTcG3RHByKwI/h9pokU3OpaldoG3eXNLuTP0rrW+9SUAQPZ28lg1k0KG3K7DGRxiuZHw70pZSDeXrWoO42xk/dn2xXW0UAMijSBAkUaLGoAVQKkGdwwRj3pKKAMo+H7N/EX9u75VuRF5O3PGKh8SeFdM8V2sVvqAlTyW3K8RwT7Vt0UAV7GzjsLCOygLeTEoVd/U1iazz448Jlf+e8gIP+6a6P+IVzussf+E48KKGUAzyZGOT8poA9Es+PFeof7ifyrdwPSsK0/wCRsvv9xP5VvUAZ+rf8e8P/AF2X+tQVNq6KY7dyo3LMuD6dahpoTE70YpaKYhOpo+tLRQAUmO1LRQAlGOKWigBO9LRRQBzviabHlQf3hurnSQAc1qa9MZdQK5/1fyiss4A55rqpK0RhnIo75oyOMDiirAO+aKKKYg9qOlFFABx15o96KKACiiigA7daOlFFAB7UdOfSiigA75o9qKKADjpzSn0pKDQAopOtFFABn/Jrr9BhEemo/OX5Oa5FeWUepFd5aRCC1jjHYVhVYySVvLhd+m1Sa4KeTzbiSQH7zZ5rstWm8nTpG9RiuJ7D3pUl1BB/nilHLe1JSr1roZL2L9ueR046ZrSifIz3rLgPetGLIA965axxdTQibgEd+tW1OcYOMVQjOD06VZV64Jo6oMsg96dnv+VQhuM1IvPSs0ajuQc0jHarH05pRzSMQFJY8AcmqKGRyCRA652tyK5XxV4guGnTw/omX1O44dx/yxXuSexx+VWfE3iZNLtYrfT1E+pXfy20SjOM8biKPC3h3+xLd5rpvO1O5O64mPJ552g1jJuT5I/M9bC0YYemsXXV/wCWPd93/dX4vQv+HtCtvD+mrawgPK3zTTEcyN6/Stf/ADzTRTq1iklZHnVqs6s3UqO7e5FNDFNgyxJJtORuGcfSuT8Wa/cCePQNFJfUrjh2U/6le5Pof5Vd8U+JDo9ulpZr52qXPy28SjJGf4jUfhrw7/Ytq8923nancndcTE5Iz/CDWM5OT5EelhKMMPTWLrq/8se77v8Aur8XoWdA0S20DThbQndI3zTSn7zt/hWiX+akaojnNCSSsjlqTlWm6lR3bHSyDGCCSKz52O4/NkYqWWQ78A1UmkYI3vVRWppTjYoynOdx69Kdptp5t/Gp55zgVWupfuitTwzGJb15ufk4rtgi6z5YM6wcAUUtFankiYxS0UUCExSnrmilPWgBv1opaKAEopaKAEo6jFLRQAnNL9KKKAE6fjRjAwKWigBKKWigApOaWigBKDnBx1paTtzQAyOQTLuXp0p/WmQyxyx7oiCuccDFSUAJjP4UUtFAHNfErP8AwrfUOflCHPvzVK8I/tD4a8dZGx7f6M1XviX/AMk11H/cP86oXn/IR+Gn++3/AKTNUlFtvvUlK33qSgAooooAKKKKACiiigA/iFc5q5P/AAm/hQDgfaJPx+U10f8AEK5zWP8Akd/Cf/XxJ/6CaAPRLT/kbL7/AHF/lW/WDaf8jZff7ifyreoAztX3+Xb427POXOetQ1Nq7qI7dCfmaZcD161DTQmFFFFMQUUUUAFFFFABRRRQAU122ozegzTqrX8ohspHPHGKFuM4u8l867kkx941AcYJNBxmg4xk9B1rtSshC8YGOhpKPcdD0ooGFFFFMQUUUUAFFFFABRRRQAUUUUAFFFFABRRVbULp7KyknSFpmXGEXqaaV3YCzQaitZmuLWKZozGzrkoeoqU0noAUUUUAWtOi8+/ijxnJzXcgYAFcp4dh337Sf3BXWVy1X7wzC8SzYtlhzyxziuYrY8RTeZfKn9wYrHramrRBB2pR0pKco5rQTehah4AzWnAc8VQhXdgZq5GCMnrXPW2OH7RpQjg1YC+1VIThRxV2M5Oa82Z0wHhBT1+XilHSmnrUHQhx6Vj+I/ENt4e01riYeZM/ywxd5G/w9atapqlro+nS3t4+2KMdO7HsB71yvh/SrnxDf/8ACS64mF/5crZvuovZv8/WpnN/DHc9HB4aHK8TiP4cfvk/5V+r6It+E9AmEr+INXIk1O6GVXHEKnsPQ4/KulvLZ7i0liilMUjrhXH8NSpt2Dy/udsU+nCKgtDmxOKniajqT+S6JdEvJFawt5bWyjhmmM0ijmQ96o+Itft/D2mm4lG+Z/lghHWRv8Kt6rqlto2my312+2KMcDux7Ae5rlfD2l3XiHUh4n1tMD/lxtT0RezY/wA+tKpNt8sd2dODw0HF4nEfw4/fJ/yr9X0RY8LaDcpcya9rPz6pc8qp/wCWKnsPQ4/KumepWPNV5DxUqKirIzr4meJq+0n8l0S6JeSI3YAdaru1Pk5FV5OATmgcEV5G+YnFVZ3BAz1qaRgw+XrVSUtWsFqdKRn3J/eZHSuq8MQGOyMh/j5rlzy/1OK7rS4Ps+nxRnqBXbHY5sXKysXKKKKZ5wUUUUAFKetJSnrQAlFFFABRRRQAUUUUAFFFFABRRRQAUUUUAFFFFABTe3NOpP8AOaAGxsjpmPG32FPqOLZs/dgbc9jUlABRRRQBzfxL/wCSa6j/ALh/nVC8/wCQj8NP99v/AEmar/xL/wCSa6j/ALh/nVC8/wCQj8NP99v/AEmapKLbfepKVvvUlABRRRQAUUUUAFFFFAB/EK5zWP8Akd/Cf/XxJ/6Ca6P+IVzmsf8AI7+E/wDr4k/9BNAHotp/yNl9/uJ/Kt6sG0/5Gy+/3E/lW9QBn6t/qIf+uy/1qCptXTMdu25hiZeAeDUNNCYUUUUxBRRRQAUUUUAFFFFABWP4hl2aeU7seK2O1cz4llzLFGOwOaqmryGYP+FBGVOeneig8g5rsAOAAB07UUY6UUgCiiimIKKKKACiiigAooooAKKKKACiiigAooooAKDRQaACiig0hnT+GoSts8xx8/StwnCk+nNUtIh8jTo1xyeanu5BDaSOf7prklrIDjNRl87UJnH3S3FVaUksSScnNFdaVkAlPX71NHWnx9TmmRPRFu3znJrSjX5APWqNso2Dnk1qwKTgcVyVmckVdkkQ+bGatJ8o5piLjsM1JiuCUrnVFWJkNMuriC0tpLm4kWOGJdzu3QCkyEUszBVUZJJ4ArhriSfx/rH2S3Z49As3zNKOPPb0H+fesZTsrLc9LA4X28nKb5YR1k+3kvN9EFhbT+OtZGqXsbJolq2LaBuPNPqf6/lXbX862enyTGIyqi/6teMj0qaGGK3hSCBFjjRQqIowFFYf2691PVPLtN0NvbttnDj7/PatKNO2r+YY3F/WJJRXLCOkV2X+b3bNfT5Y59PhljjMSMuQh/hp9zcQWltJc3EixwxLud2PAFAaOKLhgI1Gck8AVwdzNN481n7Hbs6aDaPmaQceew7D/PvUVKiW27Hg8H7eTlN2hHWT7f8ABfRD7GCbx1rA1O+Ro9DtXItrc/8ALY+p/r+Vd8CoAAAAAwAO1V4YoraCOCBFjijUKiKOAKUmlBcq8ysZifrEkorlhHSK7L/N9WOYjOTVaU4p7VC555obMIxImcc1WmYFcCpJCAtVXOaSOqCIiAOlV5iAjE1O7YU5B/CqFzKNoG7Hsa3pps2QWsXnXkUfqc13qDCqPQVx3h+PzdTV+CE612ddSR5+LleVgoooqjkCiiigApT1pKU9aAEooooAKKKKACiiigAooooAKKKKACiiigAooooADyOaTtS0nagBsaRxptiAC+1PpkSLGm1DkdafQAUUUUAc38S/+Sa6j/uH+dULz/kI/DT/AH2/9Jmq/wDEv/kmuo/7h/nVC8/5CPw0/wB9v/SZqkott96kpW+9SUAFFFFABRRRQAUUUUAH8QrnNY/5Hfwn/wBfEn/oJro/4hXOax/yO/hP/r4k/wDQTQB36yNF4l1B0GW2JgbSf5Vqfa7vyZG+zkOrgKNp5HeqNp/yNl9/uJ/Kt6gDK1eWULbqIGKGVSX3Dj8KTj1qXV2UQwKSMmZcDPXrUNNCYvHrRx60lFMQvHrRx60lFAC8etHHrSUUALx60cetJRQAcY61xesy+bqcmGyo6V2UhCxsfQGuAmkMszue5Na0VqMbx60hAIPNFBGRj1roELjGOaO3Wkxjj0ooGHHrRx60UUxBx60cetFFABx60cetFFABx60cetFFABx60cetFFABx60cetFFABx60cetFFABx60px60lBoAOPWpIY/NmRM9TUdaGixeZqkXGQpyamTshnYxKFiRfRRWbr8vl6awB5Y1q1zfiaXLwxD05rlgryAwMD1o/Gk/DpRXWAoAPU1Kgx3qGrUS5KjFD2MKr0LNuPnWte3A61nQRgPk5GK07dcJ9a4a7Maa1LiAYBz1qTb6VGqkAVy3ifXbqW8Tw5oh3ajcDE0gPECd+exx+VefOSirs9XCYSeJqezh6t9Eurfkirrl/ceKdUbw3o8m22Q/6ddDoB/dH+ea7DTtOttJ06GytE2QxDA9Se5Puaq+H9CtfD+mLaW/zMfmllI5kb1rTY0oQa96W51YzEwklh8PpTj98n/M/07IQn6UxgGUrnG4dqQmuR8T65czXY8PaL8+oXAxLIOkCd+exx+VE5qKuZ4XCzxNTkj6t9EurfkVNZvrjxFf/APCNaNKRbRn/AE26HQD+6D/nNdfpunW2l2EVnaIEhjGB6k9yfc1U0HQ7fQNMW0g+Zj80suOXb1rVBxUQi/ie50YzEwcVh6H8OP3yf8z/AE7IXHvTDx3p/WkKg1ocBEw461BIMDrVooMYqCRMVLNIvUoSjjrVRyACM1bmPzH2qi5ySfWqijsgVrmVlQbWFUZAJ8EnkVcnXPNZcmVc4zXXTRo9jq/Ctp5Ucsp/i6V0vfrWVoEBh0mMNnceea1a1PIrS5pti8etHHrSUUzIXj1o49aSigBePWg4z1pKU9aADj1o49aSigBePWjj1pKKAF49aOPWkooAXj1o49aSigBePWjj1pKKAF49aOPWkooAXj1o49aSigAIGOtGPftR2pO1ADYoRCmwMTznmpOPWooYvJj2Biec5JqSgBePWjj1pKKAOb+Jn/JNdR/3D/OqF5/yEfhp/vt/6TNV/wCJf/JNdR/3D/OqF5/yEfhp/vt/6TNUlFtvvUlK33qSgAooooAKKKKACiiigA/iFc5rH/I7+E/+viT/ANBNdH/EK5zWP+R38J/9fEn/AKCaAPRbT/kbL7/cT+Vb1YNp/wAjZff7ifyreoAz9XUGGAkDImXBx9agqXVw/l25DAKJlyMdaipoTCiiimIKKKKACiiigAooooAo6tL5OmyuDziuJ6k4rqfEk2y2SP8Av1yw6V00VZXGFByVIHU0UHODitNgDoAvcdaKMdM/eo+tABRRRTEFFFFABRRRQAUUUUAFFFFABRRRQAUUUUAFBooPWgArf8NRZnlkP90AVgV1vh+LZpwYjliazqu0RmvXGa3L5mqSrnheldi5xGx9Aa4GdzLO8hPUmsqK1Aj59aKOvNFdACj61atzhs5qqOoqxAcUS2MKqNaH5kB9a1IhwB6Vm24xtqLXdfg8P6cZmHmXEnywQjq7f4V5eIkldsrCUZ16ip01eTI/FPiJtJhjsrBfO1a6+WGNeSuf4j/SrHhfw4mh2jSzt52pXHzXE55JPoD6VS8JeH5rd5Na1c+bq1183zf8sVPYeh//AFV1h6VxwTb55HtYqtChT+qYd3X2pfzPsv7q6d3qUZ21EapCsKIbIj94x6g1bYUbqx/EniCDw/ppmcCS5k+WCEdXb/CtJzSV2cVChOtUVOmrtlLxV4jfSYo7KxXztUuvlhjHO3P8R/pTvDfhxdFs5JZ5PN1G5G6ec8nJ7D2qDwr4fnhkfW9XJk1W5+Y7v+WKnsPQ11DIxVgDjjg1jGLk+aR6OKrwoU/qlB3/AJpfzPsv7q6d9yOKJo4lRmyR1NV7bUre7up7aIt5kBw+RxUk9obnT3tZZWDOuC69aLGxisLZIY/mKjBkI+ZvrW6UeXXc8u7JxS0vQU1mAxmpGgyKgkOTTnfDVXmbC7sVJpBalScYDE9zWbPwQM9qvXD7hWdKWJOO1XBHbDYqPMvzDdUEa+bKqg5JNFwhHOOe9WNDhM+rQfL8oOWrtglYqbtFs72BQkEagY+UVIKMdAOgpao8Zu4UUUUCCiiigApT1pKU9aAEooooAKKKKACiiigAooooAKKKKACiiigAooooAKTsaWm+3egBsMbRx7Xbcc5zUlRwrIke2V97Z61JQAUUUUAc38S/+Sa6j/uH+dULz/kI/DT/AH2/9Jmq/wDEv/kmuo/7h/nVC8/5CPw0/wB9v/SZqkott96kpW+9SUAFFFFABRRRQAUUUUAH8QrnNY/5Hfwn/wBfEn/oJro/4hXOax/yO/hP/r4k/wDQTQB6Laf8jZff7ifyrerBtP8AkbL7/cT+Vb1AGdq7Yjt12sczLyBwKhqxq3+oh/67L/Wq9NCYUUUUxBRRRQAUUUUAFFFFAHK+JJt92sf9ysWrmqS+fqUr+vFU664K0RhQc4OOtFBzg4qwDnjPWj69aBnAz1opAFFFFMQUUUUAFFFFABRRRQAUUUUAFFFFABRRRQAUHrRSmgYgGSAO9d5Yx+VZxL/sg1xdjH5t9BGRwW5ruwAqhR0AxXPWfQCnqsvk6bM49MVxHHSuo8STlLVIgeHPNcvVUVoAf0oopa2ABU8QPHHeo1XPHrU/mxWkb3E8gSKJdzMe1TOSUbs553lLljq2WbzVLfSbGS7umwiD5VHVj2ArM8OaVc6tqP8AwkesJ87f8elu3SNexx/L86o6XZTeLdSXVb5CmmQNi2gP/LQ+p/z7V38a8DjpXizftZc726f5/wCR7MrZdSeHg/3svjf8q/lXn/M/l3G3893b2fmWUAnmyPkPpVyIu8KGRdrlQWHoaFpl3dwWFpLdXUgjhiXc7HsKd1Y4IRcmkt2VNX1S10TT5L27fbGg4UdXPYD3rmfDek3Ws6kfE2tp87f8edu3SJexx/L86h0+1n8b6yus6hG0ej27YtLdv+WhH8R/z7V3XHTpWC993ex7NVrAU3Qh/Fl8T/lX8q8/5n8gPt+NIc7Wx1I4zS9PekO7DYwTjj0rU8gSMOIlEn38c0GmxmTy1Mu3zO+3pQWpMaAniopDupxPNMcHFQzRIhYY5yaryyALtJqZycYqnP8AMaEdEIkMhGTiqrnHNOdgOtVLhjgYNb04nSlYWWVOQV5rX8NxIbiR1XoOtcu8rFjzXZ+F4ium+Y3Via6oxsYYmVoG5SUtFM8sKKKKYBRRRQAUp60lKetACUUUUAFFFFABRRRQAUUUUAFFFFABRRRQAUUUUAFIelLSHoaAGQiQR4lA3Z7VJUcPm+X++2bs/wAPTFSUAFFFFAHN/Ev/AJJrqP8AuH+dULz/AJCPw0/32/8ASZqv/Ev/AJJrqP8AuH+dULz/AJCPw0/32/8ASZqkott96kpW+9SUAFFFFABRRRQAUUUUAH8QrnNY/wCR38J/9fEn/oJro/4hXOax/wAjv4T/AOviT/0E0Aei2n/I2X3+4n8q3q5tWkXxLqBiDF9iY2gGtPzdQ8mT92A4cBTgHI+lACavGpjt3OdyzLjn61FTtX+0bLfHliPzU3A5zmk496aExKKXj3o496YhKKXj3o496AEoo4o4oAKjuJBFbu5OAB1qTis7W5RHpkozywwKI6uwzjnO6Rm9WNNo4o4rtW1gCg5xxRxQTgd6YB1wTRRnPY0cUgCijijimIKKOKOKACijijigAoo4o4oAKKOKOKACijijigAoo4peKAEpT149KOPel4z/ACpDNTw/D5t+XJ4QZFddWB4ahAheb1OK3+OtctR3kByniObfeLH/AHKxqualKJr+V+euKp8V0wVkAUUvHvSgc9DVEt2RLGQPmYhVUZJPQCsOJJPGOqGJS0ejWzZdhx5zelQXk82vX50mwcrbIf8ASpx0x6Cu30yzt7CyitrdNkajgf1rza0/bPlXwr8fL0PRillkFVf8aS91fyJ/af8AefTstexdtoEt4kiiUJGgwqjoBV6MVAgz3qzEPrWEux5cbt3ZKSsaM7sFVRlmJ4A9a4KV5viBq5giLx+H7N/nccG4f/P5VLrN/c+LNXPh3SZCljGf9Oul6Y/ug/5ya7GxsbXSrGKztI/LhiGFHr7n3Ncz9926fme/TX9nU1Ul/GktF/Kn1f8AefTtuPSOO3iSGFFSJFCqqjgAdqQtzT2INR8VbZ5m+rHFuOKbzsbGd2OPSjge9KSQhKgswHShA0CF2jUyABz1AozQjmSJWZCrEcqe1IaQIQkUx+lLxTGxSuWkQyDkmqUgOCauSEAZqncOAODQjoplGVTgdKozbt3TitB2zVWVkKkEV0wdjoMsoWkwBkk9BXounQiCxhQDHygmuMsIkn1CFcHBbmu9VQihR0AxXSmcWMltEWijijj3pnCFFLx70ce9ACUUvHvRx70AJSnrRx70HGe9ACUUvHvRx70AJRS8e9HHvQAlFLx70ce9ACUUvHvRx70AJRS8e9HHvQAlFLx70ce9ACUUvHvRx70AJSUpxjoaM/8A6qAI4TIYwZQA2e1SUyF2dMyIUbPSpOPegBKKXj3o496AOa+Jf/JNdR/3D/OqF5/yEfhp/vt/6TNV/wCJn/JNdR/3D/OqF5/yEfhp/vt/6TNUlFtvvUlK33qSgAooooAKKKKACiijvQAfxCuc1j/kd/Cf/XxJ/wCgmuj6MK53Wc/8Jz4U4AHnydP900AeiWn/ACNl9/uJ/Kt6sGz/AORsv/8AcT+Vb1AGdq7qI7dCfmaZcD161DU+rf6iH/rsv9agpoTCiiimIKKKKACiiikMK5/xLLiGKMf3ua6CuR8Qy79RKZ+VQOK0pK8gMmiiiusQUE4BooJwDQMNxOOKKPSikAUUUUxBRRRQAUUUUAFFUdT1EabAkpgebe+3CdR71dU7lU+ozTs7XAWiiikAUUUUAFFFFA0FDcD37UVJGnmzIg6lsUnsB2GjQ+Rp6DH3vmq1dSiG1kkP8Ip1unl28aeigVQ12by9Ndf7/Ark3kI5ByTI59Tmm0c0V1rRDCsXVtQmuJxpOmnNzJxLIOka96265x7e68NXkl/BGbiymP74Y+dPxrmxcpKCts931S/r7j0sqhTlVbdnNL3IvZy8/Tour0udRpOkR6fpn2a1IDkHMh6s3qa1NGs7y1tRHe3AuJd2d49PSotKu7bUrWKe1cSRN1x1B9D6GtiNcZ4rCc4qHLDY8eq6068pV7899b73J0XIziuW8S6zdXV4vhvQ23X03FxKvSFO/PY1Z8S+IpNNjj03Tl87Vrr5Yo152A/xH+lXfC3htNAsWMjebfz/ADXE55JPoD6V585OcuVfM9vCUYYWksXWV2/gi+v95+S/F+Rc0PRLXw/piWdsuT1kkPWRu5NaBOaa08QmEJlQSEZCZ5P4UprS1lZHDUqTqzdSbu3uxhppNOpCRUsENzx060xm2gkckDp60pxjrimSHClj90DtUlWHxSmSMMy7Se3pTmPFQRSB0VwCAfWnluKB8oZqNyc0hY5pCaC0iGVmC8iqE/Jq5cMKpOQWqkjppoh3A5zUborCpNoJpuwetao1Lmh2i/bS/wDdGRXVVjaFEBE0mOScZrZrphseViJc0woooqjEKKKKYgooooAKU9aSlPWgBKKKKACiiigAooooAKKKKACiiigAooooAKKKKAA9KTtxS0nSgBkMjSx7mTac4xUlRwzCePeAQM4wRipKACiiigDm/iX/AMk11H/cP86oXn/IR+Gn++3/AKTNV/4l/wDJNdR/3D/OqF5zqPw0x03t/wCkzVJRbb71JSt96koAKKKKACiiigAoPSiigA7qK5TxNew6d4s8K3E2RGtxJnb/ALprqu4rg/iJ/wAhfw1/18Sf+gmgD1XQ7+DUvEN7c2+7y2RQNwwa6iuD8B/8fVz/ALorvKAM3V0zHbtuYYmXgHg9aipviR5lsIxCCGMq/OCPl596yWvLrzHdXUDgKhYYGM5P4mmhM2KKyftd15gTzo8ZwX49u2frTJb+7jiGHjeQkHOBjoMjr9aBGzRWabyVLSNldHkLlWUsMgE8H6CoHvrszSKrrtUjaeB3+vSgDZorHOo3LSJsMSoT1bGe3HX681cupwbRvIuVEg6EEZPPSgC3XCXshlvZnP8AeIrrr69jhtpGEkW0Jkt5g4/CvMvtlyZFzKCPNLs25fmU5wv+fat6O9xmvRWNFqN2QNxT7+CTgEJ69euact3dlc+dGuB0IBzx9fWugLGvQTgGshL64kvNrMqwhx3AxzzznpTrm/nj88IyYT7jAg7s/j270Aau7OOKKxotSuCiyFkPmAYAIwDx78DrVizvJJHk+0yxKAcADHHtmkBo0VUWcC+kzcoYSg2jcMA5ptxdfuARIqHf84SQFtvtTEXaKyGvZg6JDKPJIOGlILH/AAqSK5m+y/NMnmmQDLMDhe9AzTorF/tC8EbsZItwcDaAM49M5/WntfXLEhXQEN0yAB6DOec0Aa9FYz31y53o4AAwE4GTgdefrTvt10w+WWMYySSB1x93r0z3oA16Ko3FyptgVnGdw37GG4DvioZbp/s0P74hsHdsYZz/AA5/rQBqUVnh3eSVXvVQFUKkMuAe4FQSXkzM6vLtiDfK0ZG5h2/WgRr0VmTXL/ucTANtGdjDBfjOfbGakWRnklD3qgCUFTleVx0+lAzQAzV7S4fO1GMAfdIJrPSeH/ntH/32K3PDr27XLzLPEVC4zvHWoqO0TPm1sdTXO+JpQRDF6HJrd+0Q/wDPaP8A77Fcfr17BJqbYnj2gAffFc9Ne8aFCio/tEH/AD3i/wC+xR58P/PaL/vsV1g9rkw6VaiQEhSMg9QR1qrHLAcZmj/77FXoZYA+fOj/ABcVM2kjkqTu9DEudHvtBu31XQFLRdbiz7EdyK05fHWnLoQvLbMl5IfLS0P3w/uPT3raguYAM+dF/wB9iq0WgaENaXVljiF0OeHG3d/ex614lanKL/d7P+tD3cPj8PXivr0XKUdmt5W+zL/Pci8KeHprN5NX1U+bq118zE/8sgf4R7//AKq39S1FdLtBcSRvIpYLtTrUV/q9rp0AmkbzFLBcRsCauJdW8kat5seGAOCwohBQS00OXE4mpiarqVN/wS6JeSKhsLW4votTKt54QbeeAMelWzTWuIB/y2i/77FMNzB/z2i/77FEpNkJD2NRbqa1zBj/AF0X/fYqL7TB/wA9ov8AvsVmzVIezUF9qlj0A7VCbmAtjzo+f9sU43FuAf30eAOfnFCKsORxIgcA4PrS5IqGK9tpIw6TxbT0w4prXcGf9dF/32KRSRKetNLgGoWuoM/6+P8A77FNa4t2/wCW8f8A32KCkh0q7u1UZV2npVo3cCrzNH/32KrTXdux/wBdF/32KuJtAhziojIOaZLeWyqT9oiA93FQQXVvLcxoJ4jvbHLiuiEbmjdlc7bTI/Lsk/2hmrtV4ZII4UTzovlGPvipPtEH/PaP/vsV0JWPGm7tsk70VH9og/57Rf8AfYo8+H/ntH/32KZJJRUfnw/89o/++xR9og/57Rf99igCSio/Ph/57R/99ijz4f8AntH/AN9igCSlPWovPh/57R/99ij7Tbtys8RHqHFAElFR+fD/AM9o/wDvsUefD/z2j/77FAElFR/aIP8AntF/32KPPh/57R/99igCSio/Ph/57R/99ij7RB/z2i/77FAElFR/aIf+e0f/AH2KPPh/57R/99igCSio/Ph/57R/99ij7RB/z2i/77FAElFR+fD/AM9o/wDvsUefD/z2j/77FAElFR/aIP8AntF/32KPPh/57R/99igCSkPSmfaIP+e0f/fYpPtEH/PaP/vsUALFIsqbl3YzjkVJVeG9tZo98c8RXJHDjqKkknC72WaBlCfKoYE5pDJKKoDUphwIVIHQttz/ADpTqEvmEhBj0O3H86LhYyfiYdvwz1Ns4xGTn8a4nR/H+h+KvE/gPTNNNz9qsnbzvMj2jiBh17812HxIlaf4V6m7KFJibgfWvnv4O/8AJWNB/wCukn/op6Qz6Gb71JSt96koAKKKKACiiigAooooAT0rg/iJ/wAhfw1/18Sf+gmu89K4P4if8hfw1/18Sf8AoJoA9B8B/wDH1c/7orvO1cH4D/4+rn/dFd52oARlVhhlBHoRTPIh/wCeSf8AfIqSigCPyIf+eSf98ike2gdGRoUKsMEbalooAjEEIGBEn/fIo8iL/nkn/fIqSigCPyYv+eSf98imra26szCFAXOT8vWpaKAMfXhFFp5Xyo/3h2/dFcgIIRx5UfH+yK6vxAd6pEOxzXNMvz47100diVNXsQNbQOVLQxnadw+Udad5MX/PKP8A75FSYI6igDPeth86I/Ji/wCeUf8A3yKjlW2jA3xoAeB8lWSuB1pvRT6Uh3TM2yazj8u0jttigHZuAP61f8mH/nlH/wB8ilCR5Vgq5AwDjpTqB2GeRD/zyj/75FN+y25kEnkx7gMA7R0qWigBnkxf88o/++RR5MP/ADyj/wC+RT6KBET20EiMjQoVYYI2il8iHGPKj/75FSUUAM8mL/nlH/3yKPJi/wCeUf8A3yKfRQBEtrbozMsMYLnJ+UU7yYv+eUf/AHyKfRQAzyIf+eUf/fIpr2sDgboYzghh8o61LRQOwzyYv+eUf/fIo8iL/njH/wB8in0DqOaBPQicwRAgQKzgZ2hQK3vDX2O00mQranCykbSozyc5+lUBHkBeuegrrbC2jjsY1MadMn5eprKs9DCEuaROYodm7yo8Yz90Vwd0kUt1Kxij++f4RXb6hJ5dhMc4O3iuIfOSfWpox6m19bEBtbcyCTyY9wG0HaOlOFvDuH7qP/vkU8DpVqJeR0NbvYzqSsLBaRbhiKPp/dFaAsYJIyjwRlWGCNopIU6nbVyMYUVyVZnOldhHaQjAECD/AICKuRwQg48qP/vkUkfJ/CrCqcVwylqdEEKsMOP9TH/3yKQ2turM4hj3NjJ2jtUoHFKTxU30N0Vmhh/55R/98io2ihx/qo/++RU79Krvms2bRRC9vbyAboYztbcPlHWkMMX/ADyj/wC+RT6aGOak1SI/Ih/54x/98iklFtCuXiQKeD8lWAOOO9KQMEHpjmmgZj2TWSLHbQ2u2NtxUsAR19atPDD/AM8o/wDvkVNsiCqyIuAMKQOgqN6DSJXaOHP+pj/75FNENv5gfyI9wG3O0dKV6hZ2HemkbKJYMUHQxR/98ioXt7dlJEUf/fIoWQkc0P8AdppWY0jIvrSB4GRoEIbg/KKfoOmQy6lEPKTEeCPlHarcoBIBFavh62VZHmA6fLXXTkRWlywN7yIf+eUf/fIo8iH/AJ5R/wDfIqSitTyiEWturswhTc3X5etO8iH/AJ5J/wB8ipKKAI/Ih/55J/3yKa1rbvt3Qodp3D5e9TUUAR+RD/zyT/vkUeRD/wA8k/75FSUUAVZWt4twEKs6jO0KKqxSWNtbOkUG5YX2kbRnJ5rUIB6jNNaNG+8inPqKAGCGEgERJz/sil8iH/nkn/fIqSigCE2luZFcwpuUEA7fWneRD/zyT/vkVJRQBH5EP/PJP++RSNbQOjK0MZVhgjaKlooAjFvCAAIUwP8AZFHkQ/8APJP++RUlFAEfkQ/88k/75FNW1t1dmEKZbr8vWpqKAI/Ih/55J/3yKPIh/wCeSf8AfIqSigCF7S3kUBoUIBB+73p3kQ/88k/75FSUUAR+RD/zyj/75FRyLbxLl44xk4HyVYpKAMqxk09NkEMCr5kjlflBBOSTz9a0vIh/55J/3yKIhFsHlKoUE4wO9SUAR+RD/wA8k/75FNNpbmRXMKblBAO2pqKAOI+K6qvw31YKoA8o8AV84fBz/krGg/8AXST/ANFPX0h8Wf8AknGrf9cjXzf8HP8AkrGg/wDXST/0U9AH0O33qSlb71JQAUUUUAFFFFABRRRz2oAT0rzP4w3s2nR6JdwbfNimcruGR0x0r03GcbcEd64fx9o1r4h1rw7pl3dLa28s7CSZiBtGPegCT4GeK9S1/VNRjv2g2xopUJGFPevc9w9R+dfOfh3wRbaV471bTNM8XCyggjRkuFZTvJHI644rtx4TvcY/4WU+T7x/40Aeq7l9R+dG4eo/OvK/+ETvf+ilOPxj/wAaT/hE73/opcn5x/40Aeq7h6j86Nw9R+deVf8ACJ3v/RS5Pzj/AMaP+ETvf+ilyfnH/jQB6ruHqPzo3D1H515V/wAIne/9FLk/OP8Axo/4RO9/6KXJ+cf+NAHqm4Y6j86Nw9R+deV/8Ine/wDRS5Pzj/xpf+ETvc8/EqQj6x/40AbniTU7pNQb7O0exV7rnmuIHiLVXvdheEAnGfK6Voy+AfPctJ8Q2bPvH/jVdfhnbqxb/hPjz7x/410UqygtUcLoVeZyTEl1vVUYYkgb/tlU8esaswHywH/gIqFvhnbMefHp/NP8aF+GsCfd8fkfin+NU68X0M/q1f8AmLr6rf4w3kqf9ysu71rU4y2JoAAO8VWv+Fcxf9FAP5x/41yXxB8MHwx4aN/b+Lmv3aQR+T8vQ9+DRHEJPVFRoVl9o1m8S6siqRJbn/tkP8agbxbrCn5mt/8Av0P8a8Y/4SLVPKVftTbV6U1te1Mnm6at/rVL+U6oRmt2e0f8Jhq39+3/AO/X/wBek/4TDVv79v8A9+v/AK9eLf25qX/Py1H9ual/z8tR9apfym9z2n/hMNW/v2//AH6/+vR/wmGrf37f/v1/9evFv7c1H/n5aj+3NR/5+Wo+s0v5RHtP/CYat/ft/wDv1/8AXo/4TDVv79v/AN+v/r14t/bmo/8APy1H9uaj/wA/LUfWaX8oHtP/AAmGrf37f/v1/wDXo/4TDVv79v8A9+v/AK9eLf25qP8Az8tR/bupf8/LUfWaX8oHtP8AwmGr/wB+3/79f/Xo/wCEv1f+/b/9+v8A69eMDxBqY6XTUf2/qf8Az9NR9apfyk6ntP8Awl2r/wB+3/79f/XpR4s1j+/b/wDfr/69eKf29qf/AD9NSjxBqg6XTUfWaX8ompdD20eK9W/vQf8Afqr1l4g1aa4VDLb/APfqvBx4l1YdLpqevirWlbeLxwfpUSxMGrKJjOnUktGfTNnqGoy38EReEqXAOEHSvSFwqqoYfnXyL4J1vWdc8Sw2M+vPZRv1mIHH517SfCd5nj4kuPxj/wAa45y5iqFJ0/idzqPHerT6ZpMbWxTe77TkZry6fxdqyyKga3/79f8A1637zwEb7H2j4hs49CY/8az5PhNp0hy3jrP4p/jXTRrQhG0kJwm6nNfQzo/FmsPJjdbn/tl/9etrT/EWpSSEO0Ix6R1WX4Taen3fHePxT/GrEfwzt4vuePiPxj/xq6mIptWSIr0ak37rsdNZ6pdyRKTLFkn+5WvHdznq8Z49K4n/AIQDAwvxCYfjH/jTh4EdenxFf84/8a8qpCcnoKFCcd2eg2ty5BL7BWikoKZDLXmA8EzDp8RnH4x/41IPB90Bx8SH/OP/ABrneHqdzsjpuekvOVA+ZaYbhv7y15wfB1yevxIc/jH/AI0n/CGXH/RR3/OP/GpeGq9zVTij0CW7dV4ZKoy6hMOjJ+VcW3gmZuvxGc/jH/jTT4Fc/wDNRG/OP/GoeErP7RtCtBbo6/8AtGf+9Hn6UsV/cFvmaPH0rjf+EDb/AKKI35x/40v/AAgbf9FDb84/8an6nW/mNvrNL+U7RtRlU/K0fHXilfUJNuS8YQjk4rif+EDIP/JQ2/NP8aztf8IyaboN3cx+PWmZEJEZKfN7cGmsHW/mJeIp9jvzqMixKI3jK9jioJdSuQuQ0X/fNfLUfjfxFBGIU1KQInAFO/4TrxH/ANBKSj6lW/nLji6S3ifSNzrN4q8NF/3zWXLr2odpIf8Av3Xz+fGuvnrqDmmHxfrZ63rmrjhKq+0dUcxw63ge+DxPqGcb4f8Av3Q/iu+XgvD/AN8V8/8A/CU6v/z9tTT4m1VvvXTGtPq0/wCYv+0sNa3Ie2T+NtWSeQKbchen7sV6n4HuLq60Jbm8Me+X5htGK+Om1y/bGZm46c1sW3xE8VWcAht9WljjHRRiumnBx3OTGYylVp8sI2PtTcPUfnRuHqPzr4v/AOFm+Mf+g3P+lH/CzfGP/Qbn/StTyz7Q3D1H50bh6j86+L/+Fm+Mf+g3P+lH/CzfGP8A0G5/0oA+0Nw9R+dG4eo/Ovi//hZvjH/oNz/pR/ws3xj/ANBuf9KAPtDcPUfnRuHqPzr4v/4Wb4x/6Dc/6Uo+JvjHP/Ibn/SgD7P3L6j86Nw9R+dfHFh8QvF99fQW7a9NGruFLtjAya9xXwpfMqsfiVJkqCf9X/jQB6tuHqPzo3D1H515V/wid7/0UuT84/8AGj/hE73/AKKXJ+cf+NAHqu4eo/OjcPUfnXlX/CJ3v/RS5Pzj/wAaP+ETvf8Aopcn5x/40Aeq7h6j86Nw9R+deVf8Ine/9FLk/OP/ABo/4RO9/wCilyfnH/jQB6ruHqPzo3D1H515V/wid7/0UuT84/8AGj/hE73/AKKXJ+cf+NAHqu4eo/OjcPUfnXlX/CJ3v/RS5Pzj/wAaP+ETvf8Aopcn5x/40Aeq7h6j86Nw9R+deVf8Ine/9FLk/OP/ABo/4RO9/wCilyfnH/jQB6ruHqPzo3D1H515V/wid7/0UuT84/8AGj/hE73/AKKXJ+cf+NAHqpYY6j86QkY6jOPWvK/+ETve/wASpPzj/wAaRvCt7lmPxLkICnj936fWgD1GAxCP906sueoNS7h6j86+MG8feKdKmnsrbWpvKjlcAjHPPWk/4Wb4x/6Dc/6UAfaG4eo/OjcPUfnXxf8A8LN8Y/8AQbn/AEo/4Wb4x/6Dc/6UAfTXxYIPw51bkf6o184fBz/krGg/9dJP/RT1mXvjzxPq1ubK81WWWCX5WVsYr1jw14H0bwz4y8E6hp2qJd3F3I/nRqwO39w57UAehN96kpW+9SUAFFFFABRRRQAUZwc4B+tFH4ZoAAuG24Ve/wAtcz4x8Gw+LoLWO4u5Lf7OxZfLAJbNdMOAR69/Sk+7kEfMfut6UAeYj4KWC5J1i5Gf7oGacPgxYn7ut3oX6CvTRgHIxn1oPIA9KAPMf+FL2H/Qbvf++RR/wpiw/wCg3e/98ivTycnNJQB5j/wpiw/6Dd7/AN8ij/hTFh/0G73/AL5FenUUAeY/8KYsP+g3e/8AfIo/4UxYf9Bu9/75FenUUAeY/wDCmLD/AKDd7/3yKP8AhTFh/wBBu9/75FenUdqAPMf+FMWH/Qbvf++RR/wpiw/6Dd7/AN8ivT8ckdDjIzWZrP8Abv2eFtBNk0pYiQXOcAUAcH/wpiw/6Dd5+Qo/4UxYf9Bu9/75FXNe8R+OPDq273cekSCZwoWMEsa3tZ8SXGmJZWcUAn1e8TdHEgyo9c0Acr/wpiw/6Dd5+QpD8FtPYYOs3Z9iorrLGTxotxG+qxaaLV+0Od4p+vazf22oQ6XpEURv5BuzP9wCgDjv+FI6bnH9q3P/AHwKD8EdMzxqtz/3wK6vT/EWoXWh6hKYYjqdoWTao/dsw9Kt+FtdbXdBN/PsSVWZHVOgIoA4n/hSOmf9BW5/74FH/CkdM/6Ctz/3wK2vCfjW917Wbm1u4Io7cOVt2Qctg85rSvfEd1H41stDs443glRmnZh8ykdMUAcn/wAKR0z/AKCtz/3wKP8AhSOmf9BW5/74Feo4IwD97FFAHl3/AApHTP8AoK3P/fAo/wCFI6Z/0Fbn/vgV6jRQB5d/wpHTP+grc/8AfAo/4Ujpn/QVuf8AvgV6jRQB5d/wpHTP+grc/wDfAo/4Ujpn/QVuf++BXqNFAHl3/CkdM/6Ctz/3wKP+FI6Z/wBBW5/74Feo0UAeXf8ACkdM/wCgrc/98Cj/AIUjpudv9r3AI9VFeo0EAg5AJJ60AeXj4KachJ/te7Ug4yqinf8ACmLD/oN3v/fIr0/JpKAPMf8AhTFh/wBBu9/75FH/AApiw/6Dd7/3yK9OooA8x/4UxYf9Bu9/75FH/CmLD/oN3v8A3yK9OooA8x/4UxYf9Bu9/wC+RR/wpiw/6Dd7/wB8ivTqKAPMf+FMWH/Qbvf++RR/wpiw/wCg3e/98ivTqKAPMf8AhTFh/wBBu9/75FH/AApiw/6Dd7/3yK9OooA8x/4UxYf9Bu9/75FH/CmLD/oN3v8A3yK9O68DrUc5m+xzm2C/aApMW/7pPbNAHmv/AApiw/6Dd5+Qo/4UxYf9Bu9/75Fbt1deP7Oymu5hoixxJvbOelVrPxhrL/D+/wDEN1DarcwHEaKPlPOMn2oAy/8AhS9mcldbuvxxSf8ACmLBlw2tXhJ65UYrdsbj4g31lb3gj0RY5QGwc5wa6HV9U/sbSHvLgBmGFATpuP8ATNAHn/8AwpHTP+gtcfggo/4Ujpn/AEFbn/vgV0uleINYGsWtlrUdqEvIzJC1t2X3qbTPEd7d+MrvQrmKKNYlLxMByyigDlP+FI6Z/wBBW5/74FH/AApHTP8AoK3P/fArc8R+NLzR/FtrpVtDE9qVD3MjDlVPpWr4r8RPoPh06haqslw4BhV+jZoA47/hSOmf9BW5/wC+BR/wpHTP+grc/wDfAr0qykmmsIZrgBZJI1chemSKn52ZoA8u/wCFI6Z/0Fbn/vgUf8KR0z/oK3P/AHwK9RooA8u/4Ujpn/QVuf8AvgUf8KR0z/oK3P8A3wK9RooA8u/4Ujpn/QVuf++BR/wpHTP+grc/98CvUaKAPLv+FI6Z/wBBW5/74FH/AApHTP8AoK3P/fAr1GigDy7/AIUjpn/QVuf++BR/wpHTf+grcf8AfAr1GigDy7/hSWm451a6yP8AYFP/AOFMWJAZtbvMn0Ar07196PwoA8x/4UxYf9Bu9/75FH/CmLD/AKDd7/3yK9OooA8x/wCFMWH/AEG73/vkUf8ACmLD/oN3v/fIr06igDzH/hTFh/0G73/vkUf8KYsP+g3e/wDfIr06igDzH/hTFh/0G73/AL5FH/CmLD/oN3v/AHyK9OooA8x/4UxYf9Bu9/75FH/CmLD/AKDd7/3yK9OooA8x/wCFMWH/AEG73/vkUf8ACmLD/oN3v/fIr06kfd5cmwYcKdm7pntQB5l/wpiw/wCg3efkKP8AhTFh/wBBu9/75FdDPL8QYIZbhjoaxRqWO7OQBUngfXtY8R2t1calDbokMmxWhHD+49qAOaHwXsCcf23efkKRfgzYjJOtXq54BAHNa3i/xxeaNepaaRBFMwAaaSQZVR6fWunutYFl4ZOsTI2I4VkaM9yfSgDgB8EtNIz/AGtcfioyaP8AhSOmf9BW5/74FdFp/iLWk1Owi1eG1+zaiSbYw/eAHPNWrfxHdt46l0K4jjS2I3QPj5mAHOaAOT/4Ujpn/QVuf++BR/wpHTP+grc/98Ctzxb4yvtB17T9PsYIpY7ggzM4ztXPNbXiPX/7J8OyanabXZh+4D9GbtQBxP8AwpLTAcnVrkDudgrovBHwrsdA8Y6ZqsWp3ErwO5VHUANlGH9a6LSLi5vdGs7u7VFnmiDuq9ATW5o3Or25PPJx7fKaAKLfepKVvvUlABRRRQAUUUUAFFFFABQNqkMWyueRRQODnFACAEdRiloooAKKKKACiiigAooooAKAMnHSijqKADqSRy6/rSfLkuVZc9QKdnp7UyUSPC6xOEkZSFZhkDNAHBBT4m+JZx89jpABIPIYsKy9dtLvUvi1bWkVwYVeNtjqcFVxyAa7Twn4aPhuylt57gTXs0jPLMBwQTkCm+JPDK63NbX1rN9j1C24in7fiO9AHO6vb3fgjUbC9s765uLa4nWCRLqQvyx6iuw1vw9Z62ALh543Q5E1u21sfX0rFi8JalfahBe+JNUivDbkGJIk2rx0JFdb1UkZHtQBQ0bRrPRrRra0DurkkvKclj715pb37+GrPxPpKtiaL9/CPUu3OK9b4VQ+Mg8MBXFa/wCAW1rxTFrQu1hhAAlix/rAOgoAzrqyXw0fDepou2GENJcH3Yd6teD1/tfxprutn/VKyiA+xHOK6HxJoI8ReHZdISZYWkChZCOBimeFPDp8M6MthJMJ5x/rJVGA3pQBu88OetFFFABRRRQAUUUUAFFFFABRRRQAUUUUAFFFFABRRRQAUUUUAFFFFABRRRQAUUUUAHOMgcE4Jo4zhTkKaB1pV+YMuQD2oA4n4i3rtZWmh27kTajN5TDPzBT3+lbs/huK68Kf8I9IFjhaFUkKDBOO9VT4Yll8Yrr99cI8KRiOOLHRh3rT1ezvL228nT7xbe4zuWRhkUAcfqnhOTw7pDX+kareLLbgYS5lLJge1dLpE8fifwtFc3MO5bhcMMcZHGRWNc+FvEurQm11nW7e4smI3LDHsJx711lraxafZQWtumyOIYGOlAGTpPhLTtIuvtMMtzNLjCG4fcEHoKwPFR/sjx1pGsn5Iptto7DgcnrXeAcYBzzmsDxh4ZbxVpAsVnW3kV/MRyOjUAcnHYNr+m+J9T27pw72sDf7IPBFV7u//wCEjvPDGlIdy27hLgfQd67zw7oq6Doq6c8onfGZZAOCe5rB8NeAW8PeILvVZrxZo52JhiA5Uk5oA7Xy9iqv8KDaPwozuPoKKO2KACiiigAooooAKKKKACiiigAooooAKKKKACiiigAooooAKKKKACiiigAooooAKUHacsdyD1pKXG5QCdu3170Acl4/1VrHQRZQMGur6QQhe+1uCaZdXMXgTwHAORIqCFW/6aep9qu3/hiTVfFVnrF1cobK2jKrbheQ3Y1vXFvDewslzCkyjorLkfWgDyLVdR0K38GhI9WhudTuJPOnAzlSeo+lelaPcafrvhu1WCZLq0EKpIcdwORVHxB4Ns9Y0xYbO3treTOSwjGa29P0+LS7C3sYURdijcY1wCfWgDK03wfp2mX4vIpruaVSSiXEm5Y/90dqwvHBGl+JNE1wDasRMcrD/aOK7z5mycc+tYnizw//AMJNoEul+YIGZgyOwzyKAOZt7T+3b3xRdsodbdWS0b2K9vxrFu799Z0nw14fBzPDOjXA9h1zXoHhfw83h7RUsZZhcSHmZxxmsbR/AbaX4xu9emukkglJ8mADlc9KAOzVEiRYk4WMbQPatDRv+Qvb/U/+gmqB68kEnnjtV/Rv+Qvb/U/+gmgDWPhu3Jz58v6f4Uf8I3b/APPeb9P8KKKAD/hG7f8A57zfp/hR/wAI3b/895v0/wAKKKAD/hG7f/nvN+n+FH/CN2//AD3m/T/CiigA/wCEbt/+e836f4Uf8I3b/wDPeb9P8KKKAD/hG7f/AJ7zfp/hR/wjdv8A895v0/woooAP+Ebt/wDnvN+n+FH/AAjdv/z3m/T/AAoooAP+Ebt/+e836f4Uf8I3b/8APeb9P8KKKAD/AIRu3/57zfp/hR/wjdv/AM95v0/woooAP+Ebt/8AnvN+n+FH/CN2/wDz3m/T/CiigA/4Ru3/AOe836f4Uf8ACN2//Peb9P8ACiigA/4Ru3/57zfp/hR/wjVt3nl/T/CiigA/4Rq22bfOlx36c0Hw3bk5+0TcdOnH6UUUAH/CN25OTcTfp/hR/wAI3b5z58ufw/woooAB4btw2RPN9OP8KP8AhGrYNnz5s/h/hRRQAHw3bkEG4mwfp/hR/wAI3b7Qv2ibA6dP8KKKAD/hG7f/AJ7zfp/hR/wjdv8A895v0/woooAP+Ebt/wDnvN+n+FH/AAjdv/z3m/T/AAoooAP+Ebt/+e836f4Uf8I3b/8APeb9P8KKKAD/AIRu3/57zfp/hR/wjdv/AM95v0/woooAP+Ebt/8AnvN+n+FH/CN2/wDz3m/T/CiigA/4Ru3/AOe836f4Uf8ACN2//Peb9P8ACiigA/4Ru3/57zfp/hR/wjdv/wA95v0/woooAP8AhG7f/nvN+n+FH/CN2/8Az3m/T/CiigA/4Ru3/wCe836f4Uf8I3b/APPeb9P8KKKAD/hG7f8A57zfp/hR/wAI3b/895v0/wAKKKAD/hG7f/nvN+n+FH/CN2//AD3m/T/CiigA/wCEbt/+e836f4Uf8I3b/wDPeb9P8KKKAD/hG7f/AJ+Jv0/woPhu2I/18v6f4UUUAA8NW4bPnzEY6HH+FH/CNwY/4+Jv0/woooAP+Eatcf66b9KRfDVsox5836f4UUUAKfDducZnm46dP8KD4atm6zzfp/hRRQAf8I3bhdouJgM+g/wpB4Ztw277RNnt04/SiigBf+Ebt/8AnvN+n+FH/CN2/wDz3m/T/CiigA/4Ru3/AOe836f4Uf8ACN2//Peb9P8ACiigA/4Ru3/57zfp/hR/wjdv/wA95v0/woooAP8AhG7f/nvN+n+FH/CN2/8Az3m/T/CiigA/4Ru3/wCe836f4Uf8I3b/APPeb9P8KKKAD/hG7f8A57zfp/hR/wAI3b/895v0/wAKKKAD/hG7f/nvN+n+FH/CN2//AD3m/T/CiigA/wCEbt/+e836f4Uf8I3b/wDPeb9P8KKKAD/hG7f/AJ7zfp/hR/wjdv8A895v0/woooAP+Ebt/wDnvN+n+FH/AAjdv/z3m/T/AAoooAP+Ebt/+e836f4Uf8I3b/8APeb9P8KKKAD/AIRu3/57zfp/hR/wjdv/AM95v0/woooAP+Eat/8AnvN+n+FA8NW3GZ5jjp0/woooAP8AhGrbezedLk/SgeG7cHInmH5f4UUUAIfDNsST583P0/wpf+Ebt9u37RN+n+FFFACHwzbHH+kTDH0/wo/4Rq2JBM8xI6dP8KKKAA+GbUknz5gT16Uv/CNW2QfPmyPpRRQAf8I1bAYE8vXPb/CprXQ4bS5SdZpGZM4BxjpiiigD/9k="/>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mn-lt"/>
              <a:ea typeface="Calibri"/>
              <a:cs typeface="Calibri"/>
              <a:sym typeface="Calibri"/>
            </a:endParaRPr>
          </a:p>
        </p:txBody>
      </p:sp>
      <p:pic>
        <p:nvPicPr>
          <p:cNvPr id="843" name="Google Shape;843;p6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55575" y="3437932"/>
            <a:ext cx="4133844" cy="3342334"/>
          </a:xfrm>
          <a:prstGeom prst="rect">
            <a:avLst/>
          </a:prstGeom>
          <a:noFill/>
          <a:ln>
            <a:noFill/>
          </a:ln>
        </p:spPr>
      </p:pic>
      <p:pic>
        <p:nvPicPr>
          <p:cNvPr id="844" name="Google Shape;844;p6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591043" y="3910084"/>
            <a:ext cx="1789642" cy="1651132"/>
          </a:xfrm>
          <a:prstGeom prst="ellipse">
            <a:avLst/>
          </a:prstGeom>
          <a:noFill/>
          <a:ln w="63500" cap="rnd" cmpd="sng">
            <a:solidFill>
              <a:srgbClr val="00B050"/>
            </a:solidFill>
            <a:prstDash val="solid"/>
            <a:round/>
            <a:headEnd type="none" w="sm" len="sm"/>
            <a:tailEnd type="none" w="sm" len="sm"/>
          </a:ln>
        </p:spPr>
      </p:pic>
      <p:cxnSp>
        <p:nvCxnSpPr>
          <p:cNvPr id="845" name="Google Shape;845;p66"/>
          <p:cNvCxnSpPr>
            <a:stCxn id="846" idx="5"/>
          </p:cNvCxnSpPr>
          <p:nvPr/>
        </p:nvCxnSpPr>
        <p:spPr>
          <a:xfrm>
            <a:off x="4295268" y="4220557"/>
            <a:ext cx="295800" cy="184500"/>
          </a:xfrm>
          <a:prstGeom prst="straightConnector1">
            <a:avLst/>
          </a:prstGeom>
          <a:noFill/>
          <a:ln w="9525" cap="flat" cmpd="sng">
            <a:solidFill>
              <a:schemeClr val="dk1"/>
            </a:solidFill>
            <a:prstDash val="solid"/>
            <a:miter lim="800000"/>
            <a:headEnd type="none" w="sm" len="sm"/>
            <a:tailEnd type="none" w="sm" len="sm"/>
          </a:ln>
        </p:spPr>
      </p:cxnSp>
      <p:sp>
        <p:nvSpPr>
          <p:cNvPr id="846" name="Google Shape;846;p66"/>
          <p:cNvSpPr/>
          <p:nvPr/>
        </p:nvSpPr>
        <p:spPr>
          <a:xfrm>
            <a:off x="3608726" y="3548469"/>
            <a:ext cx="804334" cy="787400"/>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sp>
        <p:nvSpPr>
          <p:cNvPr id="847" name="Google Shape;847;p66"/>
          <p:cNvSpPr/>
          <p:nvPr/>
        </p:nvSpPr>
        <p:spPr>
          <a:xfrm>
            <a:off x="8881533" y="2870200"/>
            <a:ext cx="804334" cy="787400"/>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sp>
        <p:nvSpPr>
          <p:cNvPr id="848" name="Google Shape;848;p66"/>
          <p:cNvSpPr txBox="1"/>
          <p:nvPr/>
        </p:nvSpPr>
        <p:spPr>
          <a:xfrm>
            <a:off x="4413060" y="6249511"/>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A5A5A5"/>
                </a:solidFill>
                <a:latin typeface="+mn-lt"/>
                <a:ea typeface="Calibri"/>
                <a:cs typeface="Calibri"/>
                <a:sym typeface="Calibri"/>
              </a:rPr>
              <a:t>Credit Cnes</a:t>
            </a:r>
            <a:endParaRPr>
              <a:latin typeface="+mn-l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67"/>
          <p:cNvPicPr preferRelativeResize="0"/>
          <p:nvPr/>
        </p:nvPicPr>
        <p:blipFill rotWithShape="1">
          <a:blip r:embed="rId3">
            <a:alphaModFix/>
          </a:blip>
          <a:srcRect/>
          <a:stretch/>
        </p:blipFill>
        <p:spPr>
          <a:xfrm>
            <a:off x="2772942" y="118016"/>
            <a:ext cx="3298004" cy="6621967"/>
          </a:xfrm>
          <a:prstGeom prst="rect">
            <a:avLst/>
          </a:prstGeom>
          <a:noFill/>
          <a:ln w="9525" cap="flat" cmpd="sng">
            <a:solidFill>
              <a:schemeClr val="dk1"/>
            </a:solidFill>
            <a:prstDash val="solid"/>
            <a:round/>
            <a:headEnd type="none" w="sm" len="sm"/>
            <a:tailEnd type="none" w="sm" len="sm"/>
          </a:ln>
        </p:spPr>
      </p:pic>
      <p:pic>
        <p:nvPicPr>
          <p:cNvPr id="855" name="Google Shape;855;p6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703861" y="2614912"/>
            <a:ext cx="2484472" cy="3187154"/>
          </a:xfrm>
          <a:prstGeom prst="rect">
            <a:avLst/>
          </a:prstGeom>
          <a:noFill/>
          <a:ln>
            <a:noFill/>
          </a:ln>
        </p:spPr>
      </p:pic>
      <p:sp>
        <p:nvSpPr>
          <p:cNvPr id="856" name="Google Shape;856;p67"/>
          <p:cNvSpPr/>
          <p:nvPr/>
        </p:nvSpPr>
        <p:spPr>
          <a:xfrm>
            <a:off x="4753264" y="2772627"/>
            <a:ext cx="554643" cy="451377"/>
          </a:xfrm>
          <a:prstGeom prst="ellipse">
            <a:avLst/>
          </a:prstGeom>
          <a:noFill/>
          <a:ln w="19050" cap="flat" cmpd="sng">
            <a:solidFill>
              <a:srgbClr val="31538F"/>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sp>
        <p:nvSpPr>
          <p:cNvPr id="857" name="Google Shape;857;p67"/>
          <p:cNvSpPr/>
          <p:nvPr/>
        </p:nvSpPr>
        <p:spPr>
          <a:xfrm rot="528769">
            <a:off x="5227480" y="2856670"/>
            <a:ext cx="659491" cy="222068"/>
          </a:xfrm>
          <a:prstGeom prst="ellipse">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sp>
        <p:nvSpPr>
          <p:cNvPr id="858" name="Google Shape;858;p67"/>
          <p:cNvSpPr/>
          <p:nvPr/>
        </p:nvSpPr>
        <p:spPr>
          <a:xfrm>
            <a:off x="7381483" y="2779410"/>
            <a:ext cx="554643" cy="451377"/>
          </a:xfrm>
          <a:prstGeom prst="ellipse">
            <a:avLst/>
          </a:prstGeom>
          <a:noFill/>
          <a:ln w="1905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sp>
        <p:nvSpPr>
          <p:cNvPr id="859" name="Google Shape;859;p67"/>
          <p:cNvSpPr/>
          <p:nvPr/>
        </p:nvSpPr>
        <p:spPr>
          <a:xfrm rot="528769">
            <a:off x="7832801" y="2920191"/>
            <a:ext cx="659491" cy="22206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sp>
        <p:nvSpPr>
          <p:cNvPr id="860" name="Google Shape;860;p67"/>
          <p:cNvSpPr/>
          <p:nvPr/>
        </p:nvSpPr>
        <p:spPr>
          <a:xfrm>
            <a:off x="7708833" y="4677616"/>
            <a:ext cx="454586" cy="451377"/>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sp>
        <p:nvSpPr>
          <p:cNvPr id="861" name="Google Shape;861;p67"/>
          <p:cNvSpPr/>
          <p:nvPr/>
        </p:nvSpPr>
        <p:spPr>
          <a:xfrm>
            <a:off x="5461567" y="4632245"/>
            <a:ext cx="454586" cy="451377"/>
          </a:xfrm>
          <a:prstGeom prst="ellipse">
            <a:avLst/>
          </a:prstGeom>
          <a:noFill/>
          <a:ln w="190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pic>
        <p:nvPicPr>
          <p:cNvPr id="862" name="Google Shape;862;p6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477879">
            <a:off x="295229" y="335484"/>
            <a:ext cx="2058978" cy="6465450"/>
          </a:xfrm>
          <a:prstGeom prst="rect">
            <a:avLst/>
          </a:prstGeom>
          <a:noFill/>
          <a:ln>
            <a:noFill/>
          </a:ln>
        </p:spPr>
      </p:pic>
      <p:sp>
        <p:nvSpPr>
          <p:cNvPr id="863" name="Google Shape;863;p67"/>
          <p:cNvSpPr/>
          <p:nvPr/>
        </p:nvSpPr>
        <p:spPr>
          <a:xfrm rot="490917">
            <a:off x="940695" y="426583"/>
            <a:ext cx="587264" cy="1328137"/>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cxnSp>
        <p:nvCxnSpPr>
          <p:cNvPr id="864" name="Google Shape;864;p67"/>
          <p:cNvCxnSpPr/>
          <p:nvPr/>
        </p:nvCxnSpPr>
        <p:spPr>
          <a:xfrm>
            <a:off x="1488554" y="1307805"/>
            <a:ext cx="1303656" cy="202018"/>
          </a:xfrm>
          <a:prstGeom prst="straightConnector1">
            <a:avLst/>
          </a:prstGeom>
          <a:noFill/>
          <a:ln w="12700" cap="flat" cmpd="sng">
            <a:solidFill>
              <a:schemeClr val="dk1"/>
            </a:solidFill>
            <a:prstDash val="solid"/>
            <a:miter lim="800000"/>
            <a:headEnd type="none" w="sm" len="sm"/>
            <a:tailEnd type="triangle" w="med" len="med"/>
          </a:ln>
        </p:spPr>
      </p:cxnSp>
      <p:sp>
        <p:nvSpPr>
          <p:cNvPr id="865" name="Google Shape;865;p67"/>
          <p:cNvSpPr/>
          <p:nvPr/>
        </p:nvSpPr>
        <p:spPr>
          <a:xfrm>
            <a:off x="6094680" y="5011"/>
            <a:ext cx="3177629" cy="233910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4000"/>
              <a:buFont typeface="Arial"/>
              <a:buNone/>
            </a:pPr>
            <a:r>
              <a:rPr lang="en-US" sz="4000" b="0" i="0" u="none" strike="noStrike" cap="none">
                <a:solidFill>
                  <a:schemeClr val="dk1"/>
                </a:solidFill>
                <a:latin typeface="+mn-lt"/>
                <a:ea typeface="Arial"/>
                <a:cs typeface="Arial"/>
                <a:sym typeface="Arial"/>
              </a:rPr>
              <a:t>Slicks on the ocean</a:t>
            </a:r>
            <a:endParaRPr>
              <a:latin typeface="+mn-lt"/>
            </a:endParaRPr>
          </a:p>
          <a:p>
            <a:pPr marL="0" marR="0" lvl="0" indent="0" algn="ctr" rtl="0">
              <a:lnSpc>
                <a:spcPct val="100000"/>
              </a:lnSpc>
              <a:spcBef>
                <a:spcPts val="0"/>
              </a:spcBef>
              <a:spcAft>
                <a:spcPts val="0"/>
              </a:spcAft>
              <a:buClr>
                <a:schemeClr val="dk1"/>
              </a:buClr>
              <a:buSzPts val="2400"/>
              <a:buFont typeface="Arial"/>
              <a:buNone/>
            </a:pPr>
            <a:r>
              <a:rPr lang="en-US" sz="2400">
                <a:solidFill>
                  <a:schemeClr val="dk1"/>
                </a:solidFill>
                <a:latin typeface="+mn-lt"/>
                <a:ea typeface="Arial"/>
                <a:cs typeface="Arial"/>
                <a:sym typeface="Arial"/>
              </a:rPr>
              <a:t>(dark in Sentinel-1 images, white in KaRIn’s)</a:t>
            </a:r>
            <a:endParaRPr sz="4800" b="0" i="0" u="none" strike="noStrike" cap="none">
              <a:solidFill>
                <a:schemeClr val="dk1"/>
              </a:solidFill>
              <a:latin typeface="+mn-lt"/>
              <a:ea typeface="Arial"/>
              <a:cs typeface="Arial"/>
              <a:sym typeface="Arial"/>
            </a:endParaRPr>
          </a:p>
        </p:txBody>
      </p:sp>
      <p:pic>
        <p:nvPicPr>
          <p:cNvPr id="866" name="Google Shape;866;p67"/>
          <p:cNvPicPr preferRelativeResize="0"/>
          <p:nvPr/>
        </p:nvPicPr>
        <p:blipFill rotWithShape="1">
          <a:blip r:embed="rId6">
            <a:alphaModFix/>
          </a:blip>
          <a:srcRect/>
          <a:stretch/>
        </p:blipFill>
        <p:spPr>
          <a:xfrm>
            <a:off x="9323246" y="391553"/>
            <a:ext cx="2821030" cy="6153821"/>
          </a:xfrm>
          <a:prstGeom prst="rect">
            <a:avLst/>
          </a:prstGeom>
          <a:noFill/>
          <a:ln>
            <a:noFill/>
          </a:ln>
        </p:spPr>
      </p:pic>
      <p:sp>
        <p:nvSpPr>
          <p:cNvPr id="867" name="Google Shape;867;p67"/>
          <p:cNvSpPr/>
          <p:nvPr/>
        </p:nvSpPr>
        <p:spPr>
          <a:xfrm>
            <a:off x="10979425" y="1025623"/>
            <a:ext cx="422746" cy="596443"/>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cxnSp>
        <p:nvCxnSpPr>
          <p:cNvPr id="868" name="Google Shape;868;p67"/>
          <p:cNvCxnSpPr/>
          <p:nvPr/>
        </p:nvCxnSpPr>
        <p:spPr>
          <a:xfrm flipH="1">
            <a:off x="9048328" y="1446214"/>
            <a:ext cx="1923147" cy="1326413"/>
          </a:xfrm>
          <a:prstGeom prst="straightConnector1">
            <a:avLst/>
          </a:prstGeom>
          <a:noFill/>
          <a:ln w="12700" cap="flat" cmpd="sng">
            <a:solidFill>
              <a:schemeClr val="lt1"/>
            </a:solidFill>
            <a:prstDash val="solid"/>
            <a:miter lim="800000"/>
            <a:headEnd type="none" w="sm" len="sm"/>
            <a:tailEnd type="triangle" w="med" len="med"/>
          </a:ln>
        </p:spPr>
      </p:cxnSp>
      <p:sp>
        <p:nvSpPr>
          <p:cNvPr id="869" name="Google Shape;869;p67"/>
          <p:cNvSpPr txBox="1"/>
          <p:nvPr/>
        </p:nvSpPr>
        <p:spPr>
          <a:xfrm>
            <a:off x="2826538" y="6078303"/>
            <a:ext cx="327813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mn-lt"/>
                <a:ea typeface="Calibri"/>
                <a:cs typeface="Calibri"/>
                <a:sym typeface="Calibri"/>
              </a:rPr>
              <a:t>KaRIn 250m backscatter</a:t>
            </a:r>
            <a:endParaRPr>
              <a:latin typeface="+mn-lt"/>
            </a:endParaRPr>
          </a:p>
        </p:txBody>
      </p:sp>
      <p:sp>
        <p:nvSpPr>
          <p:cNvPr id="870" name="Google Shape;870;p67"/>
          <p:cNvSpPr txBox="1"/>
          <p:nvPr/>
        </p:nvSpPr>
        <p:spPr>
          <a:xfrm>
            <a:off x="9626532" y="2828834"/>
            <a:ext cx="2333337" cy="120032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a:solidFill>
                  <a:schemeClr val="lt1"/>
                </a:solidFill>
                <a:latin typeface="+mn-lt"/>
                <a:ea typeface="Calibri"/>
                <a:cs typeface="Calibri"/>
                <a:sym typeface="Calibri"/>
              </a:rPr>
              <a:t>Sentinel-1 NRCS (8h later)</a:t>
            </a:r>
            <a:endParaRPr>
              <a:latin typeface="+mn-lt"/>
            </a:endParaRPr>
          </a:p>
        </p:txBody>
      </p:sp>
      <p:sp>
        <p:nvSpPr>
          <p:cNvPr id="871" name="Google Shape;871;p67"/>
          <p:cNvSpPr txBox="1"/>
          <p:nvPr/>
        </p:nvSpPr>
        <p:spPr>
          <a:xfrm>
            <a:off x="6555986" y="5893638"/>
            <a:ext cx="269980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mn-lt"/>
                <a:ea typeface="Calibri"/>
                <a:cs typeface="Calibri"/>
                <a:sym typeface="Calibri"/>
              </a:rPr>
              <a:t>Sentinel-1 NRCS (8h later)</a:t>
            </a:r>
            <a:endParaRPr>
              <a:latin typeface="+mn-lt"/>
            </a:endParaRPr>
          </a:p>
        </p:txBody>
      </p:sp>
      <p:sp>
        <p:nvSpPr>
          <p:cNvPr id="872" name="Google Shape;872;p67"/>
          <p:cNvSpPr/>
          <p:nvPr/>
        </p:nvSpPr>
        <p:spPr>
          <a:xfrm>
            <a:off x="1820487" y="423949"/>
            <a:ext cx="839586" cy="739833"/>
          </a:xfrm>
          <a:custGeom>
            <a:avLst/>
            <a:gdLst/>
            <a:ahLst/>
            <a:cxnLst/>
            <a:rect l="l" t="t" r="r" b="b"/>
            <a:pathLst>
              <a:path w="839586" h="739833" extrusionOk="0">
                <a:moveTo>
                  <a:pt x="16626" y="0"/>
                </a:moveTo>
                <a:lnTo>
                  <a:pt x="0" y="191193"/>
                </a:lnTo>
                <a:lnTo>
                  <a:pt x="266008" y="415636"/>
                </a:lnTo>
                <a:lnTo>
                  <a:pt x="490451" y="565266"/>
                </a:lnTo>
                <a:lnTo>
                  <a:pt x="581891" y="640080"/>
                </a:lnTo>
                <a:lnTo>
                  <a:pt x="764771" y="739833"/>
                </a:lnTo>
                <a:lnTo>
                  <a:pt x="839586" y="124691"/>
                </a:lnTo>
              </a:path>
            </a:pathLst>
          </a:cu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sp>
        <p:nvSpPr>
          <p:cNvPr id="873" name="Google Shape;873;p67"/>
          <p:cNvSpPr/>
          <p:nvPr/>
        </p:nvSpPr>
        <p:spPr>
          <a:xfrm>
            <a:off x="1321724" y="349135"/>
            <a:ext cx="324196" cy="141316"/>
          </a:xfrm>
          <a:custGeom>
            <a:avLst/>
            <a:gdLst/>
            <a:ahLst/>
            <a:cxnLst/>
            <a:rect l="l" t="t" r="r" b="b"/>
            <a:pathLst>
              <a:path w="324196" h="141316" extrusionOk="0">
                <a:moveTo>
                  <a:pt x="0" y="0"/>
                </a:moveTo>
                <a:lnTo>
                  <a:pt x="216131" y="141316"/>
                </a:lnTo>
                <a:lnTo>
                  <a:pt x="282632" y="124690"/>
                </a:lnTo>
                <a:lnTo>
                  <a:pt x="324196" y="74814"/>
                </a:lnTo>
                <a:lnTo>
                  <a:pt x="290945" y="66501"/>
                </a:lnTo>
              </a:path>
            </a:pathLst>
          </a:cu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sp>
        <p:nvSpPr>
          <p:cNvPr id="874" name="Google Shape;874;p67"/>
          <p:cNvSpPr/>
          <p:nvPr/>
        </p:nvSpPr>
        <p:spPr>
          <a:xfrm>
            <a:off x="1014153" y="3250276"/>
            <a:ext cx="249382" cy="980902"/>
          </a:xfrm>
          <a:custGeom>
            <a:avLst/>
            <a:gdLst/>
            <a:ahLst/>
            <a:cxnLst/>
            <a:rect l="l" t="t" r="r" b="b"/>
            <a:pathLst>
              <a:path w="249382" h="980902" extrusionOk="0">
                <a:moveTo>
                  <a:pt x="249382" y="0"/>
                </a:moveTo>
                <a:lnTo>
                  <a:pt x="24938" y="174568"/>
                </a:lnTo>
                <a:lnTo>
                  <a:pt x="24938" y="365760"/>
                </a:lnTo>
                <a:lnTo>
                  <a:pt x="0" y="565266"/>
                </a:lnTo>
                <a:lnTo>
                  <a:pt x="0" y="714895"/>
                </a:lnTo>
                <a:lnTo>
                  <a:pt x="41564" y="906088"/>
                </a:lnTo>
                <a:lnTo>
                  <a:pt x="116378" y="980902"/>
                </a:lnTo>
              </a:path>
            </a:pathLst>
          </a:cu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sp>
        <p:nvSpPr>
          <p:cNvPr id="875" name="Google Shape;875;p67"/>
          <p:cNvSpPr/>
          <p:nvPr/>
        </p:nvSpPr>
        <p:spPr>
          <a:xfrm>
            <a:off x="1238596" y="2277687"/>
            <a:ext cx="1180408" cy="3956858"/>
          </a:xfrm>
          <a:custGeom>
            <a:avLst/>
            <a:gdLst/>
            <a:ahLst/>
            <a:cxnLst/>
            <a:rect l="l" t="t" r="r" b="b"/>
            <a:pathLst>
              <a:path w="1180408" h="3956858" extrusionOk="0">
                <a:moveTo>
                  <a:pt x="241069" y="648393"/>
                </a:moveTo>
                <a:lnTo>
                  <a:pt x="41564" y="2194560"/>
                </a:lnTo>
                <a:lnTo>
                  <a:pt x="41564" y="2360815"/>
                </a:lnTo>
                <a:lnTo>
                  <a:pt x="0" y="2560320"/>
                </a:lnTo>
                <a:lnTo>
                  <a:pt x="108066" y="2626822"/>
                </a:lnTo>
                <a:lnTo>
                  <a:pt x="266008" y="2851266"/>
                </a:lnTo>
                <a:lnTo>
                  <a:pt x="432262" y="3042458"/>
                </a:lnTo>
                <a:lnTo>
                  <a:pt x="465513" y="3133898"/>
                </a:lnTo>
                <a:lnTo>
                  <a:pt x="482139" y="3283528"/>
                </a:lnTo>
                <a:lnTo>
                  <a:pt x="423949" y="3524597"/>
                </a:lnTo>
                <a:lnTo>
                  <a:pt x="365760" y="3724102"/>
                </a:lnTo>
                <a:lnTo>
                  <a:pt x="423949" y="3915295"/>
                </a:lnTo>
                <a:lnTo>
                  <a:pt x="548640" y="3956858"/>
                </a:lnTo>
                <a:lnTo>
                  <a:pt x="681644" y="3657600"/>
                </a:lnTo>
                <a:lnTo>
                  <a:pt x="1180408" y="0"/>
                </a:lnTo>
                <a:lnTo>
                  <a:pt x="980902" y="108066"/>
                </a:lnTo>
                <a:lnTo>
                  <a:pt x="723208" y="374073"/>
                </a:lnTo>
                <a:lnTo>
                  <a:pt x="623455" y="357448"/>
                </a:lnTo>
                <a:lnTo>
                  <a:pt x="523702" y="415637"/>
                </a:lnTo>
                <a:lnTo>
                  <a:pt x="448888" y="556953"/>
                </a:lnTo>
                <a:lnTo>
                  <a:pt x="266008" y="756458"/>
                </a:lnTo>
                <a:lnTo>
                  <a:pt x="266008" y="756458"/>
                </a:lnTo>
              </a:path>
            </a:pathLst>
          </a:cu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sp>
        <p:nvSpPr>
          <p:cNvPr id="876" name="Google Shape;876;p67"/>
          <p:cNvSpPr txBox="1"/>
          <p:nvPr/>
        </p:nvSpPr>
        <p:spPr>
          <a:xfrm>
            <a:off x="7837834" y="6601581"/>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A5A5A5"/>
                </a:solidFill>
                <a:latin typeface="+mn-lt"/>
                <a:ea typeface="Calibri"/>
                <a:cs typeface="Calibri"/>
                <a:sym typeface="Calibri"/>
              </a:rPr>
              <a:t>Credit Cnes</a:t>
            </a:r>
            <a:endParaRPr>
              <a:latin typeface="+mn-l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6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Calibri"/>
              <a:buNone/>
            </a:pPr>
            <a:r>
              <a:rPr lang="en-US"/>
              <a:t>Overview of ocean data &amp; contents</a:t>
            </a:r>
            <a:endParaRPr/>
          </a:p>
        </p:txBody>
      </p:sp>
      <p:sp>
        <p:nvSpPr>
          <p:cNvPr id="883" name="Google Shape;883;p6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69"/>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dirty="0"/>
              <a:t>Level-2 data: 2-km data grid over ocean (basic &amp; expert)	</a:t>
            </a:r>
            <a:endParaRPr dirty="0"/>
          </a:p>
        </p:txBody>
      </p:sp>
      <p:pic>
        <p:nvPicPr>
          <p:cNvPr id="890" name="Google Shape;890;p69" descr="Une image contenant texte, capture d’écran, Caractère coloré, Parallèle&#10;&#10;Description générée automatiquement"/>
          <p:cNvPicPr preferRelativeResize="0">
            <a:picLocks noGrp="1"/>
          </p:cNvPicPr>
          <p:nvPr>
            <p:ph type="body" idx="1"/>
          </p:nvPr>
        </p:nvPicPr>
        <p:blipFill rotWithShape="1">
          <a:blip r:embed="rId3">
            <a:alphaModFix/>
          </a:blip>
          <a:srcRect/>
          <a:stretch/>
        </p:blipFill>
        <p:spPr>
          <a:xfrm rot="-5400000">
            <a:off x="3827661" y="-2662269"/>
            <a:ext cx="4689404" cy="12001827"/>
          </a:xfrm>
          <a:prstGeom prst="rect">
            <a:avLst/>
          </a:prstGeom>
          <a:noFill/>
          <a:ln>
            <a:noFill/>
          </a:ln>
        </p:spPr>
      </p:pic>
      <p:sp>
        <p:nvSpPr>
          <p:cNvPr id="892" name="Google Shape;892;p69"/>
          <p:cNvSpPr txBox="1"/>
          <p:nvPr/>
        </p:nvSpPr>
        <p:spPr>
          <a:xfrm>
            <a:off x="1231575" y="5798185"/>
            <a:ext cx="10817549"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mn-lt"/>
                <a:ea typeface="Calibri"/>
                <a:cs typeface="Calibri"/>
                <a:sym typeface="Calibri"/>
              </a:rPr>
              <a:t>Swot </a:t>
            </a:r>
            <a:r>
              <a:rPr lang="en-US" sz="1800" dirty="0" err="1">
                <a:solidFill>
                  <a:schemeClr val="dk1"/>
                </a:solidFill>
                <a:latin typeface="+mn-lt"/>
                <a:ea typeface="Calibri"/>
                <a:cs typeface="Calibri"/>
                <a:sym typeface="Calibri"/>
              </a:rPr>
              <a:t>KaRIn</a:t>
            </a:r>
            <a:r>
              <a:rPr lang="en-US" sz="1800" dirty="0">
                <a:solidFill>
                  <a:schemeClr val="dk1"/>
                </a:solidFill>
                <a:latin typeface="+mn-lt"/>
                <a:ea typeface="Calibri"/>
                <a:cs typeface="Calibri"/>
                <a:sym typeface="Calibri"/>
              </a:rPr>
              <a:t> </a:t>
            </a:r>
            <a:r>
              <a:rPr lang="en-US" sz="1800" dirty="0" err="1">
                <a:solidFill>
                  <a:schemeClr val="dk1"/>
                </a:solidFill>
                <a:latin typeface="+mn-lt"/>
                <a:ea typeface="Calibri"/>
                <a:cs typeface="Calibri"/>
                <a:sym typeface="Calibri"/>
              </a:rPr>
              <a:t>SSHA</a:t>
            </a:r>
            <a:r>
              <a:rPr lang="en-US" sz="1800" dirty="0">
                <a:solidFill>
                  <a:schemeClr val="dk1"/>
                </a:solidFill>
                <a:latin typeface="+mn-lt"/>
                <a:ea typeface="Calibri"/>
                <a:cs typeface="Calibri"/>
                <a:sym typeface="Calibri"/>
              </a:rPr>
              <a:t> data over the Gulf Stream area plotted with squares materializing the data pixels (abscissa and ordinates in indexes). More fields available in “Expert” data than in “Basic” ones </a:t>
            </a:r>
            <a:br>
              <a:rPr lang="en-US" sz="1800" dirty="0">
                <a:solidFill>
                  <a:schemeClr val="dk1"/>
                </a:solidFill>
                <a:latin typeface="+mn-lt"/>
                <a:ea typeface="Calibri"/>
                <a:cs typeface="Calibri"/>
                <a:sym typeface="Calibri"/>
              </a:rPr>
            </a:br>
            <a:r>
              <a:rPr lang="en-US" sz="1800" dirty="0">
                <a:solidFill>
                  <a:schemeClr val="dk1"/>
                </a:solidFill>
                <a:latin typeface="+mn-lt"/>
                <a:ea typeface="Calibri"/>
                <a:cs typeface="Calibri"/>
                <a:sym typeface="Calibri"/>
              </a:rPr>
              <a:t>(note that the nadir data are available independently at L2 level)</a:t>
            </a:r>
            <a:endParaRPr dirty="0">
              <a:latin typeface="+mn-lt"/>
            </a:endParaRPr>
          </a:p>
        </p:txBody>
      </p:sp>
      <p:sp>
        <p:nvSpPr>
          <p:cNvPr id="893" name="Google Shape;893;p69"/>
          <p:cNvSpPr txBox="1"/>
          <p:nvPr/>
        </p:nvSpPr>
        <p:spPr>
          <a:xfrm>
            <a:off x="8157384" y="5219166"/>
            <a:ext cx="3207567"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a:solidFill>
                  <a:srgbClr val="A5A5A5"/>
                </a:solidFill>
                <a:latin typeface="+mn-lt"/>
                <a:ea typeface="Calibri"/>
                <a:cs typeface="Calibri"/>
                <a:sym typeface="Calibri"/>
              </a:rPr>
              <a:t>Credit Aviso</a:t>
            </a:r>
            <a:endParaRPr sz="1200" dirty="0">
              <a:latin typeface="+mn-l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70"/>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250-m (aka “unsmoothed”) data, including roughness	</a:t>
            </a:r>
            <a:endParaRPr/>
          </a:p>
        </p:txBody>
      </p:sp>
      <p:sp>
        <p:nvSpPr>
          <p:cNvPr id="899" name="Google Shape;899;p70"/>
          <p:cNvSpPr txBox="1">
            <a:spLocks noGrp="1"/>
          </p:cNvSpPr>
          <p:nvPr>
            <p:ph type="body" idx="1"/>
          </p:nvPr>
        </p:nvSpPr>
        <p:spPr>
          <a:xfrm>
            <a:off x="171449" y="866775"/>
            <a:ext cx="11877675" cy="5410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Same geometry than the 2-km data: a “regular” grid (in indexes) over the ocean</a:t>
            </a:r>
          </a:p>
          <a:p>
            <a:pPr marL="228600" lvl="0" indent="-228600" algn="l" rtl="0">
              <a:lnSpc>
                <a:spcPct val="90000"/>
              </a:lnSpc>
              <a:spcBef>
                <a:spcPts val="0"/>
              </a:spcBef>
              <a:spcAft>
                <a:spcPts val="0"/>
              </a:spcAft>
              <a:buClr>
                <a:schemeClr val="dk1"/>
              </a:buClr>
              <a:buSzPts val="2800"/>
              <a:buChar char="•"/>
            </a:pPr>
            <a:r>
              <a:rPr lang="en-US" dirty="0"/>
              <a:t>However, the two swathes are in separate groups</a:t>
            </a:r>
          </a:p>
          <a:p>
            <a:pPr marL="228600" lvl="0" indent="-228600" algn="l" rtl="0">
              <a:lnSpc>
                <a:spcPct val="90000"/>
              </a:lnSpc>
              <a:spcBef>
                <a:spcPts val="0"/>
              </a:spcBef>
              <a:spcAft>
                <a:spcPts val="0"/>
              </a:spcAft>
              <a:buClr>
                <a:schemeClr val="dk1"/>
              </a:buClr>
              <a:buSzPts val="2800"/>
              <a:buChar char="•"/>
            </a:pPr>
            <a:r>
              <a:rPr lang="en-US" dirty="0" err="1"/>
              <a:t>Submeso</a:t>
            </a:r>
            <a:r>
              <a:rPr lang="en-US"/>
              <a:t>-scale studies</a:t>
            </a:r>
            <a:endParaRPr dirty="0"/>
          </a:p>
        </p:txBody>
      </p:sp>
      <p:pic>
        <p:nvPicPr>
          <p:cNvPr id="3" name="Image 2" descr="Une image contenant texte, capture d’écran, carte, art&#10;&#10;Le contenu généré par l’IA peut être incorrect.">
            <a:extLst>
              <a:ext uri="{FF2B5EF4-FFF2-40B4-BE49-F238E27FC236}">
                <a16:creationId xmlns:a16="http://schemas.microsoft.com/office/drawing/2014/main" id="{5235DF6C-A4E0-DDD7-A612-05C076D744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3648" y="2308302"/>
            <a:ext cx="8088351" cy="4549698"/>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71"/>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noProof="0" dirty="0"/>
              <a:t>Level-3 data	</a:t>
            </a:r>
          </a:p>
        </p:txBody>
      </p:sp>
      <p:sp>
        <p:nvSpPr>
          <p:cNvPr id="905" name="Google Shape;905;p71"/>
          <p:cNvSpPr txBox="1">
            <a:spLocks noGrp="1"/>
          </p:cNvSpPr>
          <p:nvPr>
            <p:ph type="body" idx="1"/>
          </p:nvPr>
        </p:nvSpPr>
        <p:spPr>
          <a:xfrm>
            <a:off x="171449" y="828675"/>
            <a:ext cx="3917901" cy="5410200"/>
          </a:xfrm>
          <a:prstGeom prst="rect">
            <a:avLst/>
          </a:prstGeom>
          <a:noFill/>
          <a:ln>
            <a:noFill/>
          </a:ln>
        </p:spPr>
        <p:txBody>
          <a:bodyPr spcFirstLastPara="1" wrap="square" lIns="91425" tIns="45700" rIns="91425" bIns="45700" anchor="t" anchorCtr="0">
            <a:normAutofit/>
          </a:bodyPr>
          <a:lstStyle/>
          <a:p>
            <a:pPr fontAlgn="base"/>
            <a:r>
              <a:rPr lang="en-US" dirty="0"/>
              <a:t>Pre-processed Swot </a:t>
            </a:r>
            <a:r>
              <a:rPr lang="en-US" dirty="0" err="1"/>
              <a:t>SSHA</a:t>
            </a:r>
            <a:r>
              <a:rPr lang="en-US" dirty="0"/>
              <a:t> swath data.</a:t>
            </a:r>
          </a:p>
          <a:p>
            <a:pPr fontAlgn="base"/>
            <a:r>
              <a:rPr lang="en-US" dirty="0"/>
              <a:t>2 km and 250 m resolution available (different files)</a:t>
            </a:r>
          </a:p>
          <a:p>
            <a:r>
              <a:rPr lang="en-US" dirty="0" err="1"/>
              <a:t>SSHA</a:t>
            </a:r>
            <a:r>
              <a:rPr lang="en-US" dirty="0"/>
              <a:t> and wind/wave</a:t>
            </a:r>
            <a:br>
              <a:rPr lang="en-US" dirty="0"/>
            </a:br>
            <a:r>
              <a:rPr lang="en-US" dirty="0"/>
              <a:t>(separate datasets)</a:t>
            </a:r>
            <a:endParaRPr lang="en-US" noProof="0" dirty="0"/>
          </a:p>
        </p:txBody>
      </p:sp>
      <p:pic>
        <p:nvPicPr>
          <p:cNvPr id="3" name="Image 2" descr="Une image contenant art, carte, peinture&#10;&#10;Le contenu généré par l’IA peut être incorrect.">
            <a:extLst>
              <a:ext uri="{FF2B5EF4-FFF2-40B4-BE49-F238E27FC236}">
                <a16:creationId xmlns:a16="http://schemas.microsoft.com/office/drawing/2014/main" id="{E6C7AB28-28F0-93DD-CD91-16F8E1B9289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904150" y="681038"/>
            <a:ext cx="8287850" cy="6176962"/>
          </a:xfrm>
          <a:prstGeom prst="rect">
            <a:avLst/>
          </a:prstGeom>
        </p:spPr>
      </p:pic>
      <p:sp>
        <p:nvSpPr>
          <p:cNvPr id="2" name="Google Shape;893;p69">
            <a:extLst>
              <a:ext uri="{FF2B5EF4-FFF2-40B4-BE49-F238E27FC236}">
                <a16:creationId xmlns:a16="http://schemas.microsoft.com/office/drawing/2014/main" id="{D7E7A8F8-DE2F-AE6B-D4A2-1F1B08562E1A}"/>
              </a:ext>
            </a:extLst>
          </p:cNvPr>
          <p:cNvSpPr txBox="1"/>
          <p:nvPr/>
        </p:nvSpPr>
        <p:spPr>
          <a:xfrm>
            <a:off x="4492216" y="6550223"/>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noProof="0" dirty="0">
                <a:solidFill>
                  <a:srgbClr val="A5A5A5"/>
                </a:solidFill>
                <a:latin typeface="Calibri"/>
                <a:ea typeface="Calibri"/>
                <a:cs typeface="Calibri"/>
                <a:sym typeface="Calibri"/>
              </a:rPr>
              <a:t>Credit CLS/Cnes</a:t>
            </a:r>
            <a:endParaRPr lang="en-US" noProof="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72"/>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Level-4 data	</a:t>
            </a:r>
            <a:endParaRPr/>
          </a:p>
        </p:txBody>
      </p:sp>
      <p:sp>
        <p:nvSpPr>
          <p:cNvPr id="911" name="Google Shape;911;p72"/>
          <p:cNvSpPr txBox="1">
            <a:spLocks noGrp="1"/>
          </p:cNvSpPr>
          <p:nvPr>
            <p:ph type="body" idx="1"/>
          </p:nvPr>
        </p:nvSpPr>
        <p:spPr>
          <a:xfrm>
            <a:off x="171449" y="828675"/>
            <a:ext cx="3229673" cy="5410200"/>
          </a:xfrm>
          <a:prstGeom prst="rect">
            <a:avLst/>
          </a:prstGeom>
          <a:noFill/>
          <a:ln>
            <a:noFill/>
          </a:ln>
        </p:spPr>
        <p:txBody>
          <a:bodyPr spcFirstLastPara="1" wrap="square" lIns="91425" tIns="45700" rIns="91425" bIns="45700" anchor="t" anchorCtr="0">
            <a:normAutofit/>
          </a:bodyPr>
          <a:lstStyle/>
          <a:p>
            <a:pPr marL="177800" indent="-177800">
              <a:spcBef>
                <a:spcPts val="0"/>
              </a:spcBef>
              <a:buSzPts val="2800"/>
            </a:pPr>
            <a:r>
              <a:rPr lang="fr-FR" dirty="0"/>
              <a:t>A mix of all nadir (</a:t>
            </a:r>
            <a:r>
              <a:rPr lang="fr-FR" dirty="0" err="1"/>
              <a:t>including</a:t>
            </a:r>
            <a:r>
              <a:rPr lang="fr-FR" dirty="0"/>
              <a:t> Swot) and Swot </a:t>
            </a:r>
            <a:r>
              <a:rPr lang="fr-FR" dirty="0" err="1"/>
              <a:t>KaRIn</a:t>
            </a:r>
            <a:endParaRPr lang="fr-FR" dirty="0"/>
          </a:p>
          <a:p>
            <a:pPr marL="177800" indent="-177800">
              <a:spcBef>
                <a:spcPts val="0"/>
              </a:spcBef>
              <a:buSzPts val="2800"/>
            </a:pPr>
            <a:r>
              <a:rPr lang="fr-FR" dirty="0"/>
              <a:t>Daily files</a:t>
            </a:r>
          </a:p>
          <a:p>
            <a:pPr marL="0" indent="0">
              <a:spcBef>
                <a:spcPts val="0"/>
              </a:spcBef>
              <a:buSzPts val="2800"/>
              <a:buNone/>
            </a:pPr>
            <a:endParaRPr dirty="0"/>
          </a:p>
        </p:txBody>
      </p:sp>
      <p:pic>
        <p:nvPicPr>
          <p:cNvPr id="3" name="Image 2" descr="Une image contenant texte, carte, capture d’écran&#10;&#10;Le contenu généré par l’IA peut être incorrect.">
            <a:extLst>
              <a:ext uri="{FF2B5EF4-FFF2-40B4-BE49-F238E27FC236}">
                <a16:creationId xmlns:a16="http://schemas.microsoft.com/office/drawing/2014/main" id="{47796A2C-9976-15CD-635D-3D2EF1D8A1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2139" y="681038"/>
            <a:ext cx="8919861" cy="5867030"/>
          </a:xfrm>
          <a:prstGeom prst="rect">
            <a:avLst/>
          </a:prstGeom>
        </p:spPr>
      </p:pic>
      <p:sp>
        <p:nvSpPr>
          <p:cNvPr id="2" name="Google Shape;893;p69">
            <a:extLst>
              <a:ext uri="{FF2B5EF4-FFF2-40B4-BE49-F238E27FC236}">
                <a16:creationId xmlns:a16="http://schemas.microsoft.com/office/drawing/2014/main" id="{C62032A5-0E90-8C44-FF2A-267BBC089AEF}"/>
              </a:ext>
            </a:extLst>
          </p:cNvPr>
          <p:cNvSpPr txBox="1"/>
          <p:nvPr/>
        </p:nvSpPr>
        <p:spPr>
          <a:xfrm>
            <a:off x="4492216" y="6550223"/>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noProof="0" dirty="0">
                <a:solidFill>
                  <a:srgbClr val="A5A5A5"/>
                </a:solidFill>
                <a:latin typeface="Calibri"/>
                <a:ea typeface="Calibri"/>
                <a:cs typeface="Calibri"/>
                <a:sym typeface="Calibri"/>
              </a:rPr>
              <a:t>Credit CLS/Cnes</a:t>
            </a:r>
            <a:endParaRPr lang="en-US" noProof="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73"/>
          <p:cNvSpPr txBox="1">
            <a:spLocks noGrp="1"/>
          </p:cNvSpPr>
          <p:nvPr>
            <p:ph type="title"/>
          </p:nvPr>
        </p:nvSpPr>
        <p:spPr>
          <a:xfrm>
            <a:off x="439964" y="3429000"/>
            <a:ext cx="11752035"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Calibri"/>
              <a:buNone/>
            </a:pPr>
            <a:r>
              <a:rPr lang="en-US" dirty="0">
                <a:solidFill>
                  <a:schemeClr val="tx1"/>
                </a:solidFill>
              </a:rPr>
              <a:t>Calibration / validation of Swot data</a:t>
            </a:r>
            <a:endParaRPr dirty="0">
              <a:solidFill>
                <a:schemeClr val="tx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74"/>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Swot Calibration / Validation	</a:t>
            </a:r>
            <a:endParaRPr/>
          </a:p>
        </p:txBody>
      </p:sp>
      <p:sp>
        <p:nvSpPr>
          <p:cNvPr id="925" name="Google Shape;925;p74"/>
          <p:cNvSpPr txBox="1">
            <a:spLocks noGrp="1"/>
          </p:cNvSpPr>
          <p:nvPr>
            <p:ph type="body" idx="1"/>
          </p:nvPr>
        </p:nvSpPr>
        <p:spPr>
          <a:xfrm>
            <a:off x="171449" y="828675"/>
            <a:ext cx="11651205" cy="5410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Global statistical CalVal from intercomparisons of Swot-Karin-Nadir</a:t>
            </a:r>
            <a:endParaRPr/>
          </a:p>
          <a:p>
            <a:pPr marL="228600" lvl="0" indent="-228600" algn="l" rtl="0">
              <a:lnSpc>
                <a:spcPct val="90000"/>
              </a:lnSpc>
              <a:spcBef>
                <a:spcPts val="1000"/>
              </a:spcBef>
              <a:spcAft>
                <a:spcPts val="0"/>
              </a:spcAft>
              <a:buClr>
                <a:schemeClr val="dk1"/>
              </a:buClr>
              <a:buSzPts val="2800"/>
              <a:buChar char="•"/>
            </a:pPr>
            <a:r>
              <a:rPr lang="en-US"/>
              <a:t>and Swot with along-track Sentinel-3A&amp;B, Sentinel-6 Michael Freilich SAR mode.</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Challenge of in-situ validation of rapid, 15-100 km SSH dynamics over a swath 🡪 not only comparison at one point under the track, but </a:t>
            </a:r>
            <a:r>
              <a:rPr lang="en-US" u="sng"/>
              <a:t>across 120 km</a:t>
            </a:r>
            <a:endParaRPr u="sng"/>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Satellite flies at ~7 km/s; cover 420 km in one minute.</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75"/>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dirty="0"/>
              <a:t>Swot/</a:t>
            </a:r>
            <a:r>
              <a:rPr lang="en-US" dirty="0" err="1"/>
              <a:t>Clivar</a:t>
            </a:r>
            <a:r>
              <a:rPr lang="en-US" dirty="0"/>
              <a:t>  “Adopt-a-crossover” plan	</a:t>
            </a:r>
            <a:endParaRPr dirty="0"/>
          </a:p>
        </p:txBody>
      </p:sp>
      <p:sp>
        <p:nvSpPr>
          <p:cNvPr id="932" name="Google Shape;932;p75"/>
          <p:cNvSpPr txBox="1">
            <a:spLocks noGrp="1"/>
          </p:cNvSpPr>
          <p:nvPr>
            <p:ph type="body" idx="1"/>
          </p:nvPr>
        </p:nvSpPr>
        <p:spPr>
          <a:xfrm>
            <a:off x="171449" y="727077"/>
            <a:ext cx="11877675" cy="5410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During the </a:t>
            </a:r>
            <a:r>
              <a:rPr lang="en-US" dirty="0" err="1"/>
              <a:t>Calval</a:t>
            </a:r>
            <a:r>
              <a:rPr lang="en-US" dirty="0"/>
              <a:t> phase, areas where two Swot ground tracks were crossing each other over ocean were proposed for </a:t>
            </a:r>
            <a:r>
              <a:rPr lang="en-US" i="1" dirty="0"/>
              <a:t>in situ </a:t>
            </a:r>
            <a:r>
              <a:rPr lang="en-US" dirty="0"/>
              <a:t>campaigns: two measurements per day at those points</a:t>
            </a:r>
            <a:endParaRPr dirty="0"/>
          </a:p>
          <a:p>
            <a:pPr marL="228600" lvl="0" indent="-228600" algn="l" rtl="0">
              <a:lnSpc>
                <a:spcPct val="90000"/>
              </a:lnSpc>
              <a:spcBef>
                <a:spcPts val="1000"/>
              </a:spcBef>
              <a:spcAft>
                <a:spcPts val="0"/>
              </a:spcAft>
              <a:buClr>
                <a:schemeClr val="dk1"/>
              </a:buClr>
              <a:buSzPts val="2800"/>
              <a:buChar char="•"/>
            </a:pPr>
            <a:r>
              <a:rPr lang="en-US" dirty="0"/>
              <a:t>Series of field experiments endorsed by the </a:t>
            </a:r>
            <a:r>
              <a:rPr lang="en-US" dirty="0" err="1"/>
              <a:t>Clivar</a:t>
            </a:r>
            <a:r>
              <a:rPr lang="en-US" dirty="0"/>
              <a:t> (Climate &amp; ocean Variability component of the World Climate Research Program)</a:t>
            </a:r>
            <a:br>
              <a:rPr lang="en-US" dirty="0"/>
            </a:br>
            <a:r>
              <a:rPr lang="en-US" dirty="0"/>
              <a:t>International “Adopt-a-crossover” plan – simultaneous </a:t>
            </a:r>
            <a:r>
              <a:rPr lang="en-US" i="1" dirty="0"/>
              <a:t>in situ </a:t>
            </a:r>
            <a:r>
              <a:rPr lang="en-US" dirty="0"/>
              <a:t>studies all over the oceans</a:t>
            </a:r>
            <a:endParaRPr dirty="0"/>
          </a:p>
          <a:p>
            <a:pPr marL="228600" lvl="0" indent="-228600" algn="l" rtl="0">
              <a:lnSpc>
                <a:spcPct val="90000"/>
              </a:lnSpc>
              <a:spcBef>
                <a:spcPts val="1000"/>
              </a:spcBef>
              <a:spcAft>
                <a:spcPts val="0"/>
              </a:spcAft>
              <a:buClr>
                <a:schemeClr val="dk1"/>
              </a:buClr>
              <a:buSzPts val="2800"/>
              <a:buChar char="•"/>
            </a:pPr>
            <a:r>
              <a:rPr lang="en-US" u="sng" dirty="0">
                <a:solidFill>
                  <a:schemeClr val="hlink"/>
                </a:solidFill>
                <a:hlinkClick r:id="rId3"/>
              </a:rPr>
              <a:t>https://www.swot-adac.org/</a:t>
            </a:r>
            <a:r>
              <a:rPr lang="en-US" dirty="0"/>
              <a:t> </a:t>
            </a:r>
            <a:endParaRPr dirty="0"/>
          </a:p>
        </p:txBody>
      </p:sp>
      <p:pic>
        <p:nvPicPr>
          <p:cNvPr id="1026" name="Picture 2">
            <a:extLst>
              <a:ext uri="{FF2B5EF4-FFF2-40B4-BE49-F238E27FC236}">
                <a16:creationId xmlns:a16="http://schemas.microsoft.com/office/drawing/2014/main" id="{FF29C1F3-21EC-FB9C-638C-6BE66985F99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77258" y="4137779"/>
            <a:ext cx="8752114" cy="27202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D7DF196-CADC-A296-F0E5-F1C203A6D4FD}"/>
              </a:ext>
            </a:extLst>
          </p:cNvPr>
          <p:cNvSpPr/>
          <p:nvPr/>
        </p:nvSpPr>
        <p:spPr>
          <a:xfrm>
            <a:off x="10614529" y="6539688"/>
            <a:ext cx="1499128" cy="307777"/>
          </a:xfrm>
          <a:prstGeom prst="rect">
            <a:avLst/>
          </a:prstGeom>
        </p:spPr>
        <p:txBody>
          <a:bodyPr wrap="none">
            <a:spAutoFit/>
          </a:bodyPr>
          <a:lstStyle/>
          <a:p>
            <a:pPr lvl="0"/>
            <a:r>
              <a:rPr lang="en-US" sz="1400" noProof="0" dirty="0">
                <a:solidFill>
                  <a:schemeClr val="bg1">
                    <a:lumMod val="65000"/>
                  </a:schemeClr>
                </a:solidFill>
                <a:latin typeface="Candara" pitchFamily="34" charset="0"/>
              </a:rPr>
              <a:t>Credit Swot-</a:t>
            </a:r>
            <a:r>
              <a:rPr lang="en-US" sz="1400" noProof="0" dirty="0" err="1">
                <a:solidFill>
                  <a:schemeClr val="bg1">
                    <a:lumMod val="65000"/>
                  </a:schemeClr>
                </a:solidFill>
                <a:latin typeface="Candara" pitchFamily="34" charset="0"/>
              </a:rPr>
              <a:t>Adac</a:t>
            </a:r>
            <a:endParaRPr lang="en-US" sz="1400" noProof="0" dirty="0">
              <a:solidFill>
                <a:schemeClr val="bg1">
                  <a:lumMod val="65000"/>
                </a:schemeClr>
              </a:solidFill>
              <a:latin typeface="Candara"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8"/>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ct val="100000"/>
              <a:buFont typeface="Calibri"/>
              <a:buNone/>
            </a:pPr>
            <a:r>
              <a:rPr lang="en-US" sz="3600" dirty="0"/>
              <a:t>Classical altimetry vs Swot over the ocean in 10 days	</a:t>
            </a:r>
            <a:endParaRPr sz="3600" dirty="0"/>
          </a:p>
        </p:txBody>
      </p:sp>
      <p:pic>
        <p:nvPicPr>
          <p:cNvPr id="154" name="Google Shape;154;p8" descr="Une image contenant texte, capture d’écran, carte, violet&#10;&#10;Description générée automatiquement"/>
          <p:cNvPicPr preferRelativeResize="0"/>
          <p:nvPr/>
        </p:nvPicPr>
        <p:blipFill rotWithShape="1">
          <a:blip r:embed="rId3">
            <a:alphaModFix/>
          </a:blip>
          <a:srcRect/>
          <a:stretch/>
        </p:blipFill>
        <p:spPr>
          <a:xfrm>
            <a:off x="8273483" y="732998"/>
            <a:ext cx="3805658" cy="2631758"/>
          </a:xfrm>
          <a:prstGeom prst="rect">
            <a:avLst/>
          </a:prstGeom>
          <a:noFill/>
          <a:ln>
            <a:noFill/>
          </a:ln>
        </p:spPr>
      </p:pic>
      <p:pic>
        <p:nvPicPr>
          <p:cNvPr id="155" name="Google Shape;155;p8" descr="Une image contenant texte, capture d’écran, carte&#10;&#10;Description générée automatiquement"/>
          <p:cNvPicPr preferRelativeResize="0"/>
          <p:nvPr/>
        </p:nvPicPr>
        <p:blipFill rotWithShape="1">
          <a:blip r:embed="rId4">
            <a:alphaModFix/>
          </a:blip>
          <a:srcRect/>
          <a:stretch/>
        </p:blipFill>
        <p:spPr>
          <a:xfrm>
            <a:off x="4024639" y="732997"/>
            <a:ext cx="4129913" cy="2631759"/>
          </a:xfrm>
          <a:prstGeom prst="rect">
            <a:avLst/>
          </a:prstGeom>
          <a:noFill/>
          <a:ln>
            <a:noFill/>
          </a:ln>
        </p:spPr>
      </p:pic>
      <p:pic>
        <p:nvPicPr>
          <p:cNvPr id="156" name="Google Shape;156;p8" descr="Une image contenant texte, capture d’écran, carte&#10;&#10;Description générée automatiquement"/>
          <p:cNvPicPr preferRelativeResize="0"/>
          <p:nvPr/>
        </p:nvPicPr>
        <p:blipFill rotWithShape="1">
          <a:blip r:embed="rId5">
            <a:alphaModFix/>
          </a:blip>
          <a:srcRect/>
          <a:stretch/>
        </p:blipFill>
        <p:spPr>
          <a:xfrm>
            <a:off x="137739" y="784817"/>
            <a:ext cx="3767969" cy="2439114"/>
          </a:xfrm>
          <a:prstGeom prst="rect">
            <a:avLst/>
          </a:prstGeom>
          <a:noFill/>
          <a:ln>
            <a:noFill/>
          </a:ln>
        </p:spPr>
      </p:pic>
      <p:pic>
        <p:nvPicPr>
          <p:cNvPr id="157" name="Google Shape;157;p8" descr="Une image contenant capture d’écran, art&#10;&#10;Description générée automatiquement"/>
          <p:cNvPicPr preferRelativeResize="0"/>
          <p:nvPr/>
        </p:nvPicPr>
        <p:blipFill rotWithShape="1">
          <a:blip r:embed="rId6">
            <a:alphaModFix/>
          </a:blip>
          <a:srcRect/>
          <a:stretch/>
        </p:blipFill>
        <p:spPr>
          <a:xfrm>
            <a:off x="8270046" y="3864707"/>
            <a:ext cx="3805658" cy="2301627"/>
          </a:xfrm>
          <a:prstGeom prst="rect">
            <a:avLst/>
          </a:prstGeom>
          <a:noFill/>
          <a:ln>
            <a:noFill/>
          </a:ln>
        </p:spPr>
      </p:pic>
      <p:pic>
        <p:nvPicPr>
          <p:cNvPr id="158" name="Google Shape;158;p8" descr="Une image contenant texte, capture d’écran, carte&#10;&#10;Description générée automatiquement"/>
          <p:cNvPicPr preferRelativeResize="0"/>
          <p:nvPr/>
        </p:nvPicPr>
        <p:blipFill rotWithShape="1">
          <a:blip r:embed="rId7">
            <a:alphaModFix/>
          </a:blip>
          <a:srcRect/>
          <a:stretch/>
        </p:blipFill>
        <p:spPr>
          <a:xfrm>
            <a:off x="137738" y="3864707"/>
            <a:ext cx="3767969" cy="2301627"/>
          </a:xfrm>
          <a:prstGeom prst="rect">
            <a:avLst/>
          </a:prstGeom>
          <a:noFill/>
          <a:ln>
            <a:noFill/>
          </a:ln>
        </p:spPr>
      </p:pic>
      <p:sp>
        <p:nvSpPr>
          <p:cNvPr id="159" name="Google Shape;159;p8"/>
          <p:cNvSpPr txBox="1"/>
          <p:nvPr/>
        </p:nvSpPr>
        <p:spPr>
          <a:xfrm>
            <a:off x="504683" y="3158832"/>
            <a:ext cx="3285771"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Sea level anomalies from 10 days</a:t>
            </a:r>
            <a:br>
              <a:rPr lang="en-US" sz="16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br>
            <a:r>
              <a:rPr lang="en-US" sz="16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Jason-3+Sentinel-6MF</a:t>
            </a:r>
            <a:endParaRPr sz="1200" dirty="0">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8"/>
          <p:cNvSpPr txBox="1"/>
          <p:nvPr/>
        </p:nvSpPr>
        <p:spPr>
          <a:xfrm>
            <a:off x="4141754" y="3192285"/>
            <a:ext cx="3345981"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Sea level anomaly grid computed </a:t>
            </a:r>
            <a:br>
              <a:rPr lang="en-US" sz="16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br>
            <a:r>
              <a:rPr lang="en-US" sz="16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from 7 satellites</a:t>
            </a:r>
            <a:endParaRPr sz="1200" dirty="0">
              <a:latin typeface="Calibri" panose="020F0502020204030204" pitchFamily="34" charset="0"/>
              <a:ea typeface="Calibri" panose="020F0502020204030204" pitchFamily="34" charset="0"/>
              <a:cs typeface="Calibri" panose="020F0502020204030204" pitchFamily="34" charset="0"/>
            </a:endParaRPr>
          </a:p>
        </p:txBody>
      </p:sp>
      <p:sp>
        <p:nvSpPr>
          <p:cNvPr id="161" name="Google Shape;161;p8"/>
          <p:cNvSpPr txBox="1"/>
          <p:nvPr/>
        </p:nvSpPr>
        <p:spPr>
          <a:xfrm>
            <a:off x="8591351" y="3244334"/>
            <a:ext cx="3197414" cy="584735"/>
          </a:xfrm>
          <a:prstGeom prst="rect">
            <a:avLst/>
          </a:prstGeom>
          <a:noFill/>
          <a:ln>
            <a:noFill/>
          </a:ln>
        </p:spPr>
        <p:txBody>
          <a:bodyPr spcFirstLastPara="1" wrap="square" lIns="91425" tIns="45700" rIns="91425" bIns="45700" anchor="t" anchorCtr="0">
            <a:spAutoFit/>
          </a:bodyPr>
          <a:lstStyle/>
          <a:p>
            <a:pPr lvl="0"/>
            <a:r>
              <a:rPr lang="en-US"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Velocities from the gridded data computed from 7 satellites</a:t>
            </a:r>
            <a:endParaRPr sz="1600"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sp>
        <p:nvSpPr>
          <p:cNvPr id="162" name="Google Shape;162;p8"/>
          <p:cNvSpPr txBox="1"/>
          <p:nvPr/>
        </p:nvSpPr>
        <p:spPr>
          <a:xfrm>
            <a:off x="26273" y="6041212"/>
            <a:ext cx="389568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Sea level anomaly from 10 days of Swot</a:t>
            </a:r>
            <a:endParaRPr sz="1200" dirty="0">
              <a:latin typeface="Calibri" panose="020F0502020204030204" pitchFamily="34" charset="0"/>
              <a:ea typeface="Calibri" panose="020F0502020204030204" pitchFamily="34" charset="0"/>
              <a:cs typeface="Calibri" panose="020F0502020204030204" pitchFamily="34" charset="0"/>
            </a:endParaRPr>
          </a:p>
        </p:txBody>
      </p:sp>
      <p:sp>
        <p:nvSpPr>
          <p:cNvPr id="163" name="Google Shape;163;p8"/>
          <p:cNvSpPr txBox="1"/>
          <p:nvPr/>
        </p:nvSpPr>
        <p:spPr>
          <a:xfrm>
            <a:off x="8591351" y="6037159"/>
            <a:ext cx="316304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Velocities  from 10 days of Swot</a:t>
            </a:r>
            <a:endParaRPr sz="1200" dirty="0">
              <a:latin typeface="Calibri" panose="020F0502020204030204" pitchFamily="34" charset="0"/>
              <a:ea typeface="Calibri" panose="020F0502020204030204" pitchFamily="34" charset="0"/>
              <a:cs typeface="Calibri" panose="020F0502020204030204" pitchFamily="34" charset="0"/>
            </a:endParaRPr>
          </a:p>
        </p:txBody>
      </p:sp>
      <p:sp>
        <p:nvSpPr>
          <p:cNvPr id="164" name="Google Shape;164;p8"/>
          <p:cNvSpPr txBox="1"/>
          <p:nvPr/>
        </p:nvSpPr>
        <p:spPr>
          <a:xfrm>
            <a:off x="4162445" y="6059461"/>
            <a:ext cx="357213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Sea level anomaly from a Swot cycle</a:t>
            </a:r>
            <a:endParaRPr sz="1200" dirty="0">
              <a:latin typeface="Calibri" panose="020F0502020204030204" pitchFamily="34" charset="0"/>
              <a:ea typeface="Calibri" panose="020F0502020204030204" pitchFamily="34" charset="0"/>
              <a:cs typeface="Calibri" panose="020F0502020204030204" pitchFamily="34" charset="0"/>
            </a:endParaRPr>
          </a:p>
        </p:txBody>
      </p:sp>
      <p:pic>
        <p:nvPicPr>
          <p:cNvPr id="165" name="Google Shape;165;p8" descr="Une image contenant texte, capture d’écran, carte&#10;&#10;Description générée automatiquement"/>
          <p:cNvPicPr preferRelativeResize="0"/>
          <p:nvPr/>
        </p:nvPicPr>
        <p:blipFill rotWithShape="1">
          <a:blip r:embed="rId8">
            <a:alphaModFix/>
          </a:blip>
          <a:srcRect/>
          <a:stretch/>
        </p:blipFill>
        <p:spPr>
          <a:xfrm>
            <a:off x="4024639" y="3884497"/>
            <a:ext cx="4128732" cy="2281838"/>
          </a:xfrm>
          <a:prstGeom prst="rect">
            <a:avLst/>
          </a:prstGeom>
          <a:noFill/>
          <a:ln>
            <a:noFill/>
          </a:ln>
        </p:spPr>
      </p:pic>
      <p:sp>
        <p:nvSpPr>
          <p:cNvPr id="166" name="Google Shape;166;p8"/>
          <p:cNvSpPr/>
          <p:nvPr/>
        </p:nvSpPr>
        <p:spPr>
          <a:xfrm>
            <a:off x="1162012" y="6499333"/>
            <a:ext cx="191456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A5A5A5"/>
                </a:solidFill>
                <a:latin typeface="Calibri" panose="020F0502020204030204" pitchFamily="34" charset="0"/>
                <a:ea typeface="Calibri" panose="020F0502020204030204" pitchFamily="34" charset="0"/>
                <a:cs typeface="Calibri" panose="020F0502020204030204" pitchFamily="34" charset="0"/>
                <a:sym typeface="Candara"/>
              </a:rPr>
              <a:t>Credit Aviso</a:t>
            </a:r>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E72DAC-687F-4FF5-0B64-4A6C7676959D}"/>
              </a:ext>
            </a:extLst>
          </p:cNvPr>
          <p:cNvSpPr>
            <a:spLocks noGrp="1"/>
          </p:cNvSpPr>
          <p:nvPr>
            <p:ph type="title"/>
          </p:nvPr>
        </p:nvSpPr>
        <p:spPr/>
        <p:txBody>
          <a:bodyPr>
            <a:normAutofit fontScale="90000"/>
          </a:bodyPr>
          <a:lstStyle/>
          <a:p>
            <a:r>
              <a:rPr lang="en-US" noProof="0" dirty="0"/>
              <a:t>Example: “</a:t>
            </a:r>
            <a:r>
              <a:rPr lang="en-US" noProof="0" dirty="0" err="1"/>
              <a:t>BioSwot</a:t>
            </a:r>
            <a:r>
              <a:rPr lang="en-US" noProof="0" dirty="0"/>
              <a:t>-Med” </a:t>
            </a:r>
            <a:r>
              <a:rPr lang="en-US" dirty="0"/>
              <a:t>campaign</a:t>
            </a:r>
            <a:r>
              <a:rPr lang="en-US" noProof="0" dirty="0"/>
              <a:t>	 </a:t>
            </a:r>
          </a:p>
        </p:txBody>
      </p:sp>
      <p:pic>
        <p:nvPicPr>
          <p:cNvPr id="5" name="Espace réservé du contenu 4">
            <a:extLst>
              <a:ext uri="{FF2B5EF4-FFF2-40B4-BE49-F238E27FC236}">
                <a16:creationId xmlns:a16="http://schemas.microsoft.com/office/drawing/2014/main" id="{599E59A3-C531-A5AE-CA18-75ED1FD34EB4}"/>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61923" y="860425"/>
            <a:ext cx="3119337" cy="2339975"/>
          </a:xfrm>
        </p:spPr>
      </p:pic>
      <p:sp>
        <p:nvSpPr>
          <p:cNvPr id="16" name="Espace réservé du contenu 15">
            <a:extLst>
              <a:ext uri="{FF2B5EF4-FFF2-40B4-BE49-F238E27FC236}">
                <a16:creationId xmlns:a16="http://schemas.microsoft.com/office/drawing/2014/main" id="{214C1B7F-0A8F-2AC4-DBB8-DA4916B06F9C}"/>
              </a:ext>
            </a:extLst>
          </p:cNvPr>
          <p:cNvSpPr>
            <a:spLocks noGrp="1"/>
          </p:cNvSpPr>
          <p:nvPr>
            <p:ph sz="half" idx="2"/>
          </p:nvPr>
        </p:nvSpPr>
        <p:spPr>
          <a:xfrm>
            <a:off x="6172200" y="860425"/>
            <a:ext cx="5886450" cy="2568575"/>
          </a:xfrm>
        </p:spPr>
        <p:txBody>
          <a:bodyPr/>
          <a:lstStyle/>
          <a:p>
            <a:pPr marL="114300" indent="0">
              <a:buNone/>
            </a:pPr>
            <a:r>
              <a:rPr lang="en-US" dirty="0"/>
              <a:t>The </a:t>
            </a:r>
            <a:r>
              <a:rPr lang="en-US" dirty="0" err="1"/>
              <a:t>BioSwot</a:t>
            </a:r>
            <a:r>
              <a:rPr lang="en-US" dirty="0"/>
              <a:t>-Med campaign aimed at exploiting Swot observations for unveiling the drivers of phytoplankton diversity in the Western Mediterranean.</a:t>
            </a:r>
          </a:p>
        </p:txBody>
      </p:sp>
      <p:pic>
        <p:nvPicPr>
          <p:cNvPr id="7" name="Image 6">
            <a:extLst>
              <a:ext uri="{FF2B5EF4-FFF2-40B4-BE49-F238E27FC236}">
                <a16:creationId xmlns:a16="http://schemas.microsoft.com/office/drawing/2014/main" id="{BB861E25-4768-4901-A963-57E21FAEDB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7640" y="3343661"/>
            <a:ext cx="2236150" cy="2981533"/>
          </a:xfrm>
          <a:prstGeom prst="rect">
            <a:avLst/>
          </a:prstGeom>
        </p:spPr>
      </p:pic>
      <p:pic>
        <p:nvPicPr>
          <p:cNvPr id="11" name="Image 10">
            <a:extLst>
              <a:ext uri="{FF2B5EF4-FFF2-40B4-BE49-F238E27FC236}">
                <a16:creationId xmlns:a16="http://schemas.microsoft.com/office/drawing/2014/main" id="{7C267F5A-BCAB-FA2A-7813-D372ED6FC8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81260" y="4245637"/>
            <a:ext cx="3119336" cy="2079557"/>
          </a:xfrm>
          <a:prstGeom prst="rect">
            <a:avLst/>
          </a:prstGeom>
        </p:spPr>
      </p:pic>
      <p:pic>
        <p:nvPicPr>
          <p:cNvPr id="13" name="Image 12">
            <a:extLst>
              <a:ext uri="{FF2B5EF4-FFF2-40B4-BE49-F238E27FC236}">
                <a16:creationId xmlns:a16="http://schemas.microsoft.com/office/drawing/2014/main" id="{7A0B597D-6BE7-69F0-9149-D5624B16258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19860" y="3343661"/>
            <a:ext cx="3943351" cy="3320086"/>
          </a:xfrm>
          <a:prstGeom prst="rect">
            <a:avLst/>
          </a:prstGeom>
        </p:spPr>
      </p:pic>
      <p:pic>
        <p:nvPicPr>
          <p:cNvPr id="15" name="Image 14">
            <a:extLst>
              <a:ext uri="{FF2B5EF4-FFF2-40B4-BE49-F238E27FC236}">
                <a16:creationId xmlns:a16="http://schemas.microsoft.com/office/drawing/2014/main" id="{5B3355AA-0D5B-074D-F3BF-159C620B234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45554" y="1254849"/>
            <a:ext cx="1962351" cy="2616468"/>
          </a:xfrm>
          <a:prstGeom prst="rect">
            <a:avLst/>
          </a:prstGeom>
        </p:spPr>
      </p:pic>
    </p:spTree>
    <p:extLst>
      <p:ext uri="{BB962C8B-B14F-4D97-AF65-F5344CB8AC3E}">
        <p14:creationId xmlns:p14="http://schemas.microsoft.com/office/powerpoint/2010/main" val="1529546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0"/>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4000" dirty="0"/>
              <a:t>Low / High resolution coverage by Swot measurements</a:t>
            </a:r>
            <a:r>
              <a:rPr lang="en-US" dirty="0"/>
              <a:t>	</a:t>
            </a:r>
            <a:endParaRPr dirty="0"/>
          </a:p>
        </p:txBody>
      </p:sp>
      <p:sp>
        <p:nvSpPr>
          <p:cNvPr id="183" name="Google Shape;183;p10"/>
          <p:cNvSpPr txBox="1">
            <a:spLocks noGrp="1"/>
          </p:cNvSpPr>
          <p:nvPr>
            <p:ph type="body" idx="1"/>
          </p:nvPr>
        </p:nvSpPr>
        <p:spPr>
          <a:xfrm>
            <a:off x="-8857" y="828675"/>
            <a:ext cx="4195897" cy="5410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Swot in “high” resolution over inland waters (red areas on the map)</a:t>
            </a:r>
            <a:endParaRPr dirty="0"/>
          </a:p>
          <a:p>
            <a:pPr marL="228600" lvl="0" indent="-228600" algn="l" rtl="0">
              <a:lnSpc>
                <a:spcPct val="90000"/>
              </a:lnSpc>
              <a:spcBef>
                <a:spcPts val="1000"/>
              </a:spcBef>
              <a:spcAft>
                <a:spcPts val="0"/>
              </a:spcAft>
              <a:buClr>
                <a:schemeClr val="dk1"/>
              </a:buClr>
              <a:buSzPts val="2800"/>
              <a:buChar char="•"/>
            </a:pPr>
            <a:r>
              <a:rPr lang="en-US" dirty="0"/>
              <a:t>Measurements over the rest of the Earth are only in “low” resolution (</a:t>
            </a:r>
            <a:r>
              <a:rPr lang="en-US" b="1" u="sng" dirty="0"/>
              <a:t>higher</a:t>
            </a:r>
            <a:r>
              <a:rPr lang="en-US" dirty="0"/>
              <a:t> than current basic altimetry data)</a:t>
            </a:r>
            <a:endParaRPr dirty="0"/>
          </a:p>
          <a:p>
            <a:pPr marL="228600" lvl="0" indent="-228600" algn="l" rtl="0">
              <a:lnSpc>
                <a:spcPct val="90000"/>
              </a:lnSpc>
              <a:spcBef>
                <a:spcPts val="1000"/>
              </a:spcBef>
              <a:spcAft>
                <a:spcPts val="0"/>
              </a:spcAft>
              <a:buClr>
                <a:schemeClr val="dk1"/>
              </a:buClr>
              <a:buSzPts val="2800"/>
              <a:buChar char="•"/>
            </a:pPr>
            <a:r>
              <a:rPr lang="en-US" dirty="0"/>
              <a:t>10-day sub-cycle with a complete coverage (full cycle 21 days)</a:t>
            </a:r>
            <a:endParaRPr dirty="0"/>
          </a:p>
        </p:txBody>
      </p:sp>
      <p:pic>
        <p:nvPicPr>
          <p:cNvPr id="3" name="Image 2" descr="Une image contenant carte&#10;&#10;Le contenu généré par l’IA peut être incorrect.">
            <a:extLst>
              <a:ext uri="{FF2B5EF4-FFF2-40B4-BE49-F238E27FC236}">
                <a16:creationId xmlns:a16="http://schemas.microsoft.com/office/drawing/2014/main" id="{67F0461E-D5C8-7F53-26C4-F0366CAC8B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87042" y="681039"/>
            <a:ext cx="7997750" cy="3996470"/>
          </a:xfrm>
          <a:prstGeom prst="rect">
            <a:avLst/>
          </a:prstGeom>
        </p:spPr>
      </p:pic>
      <p:sp>
        <p:nvSpPr>
          <p:cNvPr id="187" name="Google Shape;187;p10"/>
          <p:cNvSpPr txBox="1"/>
          <p:nvPr/>
        </p:nvSpPr>
        <p:spPr>
          <a:xfrm>
            <a:off x="4276817" y="4516197"/>
            <a:ext cx="366693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+ 4 patches of120x120 km</a:t>
            </a:r>
            <a:r>
              <a:rPr lang="en-US" sz="1200" baseline="30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2</a:t>
            </a:r>
            <a:r>
              <a:rPr lang="en-US" sz="12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over ocean / sea-ice</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186" name="Google Shape;186;p10"/>
          <p:cNvSpPr txBox="1"/>
          <p:nvPr/>
        </p:nvSpPr>
        <p:spPr>
          <a:xfrm>
            <a:off x="8326804" y="4331531"/>
            <a:ext cx="338455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Possibility of adjusting the HR mask up to 4 times per year  (ex. for seasonal variations)</a:t>
            </a:r>
            <a:endParaRPr dirty="0">
              <a:latin typeface="Calibri" panose="020F0502020204030204" pitchFamily="34" charset="0"/>
              <a:ea typeface="Calibri" panose="020F0502020204030204" pitchFamily="34" charset="0"/>
              <a:cs typeface="Calibri" panose="020F0502020204030204" pitchFamily="34" charset="0"/>
            </a:endParaRPr>
          </a:p>
        </p:txBody>
      </p:sp>
      <p:pic>
        <p:nvPicPr>
          <p:cNvPr id="4" name="Image 3" descr="Une image contenant capture d’écran, conception&#10;&#10;Le contenu généré par l’IA peut être incorrect.">
            <a:extLst>
              <a:ext uri="{FF2B5EF4-FFF2-40B4-BE49-F238E27FC236}">
                <a16:creationId xmlns:a16="http://schemas.microsoft.com/office/drawing/2014/main" id="{4296F01C-9EE3-4D32-C148-03D845DD8D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76817" y="4757673"/>
            <a:ext cx="2625408" cy="2100327"/>
          </a:xfrm>
          <a:prstGeom prst="rect">
            <a:avLst/>
          </a:prstGeom>
        </p:spPr>
      </p:pic>
      <p:sp>
        <p:nvSpPr>
          <p:cNvPr id="5" name="Espace réservé du contenu 5">
            <a:extLst>
              <a:ext uri="{FF2B5EF4-FFF2-40B4-BE49-F238E27FC236}">
                <a16:creationId xmlns:a16="http://schemas.microsoft.com/office/drawing/2014/main" id="{87098D04-8CB7-2B78-07F4-92C63848ED27}"/>
              </a:ext>
            </a:extLst>
          </p:cNvPr>
          <p:cNvSpPr txBox="1">
            <a:spLocks/>
          </p:cNvSpPr>
          <p:nvPr/>
        </p:nvSpPr>
        <p:spPr>
          <a:xfrm>
            <a:off x="6902224" y="5564459"/>
            <a:ext cx="5282567" cy="13570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noProof="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A number of ocean coastal areas also in “high” resolution (e.g. over the West of France, left)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11"/>
          <p:cNvPicPr preferRelativeResize="0"/>
          <p:nvPr/>
        </p:nvPicPr>
        <p:blipFill rotWithShape="1">
          <a:blip r:embed="rId3">
            <a:alphaModFix/>
          </a:blip>
          <a:srcRect/>
          <a:stretch/>
        </p:blipFill>
        <p:spPr>
          <a:xfrm>
            <a:off x="4016329" y="2791199"/>
            <a:ext cx="8175671" cy="4066801"/>
          </a:xfrm>
          <a:prstGeom prst="rect">
            <a:avLst/>
          </a:prstGeom>
          <a:noFill/>
          <a:ln>
            <a:noFill/>
          </a:ln>
        </p:spPr>
      </p:pic>
      <p:sp>
        <p:nvSpPr>
          <p:cNvPr id="194" name="Google Shape;194;p11"/>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dirty="0"/>
              <a:t>Two orbits for Swot: </a:t>
            </a:r>
            <a:r>
              <a:rPr lang="en-US" dirty="0" err="1"/>
              <a:t>calval</a:t>
            </a:r>
            <a:r>
              <a:rPr lang="en-US" dirty="0"/>
              <a:t> orbit	</a:t>
            </a:r>
            <a:endParaRPr dirty="0"/>
          </a:p>
        </p:txBody>
      </p:sp>
      <p:sp>
        <p:nvSpPr>
          <p:cNvPr id="195" name="Google Shape;195;p11"/>
          <p:cNvSpPr txBox="1">
            <a:spLocks noGrp="1"/>
          </p:cNvSpPr>
          <p:nvPr>
            <p:ph type="body" idx="1"/>
          </p:nvPr>
        </p:nvSpPr>
        <p:spPr>
          <a:xfrm>
            <a:off x="171450" y="828675"/>
            <a:ext cx="11877600" cy="316081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US" b="1" dirty="0"/>
              <a:t>First 6 months (Dec. 2022-July 2023) : 1-day “</a:t>
            </a:r>
            <a:r>
              <a:rPr lang="en-US" b="1" dirty="0" err="1"/>
              <a:t>calval</a:t>
            </a:r>
            <a:r>
              <a:rPr lang="en-US" b="1" dirty="0"/>
              <a:t>” orbit</a:t>
            </a:r>
            <a:endParaRPr dirty="0"/>
          </a:p>
          <a:p>
            <a:pPr marL="228600" lvl="0" indent="-215265" algn="l" rtl="0">
              <a:lnSpc>
                <a:spcPct val="90000"/>
              </a:lnSpc>
              <a:spcBef>
                <a:spcPts val="1000"/>
              </a:spcBef>
              <a:spcAft>
                <a:spcPts val="0"/>
              </a:spcAft>
              <a:buClr>
                <a:schemeClr val="dk1"/>
              </a:buClr>
              <a:buSzPct val="100000"/>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1</a:t>
            </a:r>
            <a:r>
              <a:rPr lang="en-US" baseline="30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st</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  3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months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 instrument checkout</a:t>
            </a:r>
            <a:r>
              <a:rPr lang="en-US" dirty="0"/>
              <a:t> (2022/12/16 → 2023/03/29) (almost no data generated / disseminated)</a:t>
            </a:r>
            <a:endParaRPr dirty="0"/>
          </a:p>
          <a:p>
            <a:pPr marL="228600" lvl="0" indent="-215265" algn="l" rtl="0">
              <a:lnSpc>
                <a:spcPct val="90000"/>
              </a:lnSpc>
              <a:spcBef>
                <a:spcPts val="1000"/>
              </a:spcBef>
              <a:spcAft>
                <a:spcPts val="0"/>
              </a:spcAft>
              <a:buClr>
                <a:schemeClr val="dk1"/>
              </a:buClr>
              <a:buSzPct val="100000"/>
              <a:buChar char="•"/>
            </a:pPr>
            <a:r>
              <a:rPr lang="en-US" dirty="0"/>
              <a:t>2</a:t>
            </a:r>
            <a:r>
              <a:rPr lang="en-US" baseline="30000" dirty="0"/>
              <a:t>nd </a:t>
            </a:r>
            <a:r>
              <a:rPr lang="en-US" dirty="0"/>
              <a:t> 3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months </a:t>
            </a:r>
            <a:r>
              <a:rPr lang="en-US" dirty="0"/>
              <a:t>– validation orbit (2023/03/29 → 2023/07/10; shift of ~14 h during the three months)</a:t>
            </a:r>
            <a:endParaRPr dirty="0"/>
          </a:p>
          <a:p>
            <a:pPr marL="285750" lvl="0" indent="-272415" algn="l" rtl="0">
              <a:lnSpc>
                <a:spcPct val="90000"/>
              </a:lnSpc>
              <a:spcBef>
                <a:spcPts val="1000"/>
              </a:spcBef>
              <a:spcAft>
                <a:spcPts val="0"/>
              </a:spcAft>
              <a:buClr>
                <a:srgbClr val="0070C0"/>
              </a:buClr>
              <a:buSzPct val="100000"/>
              <a:buFont typeface="Noto Sans Symbols"/>
              <a:buChar char="⮚"/>
            </a:pPr>
            <a:r>
              <a:rPr lang="en-US" dirty="0">
                <a:solidFill>
                  <a:srgbClr val="0070C0"/>
                </a:solidFill>
              </a:rPr>
              <a:t>Ideal for ocean studies of rapidly evolving small mesoscales and </a:t>
            </a:r>
            <a:r>
              <a:rPr lang="en-US" dirty="0" err="1">
                <a:solidFill>
                  <a:srgbClr val="0070C0"/>
                </a:solidFill>
              </a:rPr>
              <a:t>submesoscales</a:t>
            </a:r>
            <a:r>
              <a:rPr lang="en-US" dirty="0">
                <a:solidFill>
                  <a:srgbClr val="0070C0"/>
                </a:solidFill>
              </a:rPr>
              <a:t> (but very sparce coverage)</a:t>
            </a:r>
            <a:endParaRPr dirty="0">
              <a:solidFill>
                <a:srgbClr val="0070C0"/>
              </a:solidFill>
            </a:endParaRPr>
          </a:p>
          <a:p>
            <a:pPr marL="285750" lvl="0" indent="-272415" algn="l" rtl="0">
              <a:lnSpc>
                <a:spcPct val="90000"/>
              </a:lnSpc>
              <a:spcBef>
                <a:spcPts val="1000"/>
              </a:spcBef>
              <a:spcAft>
                <a:spcPts val="0"/>
              </a:spcAft>
              <a:buClr>
                <a:srgbClr val="0070C0"/>
              </a:buClr>
              <a:buSzPct val="100000"/>
              <a:buFont typeface="Noto Sans Symbols"/>
              <a:buChar char="⮚"/>
            </a:pPr>
            <a:r>
              <a:rPr lang="en-US" dirty="0">
                <a:solidFill>
                  <a:srgbClr val="0070C0"/>
                </a:solidFill>
              </a:rPr>
              <a:t>Calibration &amp; validation of</a:t>
            </a:r>
            <a:br>
              <a:rPr lang="en-US" dirty="0">
                <a:solidFill>
                  <a:srgbClr val="0070C0"/>
                </a:solidFill>
              </a:rPr>
            </a:br>
            <a:r>
              <a:rPr lang="en-US" dirty="0">
                <a:solidFill>
                  <a:srgbClr val="0070C0"/>
                </a:solidFill>
              </a:rPr>
              <a:t>the measurements</a:t>
            </a:r>
            <a:endParaRPr dirty="0"/>
          </a:p>
        </p:txBody>
      </p:sp>
      <p:pic>
        <p:nvPicPr>
          <p:cNvPr id="196" name="Google Shape;196;p11" descr="Une image contenant Terre, carte&#10;&#10;Description générée automatiquement"/>
          <p:cNvPicPr preferRelativeResize="0"/>
          <p:nvPr/>
        </p:nvPicPr>
        <p:blipFill rotWithShape="1">
          <a:blip r:embed="rId4">
            <a:alphaModFix/>
          </a:blip>
          <a:srcRect/>
          <a:stretch/>
        </p:blipFill>
        <p:spPr>
          <a:xfrm>
            <a:off x="1137385" y="3686652"/>
            <a:ext cx="2878944" cy="3160813"/>
          </a:xfrm>
          <a:prstGeom prst="rect">
            <a:avLst/>
          </a:prstGeom>
          <a:noFill/>
          <a:ln>
            <a:noFill/>
          </a:ln>
        </p:spPr>
      </p:pic>
      <p:sp>
        <p:nvSpPr>
          <p:cNvPr id="197" name="Google Shape;197;p11"/>
          <p:cNvSpPr/>
          <p:nvPr/>
        </p:nvSpPr>
        <p:spPr>
          <a:xfrm>
            <a:off x="481788" y="6048573"/>
            <a:ext cx="1090235"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A5A5A5"/>
                </a:solidFill>
                <a:latin typeface="Calibri" panose="020F0502020204030204" pitchFamily="34" charset="0"/>
                <a:ea typeface="Calibri" panose="020F0502020204030204" pitchFamily="34" charset="0"/>
                <a:cs typeface="Calibri" panose="020F0502020204030204" pitchFamily="34" charset="0"/>
                <a:sym typeface="Candara"/>
              </a:rPr>
              <a:t>Credit Aviso</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198" name="Google Shape;198;p11"/>
          <p:cNvSpPr/>
          <p:nvPr/>
        </p:nvSpPr>
        <p:spPr>
          <a:xfrm>
            <a:off x="10614529" y="6539688"/>
            <a:ext cx="1499128"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A5A5A5"/>
                </a:solidFill>
                <a:latin typeface="Calibri" panose="020F0502020204030204" pitchFamily="34" charset="0"/>
                <a:ea typeface="Calibri" panose="020F0502020204030204" pitchFamily="34" charset="0"/>
                <a:cs typeface="Calibri" panose="020F0502020204030204" pitchFamily="34" charset="0"/>
                <a:sym typeface="Candara"/>
              </a:rPr>
              <a:t>Credit Swot-Adac</a:t>
            </a:r>
            <a:endParaRPr sz="1400">
              <a:solidFill>
                <a:srgbClr val="A5A5A5"/>
              </a:solidFill>
              <a:latin typeface="Calibri" panose="020F0502020204030204" pitchFamily="34" charset="0"/>
              <a:ea typeface="Calibri" panose="020F0502020204030204" pitchFamily="34" charset="0"/>
              <a:cs typeface="Calibri" panose="020F0502020204030204" pitchFamily="34" charset="0"/>
              <a:sym typeface="Candara"/>
            </a:endParaRPr>
          </a:p>
        </p:txBody>
      </p:sp>
    </p:spTree>
  </p:cSld>
  <p:clrMapOvr>
    <a:masterClrMapping/>
  </p:clrMapOvr>
</p:sld>
</file>

<file path=ppt/theme/theme1.xml><?xml version="1.0" encoding="utf-8"?>
<a:theme xmlns:a="http://schemas.openxmlformats.org/drawingml/2006/main" name="2_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1086</TotalTime>
  <Words>7534</Words>
  <Application>Microsoft Office PowerPoint</Application>
  <PresentationFormat>Grand écran</PresentationFormat>
  <Paragraphs>572</Paragraphs>
  <Slides>70</Slides>
  <Notes>69</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70</vt:i4>
      </vt:variant>
    </vt:vector>
  </HeadingPairs>
  <TitlesOfParts>
    <vt:vector size="76" baseType="lpstr">
      <vt:lpstr>Candara</vt:lpstr>
      <vt:lpstr>Arial Black</vt:lpstr>
      <vt:lpstr>Calibri</vt:lpstr>
      <vt:lpstr>Arial</vt:lpstr>
      <vt:lpstr>Noto Sans Symbols</vt:lpstr>
      <vt:lpstr>2_Thème Office</vt:lpstr>
      <vt:lpstr>What does Swot bring to oceanography?</vt:lpstr>
      <vt:lpstr>Before Swot </vt:lpstr>
      <vt:lpstr>Before Swot </vt:lpstr>
      <vt:lpstr>Before Swot, over the ocean </vt:lpstr>
      <vt:lpstr>Swot over the ocean </vt:lpstr>
      <vt:lpstr>Classical altimetry vs Swot </vt:lpstr>
      <vt:lpstr>Classical altimetry vs Swot over the ocean in 10 days </vt:lpstr>
      <vt:lpstr>Low / High resolution coverage by Swot measurements </vt:lpstr>
      <vt:lpstr>Two orbits for Swot: calval orbit </vt:lpstr>
      <vt:lpstr>Two orbits for Swot: science orbit </vt:lpstr>
      <vt:lpstr>Revisit </vt:lpstr>
      <vt:lpstr>Swot applications over the ocean </vt:lpstr>
      <vt:lpstr>2D surface height images for …  Meso- &amp; submeso- scale ocean SSH &amp; currents</vt:lpstr>
      <vt:lpstr>Meso- &amp; submeso- scale ocean SSH &amp; currents </vt:lpstr>
      <vt:lpstr>2D surface height images for …  Meso &amp; sub-mesoscale ocean SSH &amp; currents </vt:lpstr>
      <vt:lpstr>Seasonal structuration of the ocean submesocale </vt:lpstr>
      <vt:lpstr>Seasonal structuration of the ocean submesocale </vt:lpstr>
      <vt:lpstr>(Sub)mesoscale circulation </vt:lpstr>
      <vt:lpstr>Multi-sensor comparison: independent confirmation </vt:lpstr>
      <vt:lpstr>From large to submesoscale, SSH &amp; roughness  </vt:lpstr>
      <vt:lpstr>Gulf Stream mesoscale turbulences from KaRIn </vt:lpstr>
      <vt:lpstr>Coastal/estuarine SSH &amp; currents </vt:lpstr>
      <vt:lpstr>Coastal/estuarine </vt:lpstr>
      <vt:lpstr>Caribbean topography</vt:lpstr>
      <vt:lpstr>Comparison with bathymetry, SST, ocean color </vt:lpstr>
      <vt:lpstr>Gironde estuary (France) </vt:lpstr>
      <vt:lpstr>High-latitude Currents in leads &amp; Sea Ice Freeboard </vt:lpstr>
      <vt:lpstr>Sea-ice thickness in 2D </vt:lpstr>
      <vt:lpstr>Ice leads </vt:lpstr>
      <vt:lpstr>The “A-76” iceberg </vt:lpstr>
      <vt:lpstr>Iceberg A-23a </vt:lpstr>
      <vt:lpstr>Présentation PowerPoint</vt:lpstr>
      <vt:lpstr>Présentation PowerPoint</vt:lpstr>
      <vt:lpstr>Coastal, high latitude tides</vt:lpstr>
      <vt:lpstr>Swot &amp; the tides </vt:lpstr>
      <vt:lpstr>Coastal tides (Mont St Michel Bay, France) </vt:lpstr>
      <vt:lpstr>Tides in estuaries (Severn estuary, England) </vt:lpstr>
      <vt:lpstr>Tides in estuaries (Severn estuary, England) </vt:lpstr>
      <vt:lpstr>Tides in rivers (Elbe, Germany &amp; Congo) </vt:lpstr>
      <vt:lpstr>High-latitude tides (fjords):  Sognefjorden </vt:lpstr>
      <vt:lpstr>Internal Tides / Internal waves </vt:lpstr>
      <vt:lpstr>Internal tides </vt:lpstr>
      <vt:lpstr>Internal tides traveling eastwards in the Indian Ocean </vt:lpstr>
      <vt:lpstr>Internal tides &amp; ship detection in the Gibraltar Strait </vt:lpstr>
      <vt:lpstr>High-resolution open ocean geoid &amp; bathymetry </vt:lpstr>
      <vt:lpstr>High-resolution open ocean geoid &amp; bathymetry </vt:lpstr>
      <vt:lpstr>Bathymetry: a new perspective </vt:lpstr>
      <vt:lpstr>Présentation PowerPoint</vt:lpstr>
      <vt:lpstr>Bathymetry: new seamounts discovered </vt:lpstr>
      <vt:lpstr>Bathymetry: abyssal hills </vt:lpstr>
      <vt:lpstr>Bathymetry: continental margin structures </vt:lpstr>
      <vt:lpstr>Measuring Significant  Wave Heights &amp; swell</vt:lpstr>
      <vt:lpstr>Significant wave heights </vt:lpstr>
      <vt:lpstr>Swell in 250-m product  </vt:lpstr>
      <vt:lpstr>Occasional circular waves near icebergs (mini-tsunamis as the iceberg capsizes,       see https://doi.org/10.3189/172756411797252103 )</vt:lpstr>
      <vt:lpstr>An earthquake-generated tsunami wave in 2 dimensions </vt:lpstr>
      <vt:lpstr>A tsunami within a fjord </vt:lpstr>
      <vt:lpstr>Other </vt:lpstr>
      <vt:lpstr>Sargassum Algae </vt:lpstr>
      <vt:lpstr>Ships in KaRIn images </vt:lpstr>
      <vt:lpstr>Présentation PowerPoint</vt:lpstr>
      <vt:lpstr>Overview of ocean data &amp; contents</vt:lpstr>
      <vt:lpstr>Level-2 data: 2-km data grid over ocean (basic &amp; expert) </vt:lpstr>
      <vt:lpstr>250-m (aka “unsmoothed”) data, including roughness </vt:lpstr>
      <vt:lpstr>Level-3 data </vt:lpstr>
      <vt:lpstr>Level-4 data </vt:lpstr>
      <vt:lpstr>Calibration / validation of Swot data</vt:lpstr>
      <vt:lpstr>Swot Calibration / Validation </vt:lpstr>
      <vt:lpstr>Swot/Clivar  “Adopt-a-crossover” plan </vt:lpstr>
      <vt:lpstr>Example: “BioSwot-Med” campaign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Rosmorduc Vinca</dc:creator>
  <cp:lastModifiedBy>Rosmorduc Vinca</cp:lastModifiedBy>
  <cp:revision>1</cp:revision>
  <dcterms:created xsi:type="dcterms:W3CDTF">2018-03-12T16:05:52Z</dcterms:created>
  <dcterms:modified xsi:type="dcterms:W3CDTF">2025-12-18T15:30:12Z</dcterms:modified>
</cp:coreProperties>
</file>