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72"/>
  </p:notesMasterIdLst>
  <p:sldIdLst>
    <p:sldId id="262" r:id="rId2"/>
    <p:sldId id="631" r:id="rId3"/>
    <p:sldId id="655" r:id="rId4"/>
    <p:sldId id="656" r:id="rId5"/>
    <p:sldId id="620" r:id="rId6"/>
    <p:sldId id="636" r:id="rId7"/>
    <p:sldId id="633" r:id="rId8"/>
    <p:sldId id="329" r:id="rId9"/>
    <p:sldId id="317" r:id="rId10"/>
    <p:sldId id="658" r:id="rId11"/>
    <p:sldId id="2708" r:id="rId12"/>
    <p:sldId id="2710" r:id="rId13"/>
    <p:sldId id="660" r:id="rId14"/>
    <p:sldId id="271" r:id="rId15"/>
    <p:sldId id="652" r:id="rId16"/>
    <p:sldId id="669" r:id="rId17"/>
    <p:sldId id="320"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2" r:id="rId44"/>
    <p:sldId id="303" r:id="rId45"/>
    <p:sldId id="304" r:id="rId46"/>
    <p:sldId id="305" r:id="rId47"/>
    <p:sldId id="306" r:id="rId48"/>
    <p:sldId id="307" r:id="rId49"/>
    <p:sldId id="308" r:id="rId50"/>
    <p:sldId id="309" r:id="rId51"/>
    <p:sldId id="310" r:id="rId52"/>
    <p:sldId id="311" r:id="rId53"/>
    <p:sldId id="312" r:id="rId54"/>
    <p:sldId id="315" r:id="rId55"/>
    <p:sldId id="2703" r:id="rId56"/>
    <p:sldId id="318" r:id="rId57"/>
    <p:sldId id="319" r:id="rId58"/>
    <p:sldId id="2704" r:id="rId59"/>
    <p:sldId id="321" r:id="rId60"/>
    <p:sldId id="323" r:id="rId61"/>
    <p:sldId id="324" r:id="rId62"/>
    <p:sldId id="325" r:id="rId63"/>
    <p:sldId id="326" r:id="rId64"/>
    <p:sldId id="327" r:id="rId65"/>
    <p:sldId id="328" r:id="rId66"/>
    <p:sldId id="2705" r:id="rId67"/>
    <p:sldId id="330" r:id="rId68"/>
    <p:sldId id="331" r:id="rId69"/>
    <p:sldId id="332" r:id="rId70"/>
    <p:sldId id="2706" r:id="rId7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6868"/>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9" autoAdjust="0"/>
    <p:restoredTop sz="83574" autoAdjust="0"/>
  </p:normalViewPr>
  <p:slideViewPr>
    <p:cSldViewPr snapToGrid="0" showGuides="1">
      <p:cViewPr varScale="1">
        <p:scale>
          <a:sx n="79" d="100"/>
          <a:sy n="79" d="100"/>
        </p:scale>
        <p:origin x="126" y="16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morduc Vinca" userId="ad80fc01-cf55-4376-a825-a887c8046f05" providerId="ADAL" clId="{A315079B-0371-4B1A-A904-9A1706D50E74}"/>
    <pc:docChg chg="undo custSel addSld delSld modSld">
      <pc:chgData name="Rosmorduc Vinca" userId="ad80fc01-cf55-4376-a825-a887c8046f05" providerId="ADAL" clId="{A315079B-0371-4B1A-A904-9A1706D50E74}" dt="2025-12-18T15:29:24.707" v="618" actId="20577"/>
      <pc:docMkLst>
        <pc:docMk/>
      </pc:docMkLst>
      <pc:sldChg chg="delSp modSp mod">
        <pc:chgData name="Rosmorduc Vinca" userId="ad80fc01-cf55-4376-a825-a887c8046f05" providerId="ADAL" clId="{A315079B-0371-4B1A-A904-9A1706D50E74}" dt="2025-12-18T15:24:44.125" v="582" actId="207"/>
        <pc:sldMkLst>
          <pc:docMk/>
          <pc:sldMk cId="3812527495" sldId="262"/>
        </pc:sldMkLst>
        <pc:spChg chg="mod">
          <ac:chgData name="Rosmorduc Vinca" userId="ad80fc01-cf55-4376-a825-a887c8046f05" providerId="ADAL" clId="{A315079B-0371-4B1A-A904-9A1706D50E74}" dt="2025-12-18T15:24:44.125" v="582" actId="207"/>
          <ac:spMkLst>
            <pc:docMk/>
            <pc:sldMk cId="3812527495" sldId="262"/>
            <ac:spMk id="4" creationId="{5DB1C190-AE05-43B5-AF3B-E7D58C9B7A4F}"/>
          </ac:spMkLst>
        </pc:spChg>
        <pc:picChg chg="del">
          <ac:chgData name="Rosmorduc Vinca" userId="ad80fc01-cf55-4376-a825-a887c8046f05" providerId="ADAL" clId="{A315079B-0371-4B1A-A904-9A1706D50E74}" dt="2025-12-18T15:24:37.391" v="581" actId="478"/>
          <ac:picMkLst>
            <pc:docMk/>
            <pc:sldMk cId="3812527495" sldId="262"/>
            <ac:picMk id="9" creationId="{0C457ABC-AEAA-4D6B-906D-2607DACCC212}"/>
          </ac:picMkLst>
        </pc:picChg>
      </pc:sldChg>
      <pc:sldChg chg="addSp delSp modSp mod modNotesTx">
        <pc:chgData name="Rosmorduc Vinca" userId="ad80fc01-cf55-4376-a825-a887c8046f05" providerId="ADAL" clId="{A315079B-0371-4B1A-A904-9A1706D50E74}" dt="2025-12-12T14:43:18.472" v="315" actId="1036"/>
        <pc:sldMkLst>
          <pc:docMk/>
          <pc:sldMk cId="0" sldId="276"/>
        </pc:sldMkLst>
        <pc:spChg chg="add mod">
          <ac:chgData name="Rosmorduc Vinca" userId="ad80fc01-cf55-4376-a825-a887c8046f05" providerId="ADAL" clId="{A315079B-0371-4B1A-A904-9A1706D50E74}" dt="2025-12-12T14:43:18.472" v="315" actId="1036"/>
          <ac:spMkLst>
            <pc:docMk/>
            <pc:sldMk cId="0" sldId="276"/>
            <ac:spMk id="6" creationId="{288FC06D-8A44-2D7C-0DCD-9F02C5E099F4}"/>
          </ac:spMkLst>
        </pc:spChg>
        <pc:picChg chg="add mod">
          <ac:chgData name="Rosmorduc Vinca" userId="ad80fc01-cf55-4376-a825-a887c8046f05" providerId="ADAL" clId="{A315079B-0371-4B1A-A904-9A1706D50E74}" dt="2025-12-12T14:42:17.941" v="291" actId="1076"/>
          <ac:picMkLst>
            <pc:docMk/>
            <pc:sldMk cId="0" sldId="276"/>
            <ac:picMk id="5" creationId="{0E48A0DB-892F-6984-BFB4-6F7901C9E178}"/>
          </ac:picMkLst>
        </pc:picChg>
      </pc:sldChg>
      <pc:sldChg chg="delSp modSp mod">
        <pc:chgData name="Rosmorduc Vinca" userId="ad80fc01-cf55-4376-a825-a887c8046f05" providerId="ADAL" clId="{A315079B-0371-4B1A-A904-9A1706D50E74}" dt="2025-12-18T15:28:05.162" v="591" actId="478"/>
        <pc:sldMkLst>
          <pc:docMk/>
          <pc:sldMk cId="0" sldId="279"/>
        </pc:sldMkLst>
        <pc:spChg chg="mod">
          <ac:chgData name="Rosmorduc Vinca" userId="ad80fc01-cf55-4376-a825-a887c8046f05" providerId="ADAL" clId="{A315079B-0371-4B1A-A904-9A1706D50E74}" dt="2025-12-18T15:28:02.230" v="589" actId="207"/>
          <ac:spMkLst>
            <pc:docMk/>
            <pc:sldMk cId="0" sldId="279"/>
            <ac:spMk id="342" creationId="{00000000-0000-0000-0000-000000000000}"/>
          </ac:spMkLst>
        </pc:spChg>
        <pc:spChg chg="del">
          <ac:chgData name="Rosmorduc Vinca" userId="ad80fc01-cf55-4376-a825-a887c8046f05" providerId="ADAL" clId="{A315079B-0371-4B1A-A904-9A1706D50E74}" dt="2025-12-18T15:28:05.162" v="591" actId="478"/>
          <ac:spMkLst>
            <pc:docMk/>
            <pc:sldMk cId="0" sldId="279"/>
            <ac:spMk id="343" creationId="{00000000-0000-0000-0000-000000000000}"/>
          </ac:spMkLst>
        </pc:spChg>
        <pc:picChg chg="del">
          <ac:chgData name="Rosmorduc Vinca" userId="ad80fc01-cf55-4376-a825-a887c8046f05" providerId="ADAL" clId="{A315079B-0371-4B1A-A904-9A1706D50E74}" dt="2025-12-18T15:28:03.151" v="590" actId="478"/>
          <ac:picMkLst>
            <pc:docMk/>
            <pc:sldMk cId="0" sldId="279"/>
            <ac:picMk id="341" creationId="{00000000-0000-0000-0000-000000000000}"/>
          </ac:picMkLst>
        </pc:picChg>
      </pc:sldChg>
      <pc:sldChg chg="delSp mod">
        <pc:chgData name="Rosmorduc Vinca" userId="ad80fc01-cf55-4376-a825-a887c8046f05" providerId="ADAL" clId="{A315079B-0371-4B1A-A904-9A1706D50E74}" dt="2025-12-18T14:35:25.805" v="325" actId="478"/>
        <pc:sldMkLst>
          <pc:docMk/>
          <pc:sldMk cId="0" sldId="281"/>
        </pc:sldMkLst>
        <pc:picChg chg="del">
          <ac:chgData name="Rosmorduc Vinca" userId="ad80fc01-cf55-4376-a825-a887c8046f05" providerId="ADAL" clId="{A315079B-0371-4B1A-A904-9A1706D50E74}" dt="2025-12-18T14:35:25.805" v="325" actId="478"/>
          <ac:picMkLst>
            <pc:docMk/>
            <pc:sldMk cId="0" sldId="281"/>
            <ac:picMk id="4" creationId="{B48EAC37-B021-75DB-76D9-981BEAD2B445}"/>
          </ac:picMkLst>
        </pc:picChg>
      </pc:sldChg>
      <pc:sldChg chg="delSp modSp mod">
        <pc:chgData name="Rosmorduc Vinca" userId="ad80fc01-cf55-4376-a825-a887c8046f05" providerId="ADAL" clId="{A315079B-0371-4B1A-A904-9A1706D50E74}" dt="2025-12-18T15:28:11.943" v="594" actId="478"/>
        <pc:sldMkLst>
          <pc:docMk/>
          <pc:sldMk cId="0" sldId="284"/>
        </pc:sldMkLst>
        <pc:spChg chg="del">
          <ac:chgData name="Rosmorduc Vinca" userId="ad80fc01-cf55-4376-a825-a887c8046f05" providerId="ADAL" clId="{A315079B-0371-4B1A-A904-9A1706D50E74}" dt="2025-12-18T15:28:11.943" v="594" actId="478"/>
          <ac:spMkLst>
            <pc:docMk/>
            <pc:sldMk cId="0" sldId="284"/>
            <ac:spMk id="413" creationId="{00000000-0000-0000-0000-000000000000}"/>
          </ac:spMkLst>
        </pc:spChg>
        <pc:picChg chg="del mod">
          <ac:chgData name="Rosmorduc Vinca" userId="ad80fc01-cf55-4376-a825-a887c8046f05" providerId="ADAL" clId="{A315079B-0371-4B1A-A904-9A1706D50E74}" dt="2025-12-18T15:28:09.811" v="593" actId="478"/>
          <ac:picMkLst>
            <pc:docMk/>
            <pc:sldMk cId="0" sldId="284"/>
            <ac:picMk id="411" creationId="{00000000-0000-0000-0000-000000000000}"/>
          </ac:picMkLst>
        </pc:picChg>
      </pc:sldChg>
      <pc:sldChg chg="delSp modSp mod">
        <pc:chgData name="Rosmorduc Vinca" userId="ad80fc01-cf55-4376-a825-a887c8046f05" providerId="ADAL" clId="{A315079B-0371-4B1A-A904-9A1706D50E74}" dt="2025-12-18T15:28:19.909" v="600" actId="478"/>
        <pc:sldMkLst>
          <pc:docMk/>
          <pc:sldMk cId="0" sldId="291"/>
        </pc:sldMkLst>
        <pc:spChg chg="del">
          <ac:chgData name="Rosmorduc Vinca" userId="ad80fc01-cf55-4376-a825-a887c8046f05" providerId="ADAL" clId="{A315079B-0371-4B1A-A904-9A1706D50E74}" dt="2025-12-18T15:28:16.423" v="597" actId="478"/>
          <ac:spMkLst>
            <pc:docMk/>
            <pc:sldMk cId="0" sldId="291"/>
            <ac:spMk id="488" creationId="{00000000-0000-0000-0000-000000000000}"/>
          </ac:spMkLst>
        </pc:spChg>
        <pc:spChg chg="del">
          <ac:chgData name="Rosmorduc Vinca" userId="ad80fc01-cf55-4376-a825-a887c8046f05" providerId="ADAL" clId="{A315079B-0371-4B1A-A904-9A1706D50E74}" dt="2025-12-18T15:28:18.169" v="598" actId="478"/>
          <ac:spMkLst>
            <pc:docMk/>
            <pc:sldMk cId="0" sldId="291"/>
            <ac:spMk id="494" creationId="{00000000-0000-0000-0000-000000000000}"/>
          </ac:spMkLst>
        </pc:spChg>
        <pc:spChg chg="del mod">
          <ac:chgData name="Rosmorduc Vinca" userId="ad80fc01-cf55-4376-a825-a887c8046f05" providerId="ADAL" clId="{A315079B-0371-4B1A-A904-9A1706D50E74}" dt="2025-12-18T15:28:19.909" v="600" actId="478"/>
          <ac:spMkLst>
            <pc:docMk/>
            <pc:sldMk cId="0" sldId="291"/>
            <ac:spMk id="495" creationId="{00000000-0000-0000-0000-000000000000}"/>
          </ac:spMkLst>
        </pc:spChg>
        <pc:picChg chg="del">
          <ac:chgData name="Rosmorduc Vinca" userId="ad80fc01-cf55-4376-a825-a887c8046f05" providerId="ADAL" clId="{A315079B-0371-4B1A-A904-9A1706D50E74}" dt="2025-12-18T15:28:15.049" v="595" actId="478"/>
          <ac:picMkLst>
            <pc:docMk/>
            <pc:sldMk cId="0" sldId="291"/>
            <ac:picMk id="489" creationId="{00000000-0000-0000-0000-000000000000}"/>
          </ac:picMkLst>
        </pc:picChg>
        <pc:picChg chg="del">
          <ac:chgData name="Rosmorduc Vinca" userId="ad80fc01-cf55-4376-a825-a887c8046f05" providerId="ADAL" clId="{A315079B-0371-4B1A-A904-9A1706D50E74}" dt="2025-12-18T15:28:15.738" v="596" actId="478"/>
          <ac:picMkLst>
            <pc:docMk/>
            <pc:sldMk cId="0" sldId="291"/>
            <ac:picMk id="490" creationId="{00000000-0000-0000-0000-000000000000}"/>
          </ac:picMkLst>
        </pc:picChg>
      </pc:sldChg>
      <pc:sldChg chg="delSp modSp mod">
        <pc:chgData name="Rosmorduc Vinca" userId="ad80fc01-cf55-4376-a825-a887c8046f05" providerId="ADAL" clId="{A315079B-0371-4B1A-A904-9A1706D50E74}" dt="2025-12-18T15:28:28.841" v="603" actId="478"/>
        <pc:sldMkLst>
          <pc:docMk/>
          <pc:sldMk cId="0" sldId="298"/>
        </pc:sldMkLst>
        <pc:spChg chg="mod">
          <ac:chgData name="Rosmorduc Vinca" userId="ad80fc01-cf55-4376-a825-a887c8046f05" providerId="ADAL" clId="{A315079B-0371-4B1A-A904-9A1706D50E74}" dt="2025-12-18T15:28:26.086" v="601" actId="207"/>
          <ac:spMkLst>
            <pc:docMk/>
            <pc:sldMk cId="0" sldId="298"/>
            <ac:spMk id="557" creationId="{00000000-0000-0000-0000-000000000000}"/>
          </ac:spMkLst>
        </pc:spChg>
        <pc:spChg chg="del">
          <ac:chgData name="Rosmorduc Vinca" userId="ad80fc01-cf55-4376-a825-a887c8046f05" providerId="ADAL" clId="{A315079B-0371-4B1A-A904-9A1706D50E74}" dt="2025-12-18T15:28:28.841" v="603" actId="478"/>
          <ac:spMkLst>
            <pc:docMk/>
            <pc:sldMk cId="0" sldId="298"/>
            <ac:spMk id="558" creationId="{00000000-0000-0000-0000-000000000000}"/>
          </ac:spMkLst>
        </pc:spChg>
        <pc:picChg chg="del">
          <ac:chgData name="Rosmorduc Vinca" userId="ad80fc01-cf55-4376-a825-a887c8046f05" providerId="ADAL" clId="{A315079B-0371-4B1A-A904-9A1706D50E74}" dt="2025-12-18T15:28:26.954" v="602" actId="478"/>
          <ac:picMkLst>
            <pc:docMk/>
            <pc:sldMk cId="0" sldId="298"/>
            <ac:picMk id="556" creationId="{00000000-0000-0000-0000-000000000000}"/>
          </ac:picMkLst>
        </pc:picChg>
      </pc:sldChg>
      <pc:sldChg chg="del">
        <pc:chgData name="Rosmorduc Vinca" userId="ad80fc01-cf55-4376-a825-a887c8046f05" providerId="ADAL" clId="{A315079B-0371-4B1A-A904-9A1706D50E74}" dt="2025-12-18T15:28:30.359" v="604" actId="47"/>
        <pc:sldMkLst>
          <pc:docMk/>
          <pc:sldMk cId="0" sldId="300"/>
        </pc:sldMkLst>
      </pc:sldChg>
      <pc:sldChg chg="delSp modSp mod">
        <pc:chgData name="Rosmorduc Vinca" userId="ad80fc01-cf55-4376-a825-a887c8046f05" providerId="ADAL" clId="{A315079B-0371-4B1A-A904-9A1706D50E74}" dt="2025-12-18T15:28:48.254" v="608" actId="478"/>
        <pc:sldMkLst>
          <pc:docMk/>
          <pc:sldMk cId="0" sldId="304"/>
        </pc:sldMkLst>
        <pc:spChg chg="mod">
          <ac:chgData name="Rosmorduc Vinca" userId="ad80fc01-cf55-4376-a825-a887c8046f05" providerId="ADAL" clId="{A315079B-0371-4B1A-A904-9A1706D50E74}" dt="2025-12-18T15:28:39.642" v="605" actId="207"/>
          <ac:spMkLst>
            <pc:docMk/>
            <pc:sldMk cId="0" sldId="304"/>
            <ac:spMk id="644" creationId="{00000000-0000-0000-0000-000000000000}"/>
          </ac:spMkLst>
        </pc:spChg>
        <pc:spChg chg="del mod">
          <ac:chgData name="Rosmorduc Vinca" userId="ad80fc01-cf55-4376-a825-a887c8046f05" providerId="ADAL" clId="{A315079B-0371-4B1A-A904-9A1706D50E74}" dt="2025-12-18T15:28:46.358" v="607" actId="478"/>
          <ac:spMkLst>
            <pc:docMk/>
            <pc:sldMk cId="0" sldId="304"/>
            <ac:spMk id="645" creationId="{00000000-0000-0000-0000-000000000000}"/>
          </ac:spMkLst>
        </pc:spChg>
        <pc:spChg chg="del mod">
          <ac:chgData name="Rosmorduc Vinca" userId="ad80fc01-cf55-4376-a825-a887c8046f05" providerId="ADAL" clId="{A315079B-0371-4B1A-A904-9A1706D50E74}" dt="2025-12-18T15:28:48.254" v="608" actId="478"/>
          <ac:spMkLst>
            <pc:docMk/>
            <pc:sldMk cId="0" sldId="304"/>
            <ac:spMk id="647" creationId="{00000000-0000-0000-0000-000000000000}"/>
          </ac:spMkLst>
        </pc:spChg>
        <pc:grpChg chg="del">
          <ac:chgData name="Rosmorduc Vinca" userId="ad80fc01-cf55-4376-a825-a887c8046f05" providerId="ADAL" clId="{A315079B-0371-4B1A-A904-9A1706D50E74}" dt="2025-12-18T15:28:43.857" v="606" actId="478"/>
          <ac:grpSpMkLst>
            <pc:docMk/>
            <pc:sldMk cId="0" sldId="304"/>
            <ac:grpSpMk id="2" creationId="{557D2790-7789-5C4E-C658-6BCF227FDD5E}"/>
          </ac:grpSpMkLst>
        </pc:grpChg>
      </pc:sldChg>
      <pc:sldChg chg="delSp modSp mod">
        <pc:chgData name="Rosmorduc Vinca" userId="ad80fc01-cf55-4376-a825-a887c8046f05" providerId="ADAL" clId="{A315079B-0371-4B1A-A904-9A1706D50E74}" dt="2025-12-18T15:28:59.705" v="611" actId="478"/>
        <pc:sldMkLst>
          <pc:docMk/>
          <pc:sldMk cId="0" sldId="311"/>
        </pc:sldMkLst>
        <pc:spChg chg="mod">
          <ac:chgData name="Rosmorduc Vinca" userId="ad80fc01-cf55-4376-a825-a887c8046f05" providerId="ADAL" clId="{A315079B-0371-4B1A-A904-9A1706D50E74}" dt="2025-12-18T15:28:54.269" v="609" actId="207"/>
          <ac:spMkLst>
            <pc:docMk/>
            <pc:sldMk cId="0" sldId="311"/>
            <ac:spMk id="724" creationId="{00000000-0000-0000-0000-000000000000}"/>
          </ac:spMkLst>
        </pc:spChg>
        <pc:spChg chg="del mod">
          <ac:chgData name="Rosmorduc Vinca" userId="ad80fc01-cf55-4376-a825-a887c8046f05" providerId="ADAL" clId="{A315079B-0371-4B1A-A904-9A1706D50E74}" dt="2025-12-18T15:28:59.705" v="611" actId="478"/>
          <ac:spMkLst>
            <pc:docMk/>
            <pc:sldMk cId="0" sldId="311"/>
            <ac:spMk id="725" creationId="{00000000-0000-0000-0000-000000000000}"/>
          </ac:spMkLst>
        </pc:spChg>
        <pc:picChg chg="del">
          <ac:chgData name="Rosmorduc Vinca" userId="ad80fc01-cf55-4376-a825-a887c8046f05" providerId="ADAL" clId="{A315079B-0371-4B1A-A904-9A1706D50E74}" dt="2025-12-18T15:28:57.160" v="610" actId="478"/>
          <ac:picMkLst>
            <pc:docMk/>
            <pc:sldMk cId="0" sldId="311"/>
            <ac:picMk id="723" creationId="{00000000-0000-0000-0000-000000000000}"/>
          </ac:picMkLst>
        </pc:picChg>
      </pc:sldChg>
      <pc:sldChg chg="delSp mod">
        <pc:chgData name="Rosmorduc Vinca" userId="ad80fc01-cf55-4376-a825-a887c8046f05" providerId="ADAL" clId="{A315079B-0371-4B1A-A904-9A1706D50E74}" dt="2025-12-18T14:37:19.279" v="326" actId="478"/>
        <pc:sldMkLst>
          <pc:docMk/>
          <pc:sldMk cId="0" sldId="315"/>
        </pc:sldMkLst>
        <pc:picChg chg="del">
          <ac:chgData name="Rosmorduc Vinca" userId="ad80fc01-cf55-4376-a825-a887c8046f05" providerId="ADAL" clId="{A315079B-0371-4B1A-A904-9A1706D50E74}" dt="2025-12-18T14:37:19.279" v="326" actId="478"/>
          <ac:picMkLst>
            <pc:docMk/>
            <pc:sldMk cId="0" sldId="315"/>
            <ac:picMk id="9" creationId="{7EAD11BC-06BD-8547-9E3F-3EF883097C3E}"/>
          </ac:picMkLst>
        </pc:picChg>
      </pc:sldChg>
      <pc:sldChg chg="delSp mod">
        <pc:chgData name="Rosmorduc Vinca" userId="ad80fc01-cf55-4376-a825-a887c8046f05" providerId="ADAL" clId="{A315079B-0371-4B1A-A904-9A1706D50E74}" dt="2025-12-18T14:37:21.508" v="327" actId="478"/>
        <pc:sldMkLst>
          <pc:docMk/>
          <pc:sldMk cId="0" sldId="319"/>
        </pc:sldMkLst>
        <pc:picChg chg="del">
          <ac:chgData name="Rosmorduc Vinca" userId="ad80fc01-cf55-4376-a825-a887c8046f05" providerId="ADAL" clId="{A315079B-0371-4B1A-A904-9A1706D50E74}" dt="2025-12-18T14:37:21.508" v="327" actId="478"/>
          <ac:picMkLst>
            <pc:docMk/>
            <pc:sldMk cId="0" sldId="319"/>
            <ac:picMk id="15" creationId="{9A47CBCF-DD41-2EE8-D08B-761855DF1B56}"/>
          </ac:picMkLst>
        </pc:picChg>
      </pc:sldChg>
      <pc:sldChg chg="delSp modSp mod">
        <pc:chgData name="Rosmorduc Vinca" userId="ad80fc01-cf55-4376-a825-a887c8046f05" providerId="ADAL" clId="{A315079B-0371-4B1A-A904-9A1706D50E74}" dt="2025-12-18T14:46:21.250" v="347" actId="1035"/>
        <pc:sldMkLst>
          <pc:docMk/>
          <pc:sldMk cId="0" sldId="321"/>
        </pc:sldMkLst>
        <pc:spChg chg="mod">
          <ac:chgData name="Rosmorduc Vinca" userId="ad80fc01-cf55-4376-a825-a887c8046f05" providerId="ADAL" clId="{A315079B-0371-4B1A-A904-9A1706D50E74}" dt="2025-12-18T14:46:21.250" v="347" actId="1035"/>
          <ac:spMkLst>
            <pc:docMk/>
            <pc:sldMk cId="0" sldId="321"/>
            <ac:spMk id="2" creationId="{CFD5DBB0-61F3-8987-359D-FC6026C5CC8D}"/>
          </ac:spMkLst>
        </pc:spChg>
        <pc:picChg chg="del">
          <ac:chgData name="Rosmorduc Vinca" userId="ad80fc01-cf55-4376-a825-a887c8046f05" providerId="ADAL" clId="{A315079B-0371-4B1A-A904-9A1706D50E74}" dt="2025-12-18T14:37:26.192" v="328" actId="478"/>
          <ac:picMkLst>
            <pc:docMk/>
            <pc:sldMk cId="0" sldId="321"/>
            <ac:picMk id="4" creationId="{BA52353E-4B25-B3FA-F887-D13293A93CEA}"/>
          </ac:picMkLst>
        </pc:picChg>
        <pc:picChg chg="mod">
          <ac:chgData name="Rosmorduc Vinca" userId="ad80fc01-cf55-4376-a825-a887c8046f05" providerId="ADAL" clId="{A315079B-0371-4B1A-A904-9A1706D50E74}" dt="2025-12-18T14:45:45.501" v="345" actId="1076"/>
          <ac:picMkLst>
            <pc:docMk/>
            <pc:sldMk cId="0" sldId="321"/>
            <ac:picMk id="819" creationId="{00000000-0000-0000-0000-000000000000}"/>
          </ac:picMkLst>
        </pc:picChg>
      </pc:sldChg>
      <pc:sldChg chg="addSp delSp modSp mod">
        <pc:chgData name="Rosmorduc Vinca" userId="ad80fc01-cf55-4376-a825-a887c8046f05" providerId="ADAL" clId="{A315079B-0371-4B1A-A904-9A1706D50E74}" dt="2025-12-18T15:29:11.097" v="613" actId="478"/>
        <pc:sldMkLst>
          <pc:docMk/>
          <pc:sldMk cId="0" sldId="325"/>
        </pc:sldMkLst>
        <pc:spChg chg="add del mod">
          <ac:chgData name="Rosmorduc Vinca" userId="ad80fc01-cf55-4376-a825-a887c8046f05" providerId="ADAL" clId="{A315079B-0371-4B1A-A904-9A1706D50E74}" dt="2025-12-18T15:29:11.097" v="613" actId="478"/>
          <ac:spMkLst>
            <pc:docMk/>
            <pc:sldMk cId="0" sldId="325"/>
            <ac:spMk id="2" creationId="{4495550B-91D1-EC65-20D6-8D314C25450C}"/>
          </ac:spMkLst>
        </pc:spChg>
        <pc:picChg chg="del">
          <ac:chgData name="Rosmorduc Vinca" userId="ad80fc01-cf55-4376-a825-a887c8046f05" providerId="ADAL" clId="{A315079B-0371-4B1A-A904-9A1706D50E74}" dt="2025-12-18T15:29:08.769" v="612" actId="478"/>
          <ac:picMkLst>
            <pc:docMk/>
            <pc:sldMk cId="0" sldId="325"/>
            <ac:picMk id="3" creationId="{97848A71-E46C-6D7F-BF26-2FEDC4340A58}"/>
          </ac:picMkLst>
        </pc:picChg>
      </pc:sldChg>
      <pc:sldChg chg="delSp modSp mod">
        <pc:chgData name="Rosmorduc Vinca" userId="ad80fc01-cf55-4376-a825-a887c8046f05" providerId="ADAL" clId="{A315079B-0371-4B1A-A904-9A1706D50E74}" dt="2025-12-18T14:48:26.278" v="353" actId="478"/>
        <pc:sldMkLst>
          <pc:docMk/>
          <pc:sldMk cId="0" sldId="326"/>
        </pc:sldMkLst>
        <pc:spChg chg="del">
          <ac:chgData name="Rosmorduc Vinca" userId="ad80fc01-cf55-4376-a825-a887c8046f05" providerId="ADAL" clId="{A315079B-0371-4B1A-A904-9A1706D50E74}" dt="2025-12-18T14:48:26.278" v="353" actId="478"/>
          <ac:spMkLst>
            <pc:docMk/>
            <pc:sldMk cId="0" sldId="326"/>
            <ac:spMk id="891" creationId="{00000000-0000-0000-0000-000000000000}"/>
          </ac:spMkLst>
        </pc:spChg>
        <pc:spChg chg="mod">
          <ac:chgData name="Rosmorduc Vinca" userId="ad80fc01-cf55-4376-a825-a887c8046f05" providerId="ADAL" clId="{A315079B-0371-4B1A-A904-9A1706D50E74}" dt="2025-12-18T14:48:04.967" v="351" actId="20577"/>
          <ac:spMkLst>
            <pc:docMk/>
            <pc:sldMk cId="0" sldId="326"/>
            <ac:spMk id="892" creationId="{00000000-0000-0000-0000-000000000000}"/>
          </ac:spMkLst>
        </pc:spChg>
        <pc:spChg chg="mod">
          <ac:chgData name="Rosmorduc Vinca" userId="ad80fc01-cf55-4376-a825-a887c8046f05" providerId="ADAL" clId="{A315079B-0371-4B1A-A904-9A1706D50E74}" dt="2025-12-18T14:48:23.334" v="352" actId="1076"/>
          <ac:spMkLst>
            <pc:docMk/>
            <pc:sldMk cId="0" sldId="326"/>
            <ac:spMk id="893" creationId="{00000000-0000-0000-0000-000000000000}"/>
          </ac:spMkLst>
        </pc:spChg>
      </pc:sldChg>
      <pc:sldChg chg="addSp modSp mod">
        <pc:chgData name="Rosmorduc Vinca" userId="ad80fc01-cf55-4376-a825-a887c8046f05" providerId="ADAL" clId="{A315079B-0371-4B1A-A904-9A1706D50E74}" dt="2025-12-18T14:54:36.856" v="566" actId="732"/>
        <pc:sldMkLst>
          <pc:docMk/>
          <pc:sldMk cId="0" sldId="328"/>
        </pc:sldMkLst>
        <pc:spChg chg="add mod">
          <ac:chgData name="Rosmorduc Vinca" userId="ad80fc01-cf55-4376-a825-a887c8046f05" providerId="ADAL" clId="{A315079B-0371-4B1A-A904-9A1706D50E74}" dt="2025-12-18T14:53:58.677" v="565" actId="20577"/>
          <ac:spMkLst>
            <pc:docMk/>
            <pc:sldMk cId="0" sldId="328"/>
            <ac:spMk id="2" creationId="{A1D6010B-2698-0E92-C061-7FE08CB0F9FD}"/>
          </ac:spMkLst>
        </pc:spChg>
        <pc:spChg chg="mod">
          <ac:chgData name="Rosmorduc Vinca" userId="ad80fc01-cf55-4376-a825-a887c8046f05" providerId="ADAL" clId="{A315079B-0371-4B1A-A904-9A1706D50E74}" dt="2025-12-18T14:53:41.485" v="555" actId="20577"/>
          <ac:spMkLst>
            <pc:docMk/>
            <pc:sldMk cId="0" sldId="328"/>
            <ac:spMk id="905" creationId="{00000000-0000-0000-0000-000000000000}"/>
          </ac:spMkLst>
        </pc:spChg>
        <pc:picChg chg="mod modCrop">
          <ac:chgData name="Rosmorduc Vinca" userId="ad80fc01-cf55-4376-a825-a887c8046f05" providerId="ADAL" clId="{A315079B-0371-4B1A-A904-9A1706D50E74}" dt="2025-12-18T14:54:36.856" v="566" actId="732"/>
          <ac:picMkLst>
            <pc:docMk/>
            <pc:sldMk cId="0" sldId="328"/>
            <ac:picMk id="3" creationId="{E6C7AB28-28F0-93DD-CD91-16F8E1B92897}"/>
          </ac:picMkLst>
        </pc:picChg>
      </pc:sldChg>
      <pc:sldChg chg="delSp modSp mod modNotesTx">
        <pc:chgData name="Rosmorduc Vinca" userId="ad80fc01-cf55-4376-a825-a887c8046f05" providerId="ADAL" clId="{A315079B-0371-4B1A-A904-9A1706D50E74}" dt="2025-12-18T15:29:24.707" v="618" actId="20577"/>
        <pc:sldMkLst>
          <pc:docMk/>
          <pc:sldMk cId="0" sldId="330"/>
        </pc:sldMkLst>
        <pc:spChg chg="mod">
          <ac:chgData name="Rosmorduc Vinca" userId="ad80fc01-cf55-4376-a825-a887c8046f05" providerId="ADAL" clId="{A315079B-0371-4B1A-A904-9A1706D50E74}" dt="2025-12-18T15:29:17.350" v="614" actId="207"/>
          <ac:spMkLst>
            <pc:docMk/>
            <pc:sldMk cId="0" sldId="330"/>
            <ac:spMk id="917" creationId="{00000000-0000-0000-0000-000000000000}"/>
          </ac:spMkLst>
        </pc:spChg>
        <pc:picChg chg="del">
          <ac:chgData name="Rosmorduc Vinca" userId="ad80fc01-cf55-4376-a825-a887c8046f05" providerId="ADAL" clId="{A315079B-0371-4B1A-A904-9A1706D50E74}" dt="2025-12-18T15:29:20.328" v="615" actId="478"/>
          <ac:picMkLst>
            <pc:docMk/>
            <pc:sldMk cId="0" sldId="330"/>
            <ac:picMk id="4" creationId="{7CEFFA65-38CB-9FB0-E3A2-3DD6D4592117}"/>
          </ac:picMkLst>
        </pc:picChg>
      </pc:sldChg>
      <pc:sldChg chg="addSp delSp modSp mod">
        <pc:chgData name="Rosmorduc Vinca" userId="ad80fc01-cf55-4376-a825-a887c8046f05" providerId="ADAL" clId="{A315079B-0371-4B1A-A904-9A1706D50E74}" dt="2025-12-18T14:59:02.583" v="572" actId="1076"/>
        <pc:sldMkLst>
          <pc:docMk/>
          <pc:sldMk cId="0" sldId="332"/>
        </pc:sldMkLst>
        <pc:picChg chg="add mod">
          <ac:chgData name="Rosmorduc Vinca" userId="ad80fc01-cf55-4376-a825-a887c8046f05" providerId="ADAL" clId="{A315079B-0371-4B1A-A904-9A1706D50E74}" dt="2025-12-18T14:59:02.583" v="572" actId="1076"/>
          <ac:picMkLst>
            <pc:docMk/>
            <pc:sldMk cId="0" sldId="332"/>
            <ac:picMk id="3" creationId="{92757431-F7D2-2861-75C6-0E6958CA1DDC}"/>
          </ac:picMkLst>
        </pc:picChg>
        <pc:picChg chg="del">
          <ac:chgData name="Rosmorduc Vinca" userId="ad80fc01-cf55-4376-a825-a887c8046f05" providerId="ADAL" clId="{A315079B-0371-4B1A-A904-9A1706D50E74}" dt="2025-12-18T14:58:59.029" v="570" actId="478"/>
          <ac:picMkLst>
            <pc:docMk/>
            <pc:sldMk cId="0" sldId="332"/>
            <ac:picMk id="933" creationId="{00000000-0000-0000-0000-000000000000}"/>
          </ac:picMkLst>
        </pc:picChg>
      </pc:sldChg>
      <pc:sldChg chg="del">
        <pc:chgData name="Rosmorduc Vinca" userId="ad80fc01-cf55-4376-a825-a887c8046f05" providerId="ADAL" clId="{A315079B-0371-4B1A-A904-9A1706D50E74}" dt="2025-12-18T14:34:32.219" v="324" actId="47"/>
        <pc:sldMkLst>
          <pc:docMk/>
          <pc:sldMk cId="46044710" sldId="344"/>
        </pc:sldMkLst>
      </pc:sldChg>
      <pc:sldChg chg="del">
        <pc:chgData name="Rosmorduc Vinca" userId="ad80fc01-cf55-4376-a825-a887c8046f05" providerId="ADAL" clId="{A315079B-0371-4B1A-A904-9A1706D50E74}" dt="2025-12-18T14:33:09.686" v="320" actId="47"/>
        <pc:sldMkLst>
          <pc:docMk/>
          <pc:sldMk cId="1159557216" sldId="414"/>
        </pc:sldMkLst>
      </pc:sldChg>
      <pc:sldChg chg="add del">
        <pc:chgData name="Rosmorduc Vinca" userId="ad80fc01-cf55-4376-a825-a887c8046f05" providerId="ADAL" clId="{A315079B-0371-4B1A-A904-9A1706D50E74}" dt="2025-12-18T14:34:27.142" v="322" actId="47"/>
        <pc:sldMkLst>
          <pc:docMk/>
          <pc:sldMk cId="1300275579" sldId="620"/>
        </pc:sldMkLst>
      </pc:sldChg>
      <pc:sldChg chg="modSp mod">
        <pc:chgData name="Rosmorduc Vinca" userId="ad80fc01-cf55-4376-a825-a887c8046f05" providerId="ADAL" clId="{A315079B-0371-4B1A-A904-9A1706D50E74}" dt="2025-12-18T15:21:49.355" v="580" actId="108"/>
        <pc:sldMkLst>
          <pc:docMk/>
          <pc:sldMk cId="2705042527" sldId="631"/>
        </pc:sldMkLst>
        <pc:spChg chg="mod">
          <ac:chgData name="Rosmorduc Vinca" userId="ad80fc01-cf55-4376-a825-a887c8046f05" providerId="ADAL" clId="{A315079B-0371-4B1A-A904-9A1706D50E74}" dt="2025-12-18T15:21:49.355" v="580" actId="108"/>
          <ac:spMkLst>
            <pc:docMk/>
            <pc:sldMk cId="2705042527" sldId="631"/>
            <ac:spMk id="8" creationId="{0041AC57-3C97-60E8-BD9C-B365893DD8FB}"/>
          </ac:spMkLst>
        </pc:spChg>
      </pc:sldChg>
      <pc:sldChg chg="modSp mod modNotesTx">
        <pc:chgData name="Rosmorduc Vinca" userId="ad80fc01-cf55-4376-a825-a887c8046f05" providerId="ADAL" clId="{A315079B-0371-4B1A-A904-9A1706D50E74}" dt="2025-12-18T14:40:41.942" v="342" actId="6549"/>
        <pc:sldMkLst>
          <pc:docMk/>
          <pc:sldMk cId="332801783" sldId="656"/>
        </pc:sldMkLst>
        <pc:spChg chg="mod">
          <ac:chgData name="Rosmorduc Vinca" userId="ad80fc01-cf55-4376-a825-a887c8046f05" providerId="ADAL" clId="{A315079B-0371-4B1A-A904-9A1706D50E74}" dt="2025-12-18T14:40:17.217" v="341" actId="20577"/>
          <ac:spMkLst>
            <pc:docMk/>
            <pc:sldMk cId="332801783" sldId="656"/>
            <ac:spMk id="3" creationId="{1070AE9A-3D27-E7B2-C2E9-445A1B6B3DC4}"/>
          </ac:spMkLst>
        </pc:spChg>
      </pc:sldChg>
      <pc:sldChg chg="del">
        <pc:chgData name="Rosmorduc Vinca" userId="ad80fc01-cf55-4376-a825-a887c8046f05" providerId="ADAL" clId="{A315079B-0371-4B1A-A904-9A1706D50E74}" dt="2025-12-18T15:27:38.282" v="583" actId="47"/>
        <pc:sldMkLst>
          <pc:docMk/>
          <pc:sldMk cId="286833167" sldId="659"/>
        </pc:sldMkLst>
      </pc:sldChg>
      <pc:sldChg chg="delSp modSp mod">
        <pc:chgData name="Rosmorduc Vinca" userId="ad80fc01-cf55-4376-a825-a887c8046f05" providerId="ADAL" clId="{A315079B-0371-4B1A-A904-9A1706D50E74}" dt="2025-12-18T15:27:53.774" v="588" actId="478"/>
        <pc:sldMkLst>
          <pc:docMk/>
          <pc:sldMk cId="302017464" sldId="660"/>
        </pc:sldMkLst>
        <pc:spChg chg="mod">
          <ac:chgData name="Rosmorduc Vinca" userId="ad80fc01-cf55-4376-a825-a887c8046f05" providerId="ADAL" clId="{A315079B-0371-4B1A-A904-9A1706D50E74}" dt="2025-12-18T15:27:47.872" v="586" actId="207"/>
          <ac:spMkLst>
            <pc:docMk/>
            <pc:sldMk cId="302017464" sldId="660"/>
            <ac:spMk id="2" creationId="{DABBEDCE-2463-7656-488D-274C5899BAE2}"/>
          </ac:spMkLst>
        </pc:spChg>
        <pc:spChg chg="del mod">
          <ac:chgData name="Rosmorduc Vinca" userId="ad80fc01-cf55-4376-a825-a887c8046f05" providerId="ADAL" clId="{A315079B-0371-4B1A-A904-9A1706D50E74}" dt="2025-12-18T15:27:53.774" v="588" actId="478"/>
          <ac:spMkLst>
            <pc:docMk/>
            <pc:sldMk cId="302017464" sldId="660"/>
            <ac:spMk id="3" creationId="{28114F8A-2115-B0CC-0453-B01C8395010D}"/>
          </ac:spMkLst>
        </pc:spChg>
        <pc:picChg chg="del">
          <ac:chgData name="Rosmorduc Vinca" userId="ad80fc01-cf55-4376-a825-a887c8046f05" providerId="ADAL" clId="{A315079B-0371-4B1A-A904-9A1706D50E74}" dt="2025-12-18T15:27:52.217" v="587" actId="478"/>
          <ac:picMkLst>
            <pc:docMk/>
            <pc:sldMk cId="302017464" sldId="660"/>
            <ac:picMk id="17" creationId="{C1F2D50F-BE8B-A9F8-F1FA-E92DC997D138}"/>
          </ac:picMkLst>
        </pc:picChg>
      </pc:sldChg>
      <pc:sldChg chg="del">
        <pc:chgData name="Rosmorduc Vinca" userId="ad80fc01-cf55-4376-a825-a887c8046f05" providerId="ADAL" clId="{A315079B-0371-4B1A-A904-9A1706D50E74}" dt="2025-12-18T14:32:33.623" v="317" actId="47"/>
        <pc:sldMkLst>
          <pc:docMk/>
          <pc:sldMk cId="855529875" sldId="2702"/>
        </pc:sldMkLst>
      </pc:sldChg>
      <pc:sldChg chg="delSp mod">
        <pc:chgData name="Rosmorduc Vinca" userId="ad80fc01-cf55-4376-a825-a887c8046f05" providerId="ADAL" clId="{A315079B-0371-4B1A-A904-9A1706D50E74}" dt="2025-12-18T14:45:10.580" v="343" actId="478"/>
        <pc:sldMkLst>
          <pc:docMk/>
          <pc:sldMk cId="0" sldId="2703"/>
        </pc:sldMkLst>
        <pc:picChg chg="del">
          <ac:chgData name="Rosmorduc Vinca" userId="ad80fc01-cf55-4376-a825-a887c8046f05" providerId="ADAL" clId="{A315079B-0371-4B1A-A904-9A1706D50E74}" dt="2025-12-18T14:45:10.580" v="343" actId="478"/>
          <ac:picMkLst>
            <pc:docMk/>
            <pc:sldMk cId="0" sldId="2703"/>
            <ac:picMk id="4" creationId="{91D51F66-FDCC-C3E8-22C0-593222652B5E}"/>
          </ac:picMkLst>
        </pc:picChg>
      </pc:sldChg>
      <pc:sldChg chg="addSp modSp mod">
        <pc:chgData name="Rosmorduc Vinca" userId="ad80fc01-cf55-4376-a825-a887c8046f05" providerId="ADAL" clId="{A315079B-0371-4B1A-A904-9A1706D50E74}" dt="2025-12-18T14:56:26.872" v="569"/>
        <pc:sldMkLst>
          <pc:docMk/>
          <pc:sldMk cId="0" sldId="2705"/>
        </pc:sldMkLst>
        <pc:spChg chg="add mod">
          <ac:chgData name="Rosmorduc Vinca" userId="ad80fc01-cf55-4376-a825-a887c8046f05" providerId="ADAL" clId="{A315079B-0371-4B1A-A904-9A1706D50E74}" dt="2025-12-18T14:56:26.872" v="569"/>
          <ac:spMkLst>
            <pc:docMk/>
            <pc:sldMk cId="0" sldId="2705"/>
            <ac:spMk id="2" creationId="{B6E1834B-5E0A-718B-0DF4-493C32491DB9}"/>
          </ac:spMkLst>
        </pc:spChg>
        <pc:spChg chg="mod ord">
          <ac:chgData name="Rosmorduc Vinca" userId="ad80fc01-cf55-4376-a825-a887c8046f05" providerId="ADAL" clId="{A315079B-0371-4B1A-A904-9A1706D50E74}" dt="2025-12-18T14:56:14.284" v="568" actId="6549"/>
          <ac:spMkLst>
            <pc:docMk/>
            <pc:sldMk cId="0" sldId="2705"/>
            <ac:spMk id="911" creationId="{00000000-0000-0000-0000-000000000000}"/>
          </ac:spMkLst>
        </pc:spChg>
      </pc:sldChg>
      <pc:sldChg chg="add del">
        <pc:chgData name="Rosmorduc Vinca" userId="ad80fc01-cf55-4376-a825-a887c8046f05" providerId="ADAL" clId="{A315079B-0371-4B1A-A904-9A1706D50E74}" dt="2025-12-18T15:27:40.246" v="584" actId="47"/>
        <pc:sldMkLst>
          <pc:docMk/>
          <pc:sldMk cId="2678066758" sldId="2707"/>
        </pc:sldMkLst>
      </pc:sldChg>
      <pc:sldChg chg="add">
        <pc:chgData name="Rosmorduc Vinca" userId="ad80fc01-cf55-4376-a825-a887c8046f05" providerId="ADAL" clId="{A315079B-0371-4B1A-A904-9A1706D50E74}" dt="2025-12-18T14:33:01.251" v="318"/>
        <pc:sldMkLst>
          <pc:docMk/>
          <pc:sldMk cId="1913263600" sldId="2708"/>
        </pc:sldMkLst>
      </pc:sldChg>
      <pc:sldChg chg="add del">
        <pc:chgData name="Rosmorduc Vinca" userId="ad80fc01-cf55-4376-a825-a887c8046f05" providerId="ADAL" clId="{A315079B-0371-4B1A-A904-9A1706D50E74}" dt="2025-12-18T15:27:42.779" v="585" actId="47"/>
        <pc:sldMkLst>
          <pc:docMk/>
          <pc:sldMk cId="1926605301" sldId="2709"/>
        </pc:sldMkLst>
      </pc:sldChg>
      <pc:sldChg chg="add">
        <pc:chgData name="Rosmorduc Vinca" userId="ad80fc01-cf55-4376-a825-a887c8046f05" providerId="ADAL" clId="{A315079B-0371-4B1A-A904-9A1706D50E74}" dt="2025-12-18T14:34:30.485" v="323"/>
        <pc:sldMkLst>
          <pc:docMk/>
          <pc:sldMk cId="3517808507" sldId="27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4E915C-D524-4FC1-AAFE-99240A8F25BF}" type="datetimeFigureOut">
              <a:rPr lang="fr-FR" smtClean="0"/>
              <a:t>18/12/2025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4D437-B20D-4AE3-9E5B-DD411C8C31ED}" type="slidenum">
              <a:rPr lang="fr-FR" smtClean="0"/>
              <a:t>‹N°›</a:t>
            </a:fld>
            <a:endParaRPr lang="fr-FR"/>
          </a:p>
        </p:txBody>
      </p:sp>
    </p:spTree>
    <p:extLst>
      <p:ext uri="{BB962C8B-B14F-4D97-AF65-F5344CB8AC3E}">
        <p14:creationId xmlns:p14="http://schemas.microsoft.com/office/powerpoint/2010/main" val="147107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21203/rs.3.rs-5177358/v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p>
          <a:p>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1</a:t>
            </a:fld>
            <a:endParaRPr lang="en-US" dirty="0"/>
          </a:p>
        </p:txBody>
      </p:sp>
    </p:spTree>
    <p:extLst>
      <p:ext uri="{BB962C8B-B14F-4D97-AF65-F5344CB8AC3E}">
        <p14:creationId xmlns:p14="http://schemas.microsoft.com/office/powerpoint/2010/main" val="3462172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10</a:t>
            </a:fld>
            <a:endParaRPr lang="en-US" dirty="0"/>
          </a:p>
        </p:txBody>
      </p:sp>
    </p:spTree>
    <p:extLst>
      <p:ext uri="{BB962C8B-B14F-4D97-AF65-F5344CB8AC3E}">
        <p14:creationId xmlns:p14="http://schemas.microsoft.com/office/powerpoint/2010/main" val="2914566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12</a:t>
            </a:fld>
            <a:endParaRPr lang="en-US" dirty="0"/>
          </a:p>
        </p:txBody>
      </p:sp>
    </p:spTree>
    <p:extLst>
      <p:ext uri="{BB962C8B-B14F-4D97-AF65-F5344CB8AC3E}">
        <p14:creationId xmlns:p14="http://schemas.microsoft.com/office/powerpoint/2010/main" val="96620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Astronaut photo STS41G Nasa https://eol.jsc.nasa.gov/</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fr-FR" dirty="0"/>
          </a:p>
        </p:txBody>
      </p:sp>
      <p:sp>
        <p:nvSpPr>
          <p:cNvPr id="4" name="Espace réservé du numéro de diapositive 3"/>
          <p:cNvSpPr>
            <a:spLocks noGrp="1"/>
          </p:cNvSpPr>
          <p:nvPr>
            <p:ph type="sldNum" sz="quarter" idx="5"/>
          </p:nvPr>
        </p:nvSpPr>
        <p:spPr/>
        <p:txBody>
          <a:bodyPr/>
          <a:lstStyle/>
          <a:p>
            <a:fld id="{9994D437-B20D-4AE3-9E5B-DD411C8C31ED}" type="slidenum">
              <a:rPr lang="fr-FR" smtClean="0"/>
              <a:t>13</a:t>
            </a:fld>
            <a:endParaRPr lang="fr-FR"/>
          </a:p>
        </p:txBody>
      </p:sp>
    </p:spTree>
    <p:extLst>
      <p:ext uri="{BB962C8B-B14F-4D97-AF65-F5344CB8AC3E}">
        <p14:creationId xmlns:p14="http://schemas.microsoft.com/office/powerpoint/2010/main" val="300137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1ddb5a45a8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1ddb5a45a8_0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247" name="Google Shape;247;g31ddb5a45a8_0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15</a:t>
            </a:fld>
            <a:endParaRPr lang="en-US" dirty="0"/>
          </a:p>
        </p:txBody>
      </p:sp>
    </p:spTree>
    <p:extLst>
      <p:ext uri="{BB962C8B-B14F-4D97-AF65-F5344CB8AC3E}">
        <p14:creationId xmlns:p14="http://schemas.microsoft.com/office/powerpoint/2010/main" val="2789843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fr-FR" smtClean="0"/>
              <a:t>16</a:t>
            </a:fld>
            <a:endParaRPr lang="fr-FR"/>
          </a:p>
        </p:txBody>
      </p:sp>
    </p:spTree>
    <p:extLst>
      <p:ext uri="{BB962C8B-B14F-4D97-AF65-F5344CB8AC3E}">
        <p14:creationId xmlns:p14="http://schemas.microsoft.com/office/powerpoint/2010/main" val="596893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17</a:t>
            </a:fld>
            <a:endParaRPr lang="en-US" dirty="0"/>
          </a:p>
        </p:txBody>
      </p:sp>
    </p:spTree>
    <p:extLst>
      <p:ext uri="{BB962C8B-B14F-4D97-AF65-F5344CB8AC3E}">
        <p14:creationId xmlns:p14="http://schemas.microsoft.com/office/powerpoint/2010/main" val="316911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Hauteur de </a:t>
            </a:r>
            <a:r>
              <a:rPr lang="en-US" dirty="0" err="1"/>
              <a:t>mer</a:t>
            </a:r>
            <a:r>
              <a:rPr lang="en-US" dirty="0"/>
              <a:t> </a:t>
            </a:r>
            <a:r>
              <a:rPr lang="en-US" dirty="0" err="1"/>
              <a:t>observée</a:t>
            </a:r>
            <a:r>
              <a:rPr lang="en-US" dirty="0"/>
              <a:t> par </a:t>
            </a:r>
            <a:r>
              <a:rPr lang="en-US" dirty="0" err="1"/>
              <a:t>KaRIn</a:t>
            </a:r>
            <a:r>
              <a:rPr lang="en-US" dirty="0"/>
              <a:t> pendant la phase </a:t>
            </a:r>
            <a:r>
              <a:rPr lang="en-US" dirty="0" err="1"/>
              <a:t>calval</a:t>
            </a:r>
            <a:r>
              <a:rPr lang="en-US" dirty="0"/>
              <a:t> à 1 j</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295" name="Google Shape;29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Matthew Archer, Jinbo Wang, Patrice Klein et al. Global </a:t>
            </a:r>
            <a:r>
              <a:rPr lang="fr-FR" dirty="0" err="1"/>
              <a:t>Submesoscale</a:t>
            </a:r>
            <a:r>
              <a:rPr lang="fr-FR" dirty="0"/>
              <a:t> Ocean Dynamics </a:t>
            </a:r>
            <a:r>
              <a:rPr lang="fr-FR" dirty="0" err="1"/>
              <a:t>Unveiled</a:t>
            </a:r>
            <a:r>
              <a:rPr lang="fr-FR" dirty="0"/>
              <a:t> by Wide-</a:t>
            </a:r>
            <a:r>
              <a:rPr lang="fr-FR" dirty="0" err="1"/>
              <a:t>Swath</a:t>
            </a:r>
            <a:r>
              <a:rPr lang="fr-FR" dirty="0"/>
              <a:t> Satellite </a:t>
            </a:r>
            <a:r>
              <a:rPr lang="fr-FR" dirty="0" err="1"/>
              <a:t>Altimetry</a:t>
            </a:r>
            <a:r>
              <a:rPr lang="fr-FR" dirty="0"/>
              <a:t>, 07 </a:t>
            </a:r>
            <a:r>
              <a:rPr lang="fr-FR" dirty="0" err="1"/>
              <a:t>October</a:t>
            </a:r>
            <a:r>
              <a:rPr lang="fr-FR" dirty="0"/>
              <a:t> 2024, </a:t>
            </a:r>
            <a:r>
              <a:rPr lang="fr-FR" dirty="0" err="1"/>
              <a:t>Preprint</a:t>
            </a:r>
            <a:r>
              <a:rPr lang="fr-FR" dirty="0"/>
              <a:t> (Version 1) </a:t>
            </a:r>
            <a:r>
              <a:rPr lang="fr-FR" dirty="0" err="1"/>
              <a:t>available</a:t>
            </a:r>
            <a:r>
              <a:rPr lang="fr-FR" dirty="0"/>
              <a:t> at Research Square [</a:t>
            </a:r>
            <a:r>
              <a:rPr lang="fr-FR" dirty="0">
                <a:hlinkClick r:id="rId3"/>
              </a:rPr>
              <a:t>https://doi.org/10.21203/rs.3.rs-5177358/v1</a:t>
            </a:r>
            <a:r>
              <a:rPr lang="fr-FR" dirty="0"/>
              <a:t>] ; </a:t>
            </a:r>
            <a:r>
              <a:rPr lang="fr-FR" dirty="0" err="1"/>
              <a:t>under</a:t>
            </a:r>
            <a:r>
              <a:rPr lang="fr-FR" dirty="0"/>
              <a:t> </a:t>
            </a:r>
            <a:r>
              <a:rPr lang="fr-FR" dirty="0" err="1"/>
              <a:t>review</a:t>
            </a:r>
            <a:r>
              <a:rPr lang="fr-FR" dirty="0"/>
              <a:t> at Nature Portfolio </a:t>
            </a:r>
            <a:endParaRPr dirty="0"/>
          </a:p>
        </p:txBody>
      </p:sp>
      <p:sp>
        <p:nvSpPr>
          <p:cNvPr id="304" name="Google Shape;30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FF0000"/>
                </a:solidFill>
              </a:rPr>
              <a:t>À </a:t>
            </a:r>
            <a:r>
              <a:rPr lang="en-US" sz="3200" dirty="0" err="1">
                <a:solidFill>
                  <a:srgbClr val="FF0000"/>
                </a:solidFill>
              </a:rPr>
              <a:t>refaire</a:t>
            </a:r>
            <a:r>
              <a:rPr lang="en-US" sz="3200" dirty="0">
                <a:solidFill>
                  <a:srgbClr val="FF0000"/>
                </a:solidFill>
              </a:rPr>
              <a:t> </a:t>
            </a:r>
            <a:r>
              <a:rPr lang="en-US" sz="3200" dirty="0" err="1">
                <a:solidFill>
                  <a:srgbClr val="FF0000"/>
                </a:solidFill>
              </a:rPr>
              <a:t>mieux</a:t>
            </a:r>
            <a:r>
              <a:rPr lang="en-US" sz="3200" dirty="0">
                <a:solidFill>
                  <a:srgbClr val="FF0000"/>
                </a:solidFill>
              </a:rPr>
              <a:t> ??</a:t>
            </a: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312" name="Google Shape;31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2</a:t>
            </a:fld>
            <a:endParaRPr lang="en-US" dirty="0"/>
          </a:p>
        </p:txBody>
      </p:sp>
    </p:spTree>
    <p:extLst>
      <p:ext uri="{BB962C8B-B14F-4D97-AF65-F5344CB8AC3E}">
        <p14:creationId xmlns:p14="http://schemas.microsoft.com/office/powerpoint/2010/main" val="553483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330" name="Google Shape;33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339" name="Google Shape;33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347" name="Google Shape;34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358" name="Google Shape;35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377" name="Google Shape;37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31ddb5a45a8_4_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391" name="Google Shape;391;g31ddb5a45a8_4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09" name="Google Shape;409;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17" name="Google Shape;41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29" name="Google Shape;42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37" name="Google Shape;43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&gt; Figure </a:t>
            </a:r>
            <a:r>
              <a:rPr lang="en-US" dirty="0" err="1"/>
              <a:t>Duacs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3</a:t>
            </a:fld>
            <a:endParaRPr lang="en-US" dirty="0"/>
          </a:p>
        </p:txBody>
      </p:sp>
    </p:spTree>
    <p:extLst>
      <p:ext uri="{BB962C8B-B14F-4D97-AF65-F5344CB8AC3E}">
        <p14:creationId xmlns:p14="http://schemas.microsoft.com/office/powerpoint/2010/main" val="751074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Sea level anomalies on 2023/11/16, showing the general shape of A-23a, but with low values: the iceberg is so high that </a:t>
            </a:r>
            <a:r>
              <a:rPr lang="en-US" dirty="0" err="1"/>
              <a:t>KaRIn’s</a:t>
            </a:r>
            <a:r>
              <a:rPr lang="en-US" dirty="0"/>
              <a:t> standard ocean processing </a:t>
            </a:r>
            <a:r>
              <a:rPr lang="en-US" dirty="0" err="1"/>
              <a:t>misunderpret</a:t>
            </a:r>
            <a:r>
              <a:rPr lang="en-US" dirty="0"/>
              <a:t> the measurement as a "lower than average" height. It also shows a number of artifacts. A dedicated sea-ice/icebergs processing would be needed to reflect the real height of such tabular mega-icebergs in particular, and of sea ice in general (credit Cnes/CLS/JPL)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47" name="Google Shape;44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63" name="Google Shape;46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76" name="Google Shape;47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86" name="Google Shape;486;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498" name="Google Shape;49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505" name="Google Shape;50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517" name="Google Shape;51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txBox="1">
            <a:spLocks noGrp="1"/>
          </p:cNvSpPr>
          <p:nvPr>
            <p:ph type="body" idx="1"/>
          </p:nvPr>
        </p:nvSpPr>
        <p:spPr>
          <a:xfrm>
            <a:off x="992506" y="3166309"/>
            <a:ext cx="7940040" cy="2999661"/>
          </a:xfrm>
          <a:prstGeom prst="rect">
            <a:avLst/>
          </a:prstGeom>
          <a:noFill/>
          <a:ln>
            <a:noFill/>
          </a:ln>
        </p:spPr>
        <p:txBody>
          <a:bodyPr spcFirstLastPara="1" wrap="square" lIns="90700" tIns="45350" rIns="90700" bIns="453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524" name="Google Shape;524;p39:notes"/>
          <p:cNvSpPr>
            <a:spLocks noGrp="1" noRot="1" noChangeAspect="1"/>
          </p:cNvSpPr>
          <p:nvPr>
            <p:ph type="sldImg" idx="2"/>
          </p:nvPr>
        </p:nvSpPr>
        <p:spPr>
          <a:xfrm>
            <a:off x="2740025" y="500063"/>
            <a:ext cx="4445000" cy="25003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534" name="Google Shape;53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543" name="Google Shape;54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4</a:t>
            </a:fld>
            <a:endParaRPr lang="en-US" dirty="0"/>
          </a:p>
        </p:txBody>
      </p:sp>
    </p:spTree>
    <p:extLst>
      <p:ext uri="{BB962C8B-B14F-4D97-AF65-F5344CB8AC3E}">
        <p14:creationId xmlns:p14="http://schemas.microsoft.com/office/powerpoint/2010/main" val="15238533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554" name="Google Shape;55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https://www.youtube.com/watch?v=WYmRnSRsS7Y</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562" name="Google Shape;562;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10" name="Google Shape;61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33" name="Google Shape;633;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41" name="Google Shape;641;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51" name="Google Shape;651;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64" name="Google Shape;66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The marine vertical gravity gradient uses the global </a:t>
            </a:r>
            <a:r>
              <a:rPr lang="en-US" dirty="0" err="1"/>
              <a:t>VGG</a:t>
            </a:r>
            <a:r>
              <a:rPr lang="en-US" dirty="0"/>
              <a:t> from previous nadir altimeters in a remove/restore method.  At this scale the SWOT </a:t>
            </a:r>
            <a:r>
              <a:rPr lang="en-US" dirty="0" err="1"/>
              <a:t>VGG</a:t>
            </a:r>
            <a:r>
              <a:rPr lang="en-US" dirty="0"/>
              <a:t> looks like the previous </a:t>
            </a:r>
            <a:r>
              <a:rPr lang="en-US" dirty="0" err="1"/>
              <a:t>VGG</a:t>
            </a:r>
            <a:r>
              <a:rPr lang="en-US" dirty="0"/>
              <a:t> from nadir altimetry.  However, SWOT provides much higher resolution as we show next in the three boxed areas.</a:t>
            </a:r>
            <a:endParaRP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71" name="Google Shape;671;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80" name="Google Shape;68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691" name="Google Shape;69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10"/>
          </p:nvPr>
        </p:nvSpPr>
        <p:spPr/>
        <p:txBody>
          <a:bodyPr/>
          <a:lstStyle/>
          <a:p>
            <a:fld id="{9994D437-B20D-4AE3-9E5B-DD411C8C31ED}" type="slidenum">
              <a:rPr lang="en-US" smtClean="0"/>
              <a:t>5</a:t>
            </a:fld>
            <a:endParaRPr lang="en-US" dirty="0"/>
          </a:p>
        </p:txBody>
      </p:sp>
    </p:spTree>
    <p:extLst>
      <p:ext uri="{BB962C8B-B14F-4D97-AF65-F5344CB8AC3E}">
        <p14:creationId xmlns:p14="http://schemas.microsoft.com/office/powerpoint/2010/main" val="2611134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709" name="Google Shape;70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0" name="Google Shape;72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721" name="Google Shape;721;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729" name="Google Shape;729;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7" name="Google Shape;75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771" name="Google Shape;771;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785" name="Google Shape;785;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31ddb5a45a8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31ddb5a45a8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04" name="Google Shape;804;g31ddb5a45a8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0" name="Google Shape;81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11" name="Google Shape;811;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17" name="Google Shape;817;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35" name="Google Shape;835;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6</a:t>
            </a:fld>
            <a:endParaRPr lang="en-US" dirty="0"/>
          </a:p>
        </p:txBody>
      </p:sp>
    </p:spTree>
    <p:extLst>
      <p:ext uri="{BB962C8B-B14F-4D97-AF65-F5344CB8AC3E}">
        <p14:creationId xmlns:p14="http://schemas.microsoft.com/office/powerpoint/2010/main" val="31259622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52" name="Google Shape;852;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80" name="Google Shape;880;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87" name="Google Shape;88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896" name="Google Shape;89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902" name="Google Shape;90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908" name="Google Shape;908;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915" name="Google Shape;915;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1" name="Google Shape;921;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922" name="Google Shape;922;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dirty="0"/>
          </a:p>
        </p:txBody>
      </p:sp>
      <p:sp>
        <p:nvSpPr>
          <p:cNvPr id="929" name="Google Shape;929;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Photos tirées de Doglioli Andrea, Ballerini Tosca, (</a:t>
            </a:r>
            <a:r>
              <a:rPr lang="fr-FR" noProof="0" dirty="0" err="1"/>
              <a:t>eds</a:t>
            </a:r>
            <a:r>
              <a:rPr lang="fr-FR" noProof="0" dirty="0"/>
              <a:t>) (2025). People, science and instruments of the </a:t>
            </a:r>
            <a:r>
              <a:rPr lang="fr-FR" noProof="0" dirty="0" err="1"/>
              <a:t>BioSWOT</a:t>
            </a:r>
            <a:r>
              <a:rPr lang="fr-FR" noProof="0" dirty="0"/>
              <a:t>-Med Campaign. Lu::Ce </a:t>
            </a:r>
            <a:r>
              <a:rPr lang="fr-FR" noProof="0" dirty="0" err="1"/>
              <a:t>edizioni</a:t>
            </a:r>
            <a:r>
              <a:rPr lang="fr-FR" noProof="0" dirty="0"/>
              <a:t>. https://doi.org/10.13155/105690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fr-FR" dirty="0"/>
          </a:p>
          <a:p>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fr-FR" smtClean="0"/>
              <a:t>70</a:t>
            </a:fld>
            <a:endParaRPr lang="fr-FR"/>
          </a:p>
        </p:txBody>
      </p:sp>
    </p:spTree>
    <p:extLst>
      <p:ext uri="{BB962C8B-B14F-4D97-AF65-F5344CB8AC3E}">
        <p14:creationId xmlns:p14="http://schemas.microsoft.com/office/powerpoint/2010/main" val="3765530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7</a:t>
            </a:fld>
            <a:endParaRPr lang="en-US" dirty="0"/>
          </a:p>
        </p:txBody>
      </p:sp>
    </p:spTree>
    <p:extLst>
      <p:ext uri="{BB962C8B-B14F-4D97-AF65-F5344CB8AC3E}">
        <p14:creationId xmlns:p14="http://schemas.microsoft.com/office/powerpoint/2010/main" val="2184738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8</a:t>
            </a:fld>
            <a:endParaRPr lang="en-US" dirty="0"/>
          </a:p>
        </p:txBody>
      </p:sp>
    </p:spTree>
    <p:extLst>
      <p:ext uri="{BB962C8B-B14F-4D97-AF65-F5344CB8AC3E}">
        <p14:creationId xmlns:p14="http://schemas.microsoft.com/office/powerpoint/2010/main" val="2890932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Sauf mention contraire, la présentation “</a:t>
            </a:r>
            <a:r>
              <a:rPr lang="fr-FR" dirty="0">
                <a:solidFill>
                  <a:schemeClr val="bg1"/>
                </a:solidFill>
              </a:rPr>
              <a:t>Qu’est-ce que Swot apporte à l’océanographie </a:t>
            </a:r>
            <a:r>
              <a:rPr lang="en-US" dirty="0">
                <a:solidFill>
                  <a:schemeClr val="bg1"/>
                </a:solidFill>
              </a:rPr>
              <a:t>?</a:t>
            </a:r>
            <a:r>
              <a:rPr lang="fr-FR" sz="1200" dirty="0"/>
              <a:t>” conçue par Cnes/Aviso est mise à disposition selon les termes de la Licence Creative Commons Attribution -  Partage dans les Mêmes Conditions 4.0 International (CC BY-SA 4.0). Pour consulter cette licence, allez sur https://creativecommons.org/licenses/by-sa/4.0 </a:t>
            </a:r>
            <a:endParaRPr lang="en-US" dirty="0"/>
          </a:p>
        </p:txBody>
      </p:sp>
      <p:sp>
        <p:nvSpPr>
          <p:cNvPr id="4" name="Espace réservé du numéro de diapositive 3"/>
          <p:cNvSpPr>
            <a:spLocks noGrp="1"/>
          </p:cNvSpPr>
          <p:nvPr>
            <p:ph type="sldNum" sz="quarter" idx="5"/>
          </p:nvPr>
        </p:nvSpPr>
        <p:spPr/>
        <p:txBody>
          <a:bodyPr/>
          <a:lstStyle/>
          <a:p>
            <a:fld id="{9994D437-B20D-4AE3-9E5B-DD411C8C31ED}" type="slidenum">
              <a:rPr lang="en-US" smtClean="0"/>
              <a:t>9</a:t>
            </a:fld>
            <a:endParaRPr lang="en-US" dirty="0"/>
          </a:p>
        </p:txBody>
      </p:sp>
    </p:spTree>
    <p:extLst>
      <p:ext uri="{BB962C8B-B14F-4D97-AF65-F5344CB8AC3E}">
        <p14:creationId xmlns:p14="http://schemas.microsoft.com/office/powerpoint/2010/main" val="169943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F5CEA-070A-4417-B819-81E2E1CE19F2}"/>
              </a:ext>
            </a:extLst>
          </p:cNvPr>
          <p:cNvSpPr>
            <a:spLocks noGrp="1"/>
          </p:cNvSpPr>
          <p:nvPr>
            <p:ph type="ctrTitle"/>
          </p:nvPr>
        </p:nvSpPr>
        <p:spPr>
          <a:xfrm>
            <a:off x="1524000" y="1122363"/>
            <a:ext cx="9144000" cy="2387600"/>
          </a:xfrm>
        </p:spPr>
        <p:txBody>
          <a:bodyPr anchor="b"/>
          <a:lstStyle>
            <a:lvl1pPr algn="ctr">
              <a:defRPr sz="6000" b="1"/>
            </a:lvl1pPr>
          </a:lstStyle>
          <a:p>
            <a:r>
              <a:rPr lang="en-US" noProof="0" dirty="0" err="1"/>
              <a:t>Modifiez</a:t>
            </a:r>
            <a:r>
              <a:rPr lang="en-US" noProof="0" dirty="0"/>
              <a:t> le style du </a:t>
            </a:r>
            <a:r>
              <a:rPr lang="en-US" noProof="0" dirty="0" err="1"/>
              <a:t>titre</a:t>
            </a:r>
            <a:endParaRPr lang="en-US" noProof="0" dirty="0"/>
          </a:p>
        </p:txBody>
      </p:sp>
      <p:sp>
        <p:nvSpPr>
          <p:cNvPr id="3" name="Sous-titre 2">
            <a:extLst>
              <a:ext uri="{FF2B5EF4-FFF2-40B4-BE49-F238E27FC236}">
                <a16:creationId xmlns:a16="http://schemas.microsoft.com/office/drawing/2014/main" id="{1AE424CD-F9D2-4878-BF78-25DAAB7487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err="1"/>
              <a:t>Modifiez</a:t>
            </a:r>
            <a:r>
              <a:rPr lang="en-US" noProof="0" dirty="0"/>
              <a:t> le style des sous-</a:t>
            </a:r>
            <a:r>
              <a:rPr lang="en-US" noProof="0" dirty="0" err="1"/>
              <a:t>titres</a:t>
            </a:r>
            <a:r>
              <a:rPr lang="en-US" noProof="0" dirty="0"/>
              <a:t> du masque</a:t>
            </a:r>
          </a:p>
        </p:txBody>
      </p:sp>
      <p:sp>
        <p:nvSpPr>
          <p:cNvPr id="4" name="Espace réservé de la date 3">
            <a:extLst>
              <a:ext uri="{FF2B5EF4-FFF2-40B4-BE49-F238E27FC236}">
                <a16:creationId xmlns:a16="http://schemas.microsoft.com/office/drawing/2014/main" id="{CFD53F21-73A9-454A-A5F9-D52906D771F4}"/>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5" name="Espace réservé du pied de page 4">
            <a:extLst>
              <a:ext uri="{FF2B5EF4-FFF2-40B4-BE49-F238E27FC236}">
                <a16:creationId xmlns:a16="http://schemas.microsoft.com/office/drawing/2014/main" id="{8B0541FF-7E2B-42C4-A22D-1062ED9400F8}"/>
              </a:ext>
            </a:extLst>
          </p:cNvPr>
          <p:cNvSpPr>
            <a:spLocks noGrp="1"/>
          </p:cNvSpPr>
          <p:nvPr>
            <p:ph type="ftr" sz="quarter" idx="11"/>
          </p:nvPr>
        </p:nvSpPr>
        <p:spPr/>
        <p:txBody>
          <a:bodyPr/>
          <a:lstStyle/>
          <a:p>
            <a:endParaRPr lang="en-US" noProof="0" dirty="0"/>
          </a:p>
        </p:txBody>
      </p:sp>
      <p:sp>
        <p:nvSpPr>
          <p:cNvPr id="6" name="Espace réservé du numéro de diapositive 5">
            <a:extLst>
              <a:ext uri="{FF2B5EF4-FFF2-40B4-BE49-F238E27FC236}">
                <a16:creationId xmlns:a16="http://schemas.microsoft.com/office/drawing/2014/main" id="{C520889C-E19E-4B27-B405-450F45270834}"/>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2731631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42"/>
        <p:cNvGrpSpPr/>
        <p:nvPr/>
      </p:nvGrpSpPr>
      <p:grpSpPr>
        <a:xfrm>
          <a:off x="0" y="0"/>
          <a:ext cx="0" cy="0"/>
          <a:chOff x="0" y="0"/>
          <a:chExt cx="0" cy="0"/>
        </a:xfrm>
      </p:grpSpPr>
      <p:sp>
        <p:nvSpPr>
          <p:cNvPr id="43" name="Google Shape;43;p81"/>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63845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e">
  <p:cSld name="Texte">
    <p:spTree>
      <p:nvGrpSpPr>
        <p:cNvPr id="1" name="Shape 45"/>
        <p:cNvGrpSpPr/>
        <p:nvPr/>
      </p:nvGrpSpPr>
      <p:grpSpPr>
        <a:xfrm>
          <a:off x="0" y="0"/>
          <a:ext cx="0" cy="0"/>
          <a:chOff x="0" y="0"/>
          <a:chExt cx="0" cy="0"/>
        </a:xfrm>
      </p:grpSpPr>
      <p:sp>
        <p:nvSpPr>
          <p:cNvPr id="46" name="Google Shape;46;p82"/>
          <p:cNvSpPr txBox="1">
            <a:spLocks noGrp="1"/>
          </p:cNvSpPr>
          <p:nvPr>
            <p:ph type="title"/>
          </p:nvPr>
        </p:nvSpPr>
        <p:spPr>
          <a:xfrm>
            <a:off x="396950" y="141458"/>
            <a:ext cx="8597543" cy="42473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2"/>
          <p:cNvSpPr txBox="1">
            <a:spLocks noGrp="1"/>
          </p:cNvSpPr>
          <p:nvPr>
            <p:ph type="body" idx="1"/>
          </p:nvPr>
        </p:nvSpPr>
        <p:spPr>
          <a:xfrm>
            <a:off x="396949" y="863062"/>
            <a:ext cx="11600362" cy="56956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82"/>
          <p:cNvSpPr txBox="1">
            <a:spLocks noGrp="1"/>
          </p:cNvSpPr>
          <p:nvPr>
            <p:ph type="sldNum" idx="12"/>
          </p:nvPr>
        </p:nvSpPr>
        <p:spPr>
          <a:xfrm>
            <a:off x="11637818" y="6558742"/>
            <a:ext cx="554182" cy="299258"/>
          </a:xfrm>
          <a:prstGeom prst="rect">
            <a:avLst/>
          </a:prstGeom>
          <a:noFill/>
          <a:ln>
            <a:noFill/>
          </a:ln>
        </p:spPr>
        <p:txBody>
          <a:bodyPr spcFirstLastPara="1" wrap="square" lIns="0" tIns="0" rIns="0" bIns="0" anchor="ctr" anchorCtr="0">
            <a:noAutofit/>
          </a:bodyPr>
          <a:lstStyle>
            <a:lvl1pPr marL="0" lvl="0" indent="0" algn="ctr">
              <a:spcBef>
                <a:spcPts val="0"/>
              </a:spcBef>
              <a:buNone/>
              <a:defRPr sz="1200" b="1">
                <a:solidFill>
                  <a:schemeClr val="dk1"/>
                </a:solidFill>
                <a:latin typeface="Arial"/>
                <a:ea typeface="Arial"/>
                <a:cs typeface="Arial"/>
                <a:sym typeface="Arial"/>
              </a:defRPr>
            </a:lvl1pPr>
            <a:lvl2pPr marL="0" lvl="1" indent="0" algn="ctr">
              <a:spcBef>
                <a:spcPts val="0"/>
              </a:spcBef>
              <a:buNone/>
              <a:defRPr sz="1200" b="1">
                <a:solidFill>
                  <a:schemeClr val="dk1"/>
                </a:solidFill>
                <a:latin typeface="Arial"/>
                <a:ea typeface="Arial"/>
                <a:cs typeface="Arial"/>
                <a:sym typeface="Arial"/>
              </a:defRPr>
            </a:lvl2pPr>
            <a:lvl3pPr marL="0" lvl="2" indent="0" algn="ctr">
              <a:spcBef>
                <a:spcPts val="0"/>
              </a:spcBef>
              <a:buNone/>
              <a:defRPr sz="1200" b="1">
                <a:solidFill>
                  <a:schemeClr val="dk1"/>
                </a:solidFill>
                <a:latin typeface="Arial"/>
                <a:ea typeface="Arial"/>
                <a:cs typeface="Arial"/>
                <a:sym typeface="Arial"/>
              </a:defRPr>
            </a:lvl3pPr>
            <a:lvl4pPr marL="0" lvl="3" indent="0" algn="ctr">
              <a:spcBef>
                <a:spcPts val="0"/>
              </a:spcBef>
              <a:buNone/>
              <a:defRPr sz="1200" b="1">
                <a:solidFill>
                  <a:schemeClr val="dk1"/>
                </a:solidFill>
                <a:latin typeface="Arial"/>
                <a:ea typeface="Arial"/>
                <a:cs typeface="Arial"/>
                <a:sym typeface="Arial"/>
              </a:defRPr>
            </a:lvl4pPr>
            <a:lvl5pPr marL="0" lvl="4" indent="0" algn="ctr">
              <a:spcBef>
                <a:spcPts val="0"/>
              </a:spcBef>
              <a:buNone/>
              <a:defRPr sz="1200" b="1">
                <a:solidFill>
                  <a:schemeClr val="dk1"/>
                </a:solidFill>
                <a:latin typeface="Arial"/>
                <a:ea typeface="Arial"/>
                <a:cs typeface="Arial"/>
                <a:sym typeface="Arial"/>
              </a:defRPr>
            </a:lvl5pPr>
            <a:lvl6pPr marL="0" lvl="5" indent="0" algn="ctr">
              <a:spcBef>
                <a:spcPts val="0"/>
              </a:spcBef>
              <a:buNone/>
              <a:defRPr sz="1200" b="1">
                <a:solidFill>
                  <a:schemeClr val="dk1"/>
                </a:solidFill>
                <a:latin typeface="Arial"/>
                <a:ea typeface="Arial"/>
                <a:cs typeface="Arial"/>
                <a:sym typeface="Arial"/>
              </a:defRPr>
            </a:lvl6pPr>
            <a:lvl7pPr marL="0" lvl="6" indent="0" algn="ctr">
              <a:spcBef>
                <a:spcPts val="0"/>
              </a:spcBef>
              <a:buNone/>
              <a:defRPr sz="1200" b="1">
                <a:solidFill>
                  <a:schemeClr val="dk1"/>
                </a:solidFill>
                <a:latin typeface="Arial"/>
                <a:ea typeface="Arial"/>
                <a:cs typeface="Arial"/>
                <a:sym typeface="Arial"/>
              </a:defRPr>
            </a:lvl7pPr>
            <a:lvl8pPr marL="0" lvl="7" indent="0" algn="ctr">
              <a:spcBef>
                <a:spcPts val="0"/>
              </a:spcBef>
              <a:buNone/>
              <a:defRPr sz="1200" b="1">
                <a:solidFill>
                  <a:schemeClr val="dk1"/>
                </a:solidFill>
                <a:latin typeface="Arial"/>
                <a:ea typeface="Arial"/>
                <a:cs typeface="Arial"/>
                <a:sym typeface="Arial"/>
              </a:defRPr>
            </a:lvl8pPr>
            <a:lvl9pPr marL="0" lvl="8" indent="0" algn="ctr">
              <a:spcBef>
                <a:spcPts val="0"/>
              </a:spcBef>
              <a:buNone/>
              <a:defRPr sz="1200" b="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‹N°›</a:t>
            </a:fld>
            <a:endParaRPr/>
          </a:p>
        </p:txBody>
      </p:sp>
    </p:spTree>
    <p:extLst>
      <p:ext uri="{BB962C8B-B14F-4D97-AF65-F5344CB8AC3E}">
        <p14:creationId xmlns:p14="http://schemas.microsoft.com/office/powerpoint/2010/main" val="2208599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C4D28B-D29C-4216-A854-BF5FD7D5C816}"/>
              </a:ext>
            </a:extLst>
          </p:cNvPr>
          <p:cNvSpPr>
            <a:spLocks noGrp="1"/>
          </p:cNvSpPr>
          <p:nvPr>
            <p:ph type="title" hasCustomPrompt="1"/>
          </p:nvPr>
        </p:nvSpPr>
        <p:spPr>
          <a:xfrm>
            <a:off x="171449" y="136526"/>
            <a:ext cx="11877675" cy="544512"/>
          </a:xfrm>
        </p:spPr>
        <p:txBody>
          <a:bodyPr/>
          <a:lstStyle>
            <a:lvl1pPr>
              <a:defRPr/>
            </a:lvl1pPr>
          </a:lstStyle>
          <a:p>
            <a:r>
              <a:rPr lang="en-US" noProof="0" dirty="0" err="1"/>
              <a:t>Modifiez</a:t>
            </a:r>
            <a:r>
              <a:rPr lang="en-US" noProof="0" dirty="0"/>
              <a:t> le style du </a:t>
            </a:r>
            <a:r>
              <a:rPr lang="en-US" noProof="0" dirty="0" err="1"/>
              <a:t>titre</a:t>
            </a:r>
            <a:r>
              <a:rPr lang="en-US" noProof="0" dirty="0"/>
              <a:t>	</a:t>
            </a:r>
          </a:p>
        </p:txBody>
      </p:sp>
      <p:sp>
        <p:nvSpPr>
          <p:cNvPr id="3" name="Espace réservé du contenu 2">
            <a:extLst>
              <a:ext uri="{FF2B5EF4-FFF2-40B4-BE49-F238E27FC236}">
                <a16:creationId xmlns:a16="http://schemas.microsoft.com/office/drawing/2014/main" id="{C6DB4917-2839-4853-982E-C7A3D68B6712}"/>
              </a:ext>
            </a:extLst>
          </p:cNvPr>
          <p:cNvSpPr>
            <a:spLocks noGrp="1"/>
          </p:cNvSpPr>
          <p:nvPr>
            <p:ph idx="1" hasCustomPrompt="1"/>
          </p:nvPr>
        </p:nvSpPr>
        <p:spPr>
          <a:xfrm>
            <a:off x="171449" y="828675"/>
            <a:ext cx="11877675" cy="5410200"/>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4" name="Espace réservé de la date 3">
            <a:extLst>
              <a:ext uri="{FF2B5EF4-FFF2-40B4-BE49-F238E27FC236}">
                <a16:creationId xmlns:a16="http://schemas.microsoft.com/office/drawing/2014/main" id="{EB2F7EC4-F760-4606-A271-009FA2FF0C82}"/>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5" name="Espace réservé du pied de page 4">
            <a:extLst>
              <a:ext uri="{FF2B5EF4-FFF2-40B4-BE49-F238E27FC236}">
                <a16:creationId xmlns:a16="http://schemas.microsoft.com/office/drawing/2014/main" id="{1D2F36D8-BC59-4A94-A2F4-362BA4938811}"/>
              </a:ext>
            </a:extLst>
          </p:cNvPr>
          <p:cNvSpPr>
            <a:spLocks noGrp="1"/>
          </p:cNvSpPr>
          <p:nvPr>
            <p:ph type="ftr" sz="quarter" idx="11"/>
          </p:nvPr>
        </p:nvSpPr>
        <p:spPr/>
        <p:txBody>
          <a:bodyPr/>
          <a:lstStyle/>
          <a:p>
            <a:endParaRPr lang="en-US" noProof="0" dirty="0"/>
          </a:p>
        </p:txBody>
      </p:sp>
      <p:sp>
        <p:nvSpPr>
          <p:cNvPr id="6" name="Espace réservé du numéro de diapositive 5">
            <a:extLst>
              <a:ext uri="{FF2B5EF4-FFF2-40B4-BE49-F238E27FC236}">
                <a16:creationId xmlns:a16="http://schemas.microsoft.com/office/drawing/2014/main" id="{547FD59C-0D0F-4F00-B17E-A49D35944208}"/>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356844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84255E-EE61-4782-B2DB-200F10B41EA2}"/>
              </a:ext>
            </a:extLst>
          </p:cNvPr>
          <p:cNvSpPr>
            <a:spLocks noGrp="1"/>
          </p:cNvSpPr>
          <p:nvPr>
            <p:ph type="title"/>
          </p:nvPr>
        </p:nvSpPr>
        <p:spPr>
          <a:xfrm>
            <a:off x="831850" y="1709738"/>
            <a:ext cx="10515600" cy="2852737"/>
          </a:xfrm>
        </p:spPr>
        <p:txBody>
          <a:bodyPr anchor="b">
            <a:normAutofit/>
          </a:bodyPr>
          <a:lstStyle>
            <a:lvl1pPr>
              <a:defRPr sz="5400" b="1"/>
            </a:lvl1pPr>
          </a:lstStyle>
          <a:p>
            <a:r>
              <a:rPr lang="en-US" noProof="0" dirty="0" err="1"/>
              <a:t>Modifiez</a:t>
            </a:r>
            <a:r>
              <a:rPr lang="en-US" noProof="0" dirty="0"/>
              <a:t> le style du </a:t>
            </a:r>
            <a:r>
              <a:rPr lang="en-US" noProof="0" dirty="0" err="1"/>
              <a:t>titre</a:t>
            </a:r>
            <a:endParaRPr lang="en-US" noProof="0" dirty="0"/>
          </a:p>
        </p:txBody>
      </p:sp>
      <p:sp>
        <p:nvSpPr>
          <p:cNvPr id="3" name="Espace réservé du texte 2">
            <a:extLst>
              <a:ext uri="{FF2B5EF4-FFF2-40B4-BE49-F238E27FC236}">
                <a16:creationId xmlns:a16="http://schemas.microsoft.com/office/drawing/2014/main" id="{71EBDF23-3312-4D70-B056-DDDD32D15199}"/>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Modifier les styles du </a:t>
            </a:r>
            <a:r>
              <a:rPr lang="en-US" noProof="0" dirty="0" err="1"/>
              <a:t>texte</a:t>
            </a:r>
            <a:r>
              <a:rPr lang="en-US" noProof="0" dirty="0"/>
              <a:t> du masque</a:t>
            </a:r>
          </a:p>
        </p:txBody>
      </p:sp>
      <p:sp>
        <p:nvSpPr>
          <p:cNvPr id="4" name="Espace réservé de la date 3">
            <a:extLst>
              <a:ext uri="{FF2B5EF4-FFF2-40B4-BE49-F238E27FC236}">
                <a16:creationId xmlns:a16="http://schemas.microsoft.com/office/drawing/2014/main" id="{5C2FE0F3-5522-4ADC-A0A5-E9B421443FBD}"/>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5" name="Espace réservé du pied de page 4">
            <a:extLst>
              <a:ext uri="{FF2B5EF4-FFF2-40B4-BE49-F238E27FC236}">
                <a16:creationId xmlns:a16="http://schemas.microsoft.com/office/drawing/2014/main" id="{BD9B0902-0F24-47C9-A632-183E9F98903B}"/>
              </a:ext>
            </a:extLst>
          </p:cNvPr>
          <p:cNvSpPr>
            <a:spLocks noGrp="1"/>
          </p:cNvSpPr>
          <p:nvPr>
            <p:ph type="ftr" sz="quarter" idx="11"/>
          </p:nvPr>
        </p:nvSpPr>
        <p:spPr/>
        <p:txBody>
          <a:bodyPr/>
          <a:lstStyle/>
          <a:p>
            <a:endParaRPr lang="en-US" noProof="0" dirty="0"/>
          </a:p>
        </p:txBody>
      </p:sp>
      <p:sp>
        <p:nvSpPr>
          <p:cNvPr id="6" name="Espace réservé du numéro de diapositive 5">
            <a:extLst>
              <a:ext uri="{FF2B5EF4-FFF2-40B4-BE49-F238E27FC236}">
                <a16:creationId xmlns:a16="http://schemas.microsoft.com/office/drawing/2014/main" id="{309E96E7-1D0F-4474-A209-E8904D06FF17}"/>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3655300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9C3C7-FF13-4F04-B4EF-984DC4EA6D22}"/>
              </a:ext>
            </a:extLst>
          </p:cNvPr>
          <p:cNvSpPr>
            <a:spLocks noGrp="1"/>
          </p:cNvSpPr>
          <p:nvPr>
            <p:ph type="title" hasCustomPrompt="1"/>
          </p:nvPr>
        </p:nvSpPr>
        <p:spPr>
          <a:xfrm>
            <a:off x="142875" y="136526"/>
            <a:ext cx="11915775" cy="544512"/>
          </a:xfrm>
        </p:spPr>
        <p:txBody>
          <a:bodyPr/>
          <a:lstStyle>
            <a:lvl1pPr>
              <a:defRPr/>
            </a:lvl1pPr>
          </a:lstStyle>
          <a:p>
            <a:r>
              <a:rPr lang="en-US" noProof="0" dirty="0" err="1"/>
              <a:t>Modifiez</a:t>
            </a:r>
            <a:r>
              <a:rPr lang="en-US" noProof="0" dirty="0"/>
              <a:t> le style du </a:t>
            </a:r>
            <a:r>
              <a:rPr lang="en-US" noProof="0" dirty="0" err="1"/>
              <a:t>titre</a:t>
            </a:r>
            <a:r>
              <a:rPr lang="en-US" noProof="0" dirty="0"/>
              <a:t>	</a:t>
            </a:r>
          </a:p>
        </p:txBody>
      </p:sp>
      <p:sp>
        <p:nvSpPr>
          <p:cNvPr id="3" name="Espace réservé du contenu 2">
            <a:extLst>
              <a:ext uri="{FF2B5EF4-FFF2-40B4-BE49-F238E27FC236}">
                <a16:creationId xmlns:a16="http://schemas.microsoft.com/office/drawing/2014/main" id="{8CC5123F-F076-45D9-8479-8D0DD2E1FB57}"/>
              </a:ext>
            </a:extLst>
          </p:cNvPr>
          <p:cNvSpPr>
            <a:spLocks noGrp="1"/>
          </p:cNvSpPr>
          <p:nvPr>
            <p:ph sz="half" idx="1" hasCustomPrompt="1"/>
          </p:nvPr>
        </p:nvSpPr>
        <p:spPr>
          <a:xfrm>
            <a:off x="142875" y="860425"/>
            <a:ext cx="5181600" cy="5316538"/>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4" name="Espace réservé du contenu 3">
            <a:extLst>
              <a:ext uri="{FF2B5EF4-FFF2-40B4-BE49-F238E27FC236}">
                <a16:creationId xmlns:a16="http://schemas.microsoft.com/office/drawing/2014/main" id="{23467BF8-D26B-43A6-A0F2-422E5B77C7D4}"/>
              </a:ext>
            </a:extLst>
          </p:cNvPr>
          <p:cNvSpPr>
            <a:spLocks noGrp="1"/>
          </p:cNvSpPr>
          <p:nvPr>
            <p:ph sz="half" idx="2" hasCustomPrompt="1"/>
          </p:nvPr>
        </p:nvSpPr>
        <p:spPr>
          <a:xfrm>
            <a:off x="6172200" y="860425"/>
            <a:ext cx="5886450" cy="5316538"/>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5" name="Espace réservé de la date 4">
            <a:extLst>
              <a:ext uri="{FF2B5EF4-FFF2-40B4-BE49-F238E27FC236}">
                <a16:creationId xmlns:a16="http://schemas.microsoft.com/office/drawing/2014/main" id="{67D6209D-0150-46B3-B9F7-D778EC031BE3}"/>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6" name="Espace réservé du pied de page 5">
            <a:extLst>
              <a:ext uri="{FF2B5EF4-FFF2-40B4-BE49-F238E27FC236}">
                <a16:creationId xmlns:a16="http://schemas.microsoft.com/office/drawing/2014/main" id="{BD29BAB3-0BB2-498E-A41E-4E5DC5E23B3E}"/>
              </a:ext>
            </a:extLst>
          </p:cNvPr>
          <p:cNvSpPr>
            <a:spLocks noGrp="1"/>
          </p:cNvSpPr>
          <p:nvPr>
            <p:ph type="ftr" sz="quarter" idx="11"/>
          </p:nvPr>
        </p:nvSpPr>
        <p:spPr/>
        <p:txBody>
          <a:bodyPr/>
          <a:lstStyle/>
          <a:p>
            <a:endParaRPr lang="en-US" noProof="0" dirty="0"/>
          </a:p>
        </p:txBody>
      </p:sp>
      <p:sp>
        <p:nvSpPr>
          <p:cNvPr id="7" name="Espace réservé du numéro de diapositive 6">
            <a:extLst>
              <a:ext uri="{FF2B5EF4-FFF2-40B4-BE49-F238E27FC236}">
                <a16:creationId xmlns:a16="http://schemas.microsoft.com/office/drawing/2014/main" id="{9A522DA9-726B-4ECE-9E3D-1F8D20C8E2BD}"/>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341251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B065AD-6D3F-43D3-8DE8-3F29E232B79E}"/>
              </a:ext>
            </a:extLst>
          </p:cNvPr>
          <p:cNvSpPr>
            <a:spLocks noGrp="1"/>
          </p:cNvSpPr>
          <p:nvPr>
            <p:ph type="title" hasCustomPrompt="1"/>
          </p:nvPr>
        </p:nvSpPr>
        <p:spPr>
          <a:xfrm>
            <a:off x="145773" y="136525"/>
            <a:ext cx="11953461" cy="593727"/>
          </a:xfrm>
        </p:spPr>
        <p:txBody>
          <a:bodyPr/>
          <a:lstStyle>
            <a:lvl1pPr>
              <a:defRPr/>
            </a:lvl1pPr>
          </a:lstStyle>
          <a:p>
            <a:r>
              <a:rPr lang="en-US" noProof="0" dirty="0" err="1"/>
              <a:t>Modifiez</a:t>
            </a:r>
            <a:r>
              <a:rPr lang="en-US" noProof="0" dirty="0"/>
              <a:t> le style du </a:t>
            </a:r>
            <a:r>
              <a:rPr lang="en-US" noProof="0" dirty="0" err="1"/>
              <a:t>titre</a:t>
            </a:r>
            <a:r>
              <a:rPr lang="en-US" noProof="0" dirty="0"/>
              <a:t>	</a:t>
            </a:r>
          </a:p>
        </p:txBody>
      </p:sp>
      <p:sp>
        <p:nvSpPr>
          <p:cNvPr id="3" name="Espace réservé du texte 2">
            <a:extLst>
              <a:ext uri="{FF2B5EF4-FFF2-40B4-BE49-F238E27FC236}">
                <a16:creationId xmlns:a16="http://schemas.microsoft.com/office/drawing/2014/main" id="{16E0266F-5976-46F3-A286-525B47EA5232}"/>
              </a:ext>
            </a:extLst>
          </p:cNvPr>
          <p:cNvSpPr>
            <a:spLocks noGrp="1"/>
          </p:cNvSpPr>
          <p:nvPr>
            <p:ph type="body" idx="1" hasCustomPrompt="1"/>
          </p:nvPr>
        </p:nvSpPr>
        <p:spPr>
          <a:xfrm>
            <a:off x="145774" y="925785"/>
            <a:ext cx="58518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Modifier les styles du </a:t>
            </a:r>
            <a:r>
              <a:rPr lang="en-US" noProof="0" dirty="0" err="1"/>
              <a:t>texte</a:t>
            </a:r>
            <a:r>
              <a:rPr lang="en-US" noProof="0" dirty="0"/>
              <a:t> du masque</a:t>
            </a:r>
          </a:p>
        </p:txBody>
      </p:sp>
      <p:sp>
        <p:nvSpPr>
          <p:cNvPr id="4" name="Espace réservé du contenu 3">
            <a:extLst>
              <a:ext uri="{FF2B5EF4-FFF2-40B4-BE49-F238E27FC236}">
                <a16:creationId xmlns:a16="http://schemas.microsoft.com/office/drawing/2014/main" id="{17FD69C4-DB85-4D5D-A601-93979C070E94}"/>
              </a:ext>
            </a:extLst>
          </p:cNvPr>
          <p:cNvSpPr>
            <a:spLocks noGrp="1"/>
          </p:cNvSpPr>
          <p:nvPr>
            <p:ph sz="half" idx="2" hasCustomPrompt="1"/>
          </p:nvPr>
        </p:nvSpPr>
        <p:spPr>
          <a:xfrm>
            <a:off x="145774" y="1749697"/>
            <a:ext cx="5851802" cy="4386060"/>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5" name="Espace réservé du texte 4">
            <a:extLst>
              <a:ext uri="{FF2B5EF4-FFF2-40B4-BE49-F238E27FC236}">
                <a16:creationId xmlns:a16="http://schemas.microsoft.com/office/drawing/2014/main" id="{D40199BB-C1C4-4D8D-921F-97DFFBB60E1B}"/>
              </a:ext>
            </a:extLst>
          </p:cNvPr>
          <p:cNvSpPr>
            <a:spLocks noGrp="1"/>
          </p:cNvSpPr>
          <p:nvPr>
            <p:ph type="body" sz="quarter" idx="3" hasCustomPrompt="1"/>
          </p:nvPr>
        </p:nvSpPr>
        <p:spPr>
          <a:xfrm>
            <a:off x="6172200" y="925785"/>
            <a:ext cx="592703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a:t>Modifier les styles du </a:t>
            </a:r>
            <a:r>
              <a:rPr lang="en-US" noProof="0" dirty="0" err="1"/>
              <a:t>texte</a:t>
            </a:r>
            <a:r>
              <a:rPr lang="en-US" noProof="0" dirty="0"/>
              <a:t> du masque</a:t>
            </a:r>
          </a:p>
        </p:txBody>
      </p:sp>
      <p:sp>
        <p:nvSpPr>
          <p:cNvPr id="6" name="Espace réservé du contenu 5">
            <a:extLst>
              <a:ext uri="{FF2B5EF4-FFF2-40B4-BE49-F238E27FC236}">
                <a16:creationId xmlns:a16="http://schemas.microsoft.com/office/drawing/2014/main" id="{8AC63358-E620-4088-B1C3-3725B65BDCD1}"/>
              </a:ext>
            </a:extLst>
          </p:cNvPr>
          <p:cNvSpPr>
            <a:spLocks noGrp="1"/>
          </p:cNvSpPr>
          <p:nvPr>
            <p:ph sz="quarter" idx="4" hasCustomPrompt="1"/>
          </p:nvPr>
        </p:nvSpPr>
        <p:spPr>
          <a:xfrm>
            <a:off x="6172200" y="1749697"/>
            <a:ext cx="5927034" cy="4386060"/>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7" name="Espace réservé de la date 6">
            <a:extLst>
              <a:ext uri="{FF2B5EF4-FFF2-40B4-BE49-F238E27FC236}">
                <a16:creationId xmlns:a16="http://schemas.microsoft.com/office/drawing/2014/main" id="{4773E05A-6A0F-49AB-BE71-3610D49A57D1}"/>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8" name="Espace réservé du pied de page 7">
            <a:extLst>
              <a:ext uri="{FF2B5EF4-FFF2-40B4-BE49-F238E27FC236}">
                <a16:creationId xmlns:a16="http://schemas.microsoft.com/office/drawing/2014/main" id="{F411E7CE-EC00-4FDB-91F9-B5F903FCF25A}"/>
              </a:ext>
            </a:extLst>
          </p:cNvPr>
          <p:cNvSpPr>
            <a:spLocks noGrp="1"/>
          </p:cNvSpPr>
          <p:nvPr>
            <p:ph type="ftr" sz="quarter" idx="11"/>
          </p:nvPr>
        </p:nvSpPr>
        <p:spPr/>
        <p:txBody>
          <a:bodyPr/>
          <a:lstStyle/>
          <a:p>
            <a:endParaRPr lang="en-US" noProof="0" dirty="0"/>
          </a:p>
        </p:txBody>
      </p:sp>
      <p:sp>
        <p:nvSpPr>
          <p:cNvPr id="9" name="Espace réservé du numéro de diapositive 8">
            <a:extLst>
              <a:ext uri="{FF2B5EF4-FFF2-40B4-BE49-F238E27FC236}">
                <a16:creationId xmlns:a16="http://schemas.microsoft.com/office/drawing/2014/main" id="{93D6D96F-63B2-4D0F-8FC4-42D842B54633}"/>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852412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19D51-B8F3-4FCD-8BB9-E5CE45CEBC31}"/>
              </a:ext>
            </a:extLst>
          </p:cNvPr>
          <p:cNvSpPr>
            <a:spLocks noGrp="1"/>
          </p:cNvSpPr>
          <p:nvPr>
            <p:ph type="title" hasCustomPrompt="1"/>
          </p:nvPr>
        </p:nvSpPr>
        <p:spPr>
          <a:xfrm>
            <a:off x="123825" y="136525"/>
            <a:ext cx="11925300" cy="511175"/>
          </a:xfrm>
        </p:spPr>
        <p:txBody>
          <a:bodyPr/>
          <a:lstStyle>
            <a:lvl1pPr>
              <a:defRPr/>
            </a:lvl1pPr>
          </a:lstStyle>
          <a:p>
            <a:r>
              <a:rPr lang="en-US" noProof="0" dirty="0" err="1"/>
              <a:t>Modifiez</a:t>
            </a:r>
            <a:r>
              <a:rPr lang="en-US" noProof="0" dirty="0"/>
              <a:t> le style du </a:t>
            </a:r>
            <a:r>
              <a:rPr lang="en-US" noProof="0" dirty="0" err="1"/>
              <a:t>titre</a:t>
            </a:r>
            <a:r>
              <a:rPr lang="en-US" noProof="0" dirty="0"/>
              <a:t>	</a:t>
            </a:r>
          </a:p>
        </p:txBody>
      </p:sp>
      <p:sp>
        <p:nvSpPr>
          <p:cNvPr id="3" name="Espace réservé de la date 2">
            <a:extLst>
              <a:ext uri="{FF2B5EF4-FFF2-40B4-BE49-F238E27FC236}">
                <a16:creationId xmlns:a16="http://schemas.microsoft.com/office/drawing/2014/main" id="{8AFED5C4-4C45-4279-849B-81C8FF2197FE}"/>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4" name="Espace réservé du pied de page 3">
            <a:extLst>
              <a:ext uri="{FF2B5EF4-FFF2-40B4-BE49-F238E27FC236}">
                <a16:creationId xmlns:a16="http://schemas.microsoft.com/office/drawing/2014/main" id="{A3AFC307-1864-42F3-A743-B501DFFED201}"/>
              </a:ext>
            </a:extLst>
          </p:cNvPr>
          <p:cNvSpPr>
            <a:spLocks noGrp="1"/>
          </p:cNvSpPr>
          <p:nvPr>
            <p:ph type="ftr" sz="quarter" idx="11"/>
          </p:nvPr>
        </p:nvSpPr>
        <p:spPr/>
        <p:txBody>
          <a:bodyPr/>
          <a:lstStyle/>
          <a:p>
            <a:endParaRPr lang="en-US" noProof="0" dirty="0"/>
          </a:p>
        </p:txBody>
      </p:sp>
      <p:sp>
        <p:nvSpPr>
          <p:cNvPr id="5" name="Espace réservé du numéro de diapositive 4">
            <a:extLst>
              <a:ext uri="{FF2B5EF4-FFF2-40B4-BE49-F238E27FC236}">
                <a16:creationId xmlns:a16="http://schemas.microsoft.com/office/drawing/2014/main" id="{221DFD17-A629-4CA7-ABD5-C0EAB1E005E2}"/>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2707823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C7218E0-0B32-4AFB-859C-6806DFAA3800}"/>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3" name="Espace réservé du pied de page 2">
            <a:extLst>
              <a:ext uri="{FF2B5EF4-FFF2-40B4-BE49-F238E27FC236}">
                <a16:creationId xmlns:a16="http://schemas.microsoft.com/office/drawing/2014/main" id="{FA1BB58F-4998-4854-86E2-64642FAF5EC6}"/>
              </a:ext>
            </a:extLst>
          </p:cNvPr>
          <p:cNvSpPr>
            <a:spLocks noGrp="1"/>
          </p:cNvSpPr>
          <p:nvPr>
            <p:ph type="ftr" sz="quarter" idx="11"/>
          </p:nvPr>
        </p:nvSpPr>
        <p:spPr/>
        <p:txBody>
          <a:bodyPr/>
          <a:lstStyle/>
          <a:p>
            <a:endParaRPr lang="en-US" noProof="0" dirty="0"/>
          </a:p>
        </p:txBody>
      </p:sp>
      <p:sp>
        <p:nvSpPr>
          <p:cNvPr id="4" name="Espace réservé du numéro de diapositive 3">
            <a:extLst>
              <a:ext uri="{FF2B5EF4-FFF2-40B4-BE49-F238E27FC236}">
                <a16:creationId xmlns:a16="http://schemas.microsoft.com/office/drawing/2014/main" id="{14F0555D-1F02-4675-B1A9-E66DC1DE4842}"/>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1412986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398BE0-AFD1-4C76-ACD4-0E1CEED5A319}"/>
              </a:ext>
            </a:extLst>
          </p:cNvPr>
          <p:cNvSpPr>
            <a:spLocks noGrp="1"/>
          </p:cNvSpPr>
          <p:nvPr>
            <p:ph type="title" hasCustomPrompt="1"/>
          </p:nvPr>
        </p:nvSpPr>
        <p:spPr>
          <a:xfrm>
            <a:off x="839788" y="457200"/>
            <a:ext cx="3932237" cy="1600200"/>
          </a:xfrm>
        </p:spPr>
        <p:txBody>
          <a:bodyPr anchor="b"/>
          <a:lstStyle>
            <a:lvl1pPr>
              <a:defRPr sz="3200"/>
            </a:lvl1pPr>
          </a:lstStyle>
          <a:p>
            <a:r>
              <a:rPr lang="en-US" noProof="0" dirty="0" err="1"/>
              <a:t>Modifiez</a:t>
            </a:r>
            <a:r>
              <a:rPr lang="en-US" noProof="0" dirty="0"/>
              <a:t> le style du </a:t>
            </a:r>
            <a:r>
              <a:rPr lang="en-US" noProof="0" dirty="0" err="1"/>
              <a:t>titre</a:t>
            </a:r>
            <a:r>
              <a:rPr lang="en-US" noProof="0" dirty="0"/>
              <a:t>	</a:t>
            </a:r>
          </a:p>
        </p:txBody>
      </p:sp>
      <p:sp>
        <p:nvSpPr>
          <p:cNvPr id="3" name="Espace réservé du contenu 2">
            <a:extLst>
              <a:ext uri="{FF2B5EF4-FFF2-40B4-BE49-F238E27FC236}">
                <a16:creationId xmlns:a16="http://schemas.microsoft.com/office/drawing/2014/main" id="{AA701C91-EDE3-426B-8E25-DE50C8821EAB}"/>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Modifier les styles du texte du masque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4" name="Espace réservé du texte 3">
            <a:extLst>
              <a:ext uri="{FF2B5EF4-FFF2-40B4-BE49-F238E27FC236}">
                <a16:creationId xmlns:a16="http://schemas.microsoft.com/office/drawing/2014/main" id="{31B897EB-EF20-4BB1-BDE5-35D0B85FDE9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Modifier les styles du texte du masque</a:t>
            </a:r>
          </a:p>
        </p:txBody>
      </p:sp>
      <p:sp>
        <p:nvSpPr>
          <p:cNvPr id="5" name="Espace réservé de la date 4">
            <a:extLst>
              <a:ext uri="{FF2B5EF4-FFF2-40B4-BE49-F238E27FC236}">
                <a16:creationId xmlns:a16="http://schemas.microsoft.com/office/drawing/2014/main" id="{7FB0F00F-0C11-4018-B77F-B5FE35C13E46}"/>
              </a:ext>
            </a:extLst>
          </p:cNvPr>
          <p:cNvSpPr>
            <a:spLocks noGrp="1"/>
          </p:cNvSpPr>
          <p:nvPr>
            <p:ph type="dt" sz="half" idx="10"/>
          </p:nvPr>
        </p:nvSpPr>
        <p:spPr/>
        <p:txBody>
          <a:bodyPr/>
          <a:lstStyle/>
          <a:p>
            <a:fld id="{C9AAAA8E-7501-47A7-B225-7AD486BA708D}" type="datetimeFigureOut">
              <a:rPr lang="en-US" noProof="0" smtClean="0"/>
              <a:t>12/18/2025</a:t>
            </a:fld>
            <a:endParaRPr lang="en-US" noProof="0"/>
          </a:p>
        </p:txBody>
      </p:sp>
      <p:sp>
        <p:nvSpPr>
          <p:cNvPr id="6" name="Espace réservé du pied de page 5">
            <a:extLst>
              <a:ext uri="{FF2B5EF4-FFF2-40B4-BE49-F238E27FC236}">
                <a16:creationId xmlns:a16="http://schemas.microsoft.com/office/drawing/2014/main" id="{975456D3-842C-47A0-A7E9-B7D44B766CC3}"/>
              </a:ext>
            </a:extLst>
          </p:cNvPr>
          <p:cNvSpPr>
            <a:spLocks noGrp="1"/>
          </p:cNvSpPr>
          <p:nvPr>
            <p:ph type="ftr" sz="quarter" idx="11"/>
          </p:nvPr>
        </p:nvSpPr>
        <p:spPr/>
        <p:txBody>
          <a:bodyPr/>
          <a:lstStyle/>
          <a:p>
            <a:endParaRPr lang="en-US" noProof="0"/>
          </a:p>
        </p:txBody>
      </p:sp>
      <p:sp>
        <p:nvSpPr>
          <p:cNvPr id="7" name="Espace réservé du numéro de diapositive 6">
            <a:extLst>
              <a:ext uri="{FF2B5EF4-FFF2-40B4-BE49-F238E27FC236}">
                <a16:creationId xmlns:a16="http://schemas.microsoft.com/office/drawing/2014/main" id="{5AC7A718-3472-48B3-B53C-A5BAEF43F791}"/>
              </a:ext>
            </a:extLst>
          </p:cNvPr>
          <p:cNvSpPr>
            <a:spLocks noGrp="1"/>
          </p:cNvSpPr>
          <p:nvPr>
            <p:ph type="sldNum" sz="quarter" idx="12"/>
          </p:nvPr>
        </p:nvSpPr>
        <p:spPr/>
        <p:txBody>
          <a:bodyPr/>
          <a:lstStyle/>
          <a:p>
            <a:fld id="{CB2B214D-8A87-443C-8B08-BBD68F3CBDC6}" type="slidenum">
              <a:rPr lang="en-US" noProof="0" smtClean="0"/>
              <a:t>‹N°›</a:t>
            </a:fld>
            <a:endParaRPr lang="en-US" noProof="0"/>
          </a:p>
        </p:txBody>
      </p:sp>
    </p:spTree>
    <p:extLst>
      <p:ext uri="{BB962C8B-B14F-4D97-AF65-F5344CB8AC3E}">
        <p14:creationId xmlns:p14="http://schemas.microsoft.com/office/powerpoint/2010/main" val="116802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63C4F8-0AA6-4231-930F-5DD785B2194B}"/>
              </a:ext>
            </a:extLst>
          </p:cNvPr>
          <p:cNvSpPr>
            <a:spLocks noGrp="1"/>
          </p:cNvSpPr>
          <p:nvPr>
            <p:ph type="title" hasCustomPrompt="1"/>
          </p:nvPr>
        </p:nvSpPr>
        <p:spPr>
          <a:xfrm>
            <a:off x="839788" y="457200"/>
            <a:ext cx="3932237" cy="1600200"/>
          </a:xfrm>
        </p:spPr>
        <p:txBody>
          <a:bodyPr anchor="b"/>
          <a:lstStyle>
            <a:lvl1pPr>
              <a:defRPr sz="3200"/>
            </a:lvl1pPr>
          </a:lstStyle>
          <a:p>
            <a:r>
              <a:rPr lang="en-US" noProof="0" dirty="0" err="1"/>
              <a:t>Modifiez</a:t>
            </a:r>
            <a:r>
              <a:rPr lang="en-US" noProof="0" dirty="0"/>
              <a:t> le style du </a:t>
            </a:r>
            <a:r>
              <a:rPr lang="en-US" noProof="0" dirty="0" err="1"/>
              <a:t>titre</a:t>
            </a:r>
            <a:r>
              <a:rPr lang="en-US" noProof="0" dirty="0"/>
              <a:t>	</a:t>
            </a:r>
          </a:p>
        </p:txBody>
      </p:sp>
      <p:sp>
        <p:nvSpPr>
          <p:cNvPr id="3" name="Espace réservé pour une image  2">
            <a:extLst>
              <a:ext uri="{FF2B5EF4-FFF2-40B4-BE49-F238E27FC236}">
                <a16:creationId xmlns:a16="http://schemas.microsoft.com/office/drawing/2014/main" id="{5758A4C4-EA96-4514-AE1E-BBD91B44B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dirty="0"/>
          </a:p>
        </p:txBody>
      </p:sp>
      <p:sp>
        <p:nvSpPr>
          <p:cNvPr id="4" name="Espace réservé du texte 3">
            <a:extLst>
              <a:ext uri="{FF2B5EF4-FFF2-40B4-BE49-F238E27FC236}">
                <a16:creationId xmlns:a16="http://schemas.microsoft.com/office/drawing/2014/main" id="{EE117699-03A0-425D-B154-69B1C5ADFF12}"/>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dirty="0"/>
              <a:t>Modifier les styles du </a:t>
            </a:r>
            <a:r>
              <a:rPr lang="en-US" noProof="0" dirty="0" err="1"/>
              <a:t>texte</a:t>
            </a:r>
            <a:r>
              <a:rPr lang="en-US" noProof="0" dirty="0"/>
              <a:t> du masque</a:t>
            </a:r>
          </a:p>
        </p:txBody>
      </p:sp>
      <p:sp>
        <p:nvSpPr>
          <p:cNvPr id="5" name="Espace réservé de la date 4">
            <a:extLst>
              <a:ext uri="{FF2B5EF4-FFF2-40B4-BE49-F238E27FC236}">
                <a16:creationId xmlns:a16="http://schemas.microsoft.com/office/drawing/2014/main" id="{2E30936B-5C63-4278-B9F4-7A0699585BA1}"/>
              </a:ext>
            </a:extLst>
          </p:cNvPr>
          <p:cNvSpPr>
            <a:spLocks noGrp="1"/>
          </p:cNvSpPr>
          <p:nvPr>
            <p:ph type="dt" sz="half" idx="10"/>
          </p:nvPr>
        </p:nvSpPr>
        <p:spPr/>
        <p:txBody>
          <a:bodyPr/>
          <a:lstStyle/>
          <a:p>
            <a:fld id="{C9AAAA8E-7501-47A7-B225-7AD486BA708D}" type="datetimeFigureOut">
              <a:rPr lang="en-US" noProof="0" smtClean="0"/>
              <a:t>12/18/2025</a:t>
            </a:fld>
            <a:endParaRPr lang="en-US" noProof="0" dirty="0"/>
          </a:p>
        </p:txBody>
      </p:sp>
      <p:sp>
        <p:nvSpPr>
          <p:cNvPr id="6" name="Espace réservé du pied de page 5">
            <a:extLst>
              <a:ext uri="{FF2B5EF4-FFF2-40B4-BE49-F238E27FC236}">
                <a16:creationId xmlns:a16="http://schemas.microsoft.com/office/drawing/2014/main" id="{885C98E7-7667-4A3C-B248-FEBD2D36FD6A}"/>
              </a:ext>
            </a:extLst>
          </p:cNvPr>
          <p:cNvSpPr>
            <a:spLocks noGrp="1"/>
          </p:cNvSpPr>
          <p:nvPr>
            <p:ph type="ftr" sz="quarter" idx="11"/>
          </p:nvPr>
        </p:nvSpPr>
        <p:spPr/>
        <p:txBody>
          <a:bodyPr/>
          <a:lstStyle/>
          <a:p>
            <a:endParaRPr lang="en-US" noProof="0" dirty="0"/>
          </a:p>
        </p:txBody>
      </p:sp>
      <p:sp>
        <p:nvSpPr>
          <p:cNvPr id="7" name="Espace réservé du numéro de diapositive 6">
            <a:extLst>
              <a:ext uri="{FF2B5EF4-FFF2-40B4-BE49-F238E27FC236}">
                <a16:creationId xmlns:a16="http://schemas.microsoft.com/office/drawing/2014/main" id="{D369E184-D042-451A-9DD4-A8C9EA710294}"/>
              </a:ext>
            </a:extLst>
          </p:cNvPr>
          <p:cNvSpPr>
            <a:spLocks noGrp="1"/>
          </p:cNvSpPr>
          <p:nvPr>
            <p:ph type="sldNum" sz="quarter" idx="12"/>
          </p:nvPr>
        </p:nvSpPr>
        <p:spPr/>
        <p:txBody>
          <a:bodyPr/>
          <a:lstStyle/>
          <a:p>
            <a:fld id="{CB2B214D-8A87-443C-8B08-BBD68F3CBDC6}" type="slidenum">
              <a:rPr lang="en-US" noProof="0" smtClean="0"/>
              <a:t>‹N°›</a:t>
            </a:fld>
            <a:endParaRPr lang="en-US" noProof="0" dirty="0"/>
          </a:p>
        </p:txBody>
      </p:sp>
    </p:spTree>
    <p:extLst>
      <p:ext uri="{BB962C8B-B14F-4D97-AF65-F5344CB8AC3E}">
        <p14:creationId xmlns:p14="http://schemas.microsoft.com/office/powerpoint/2010/main" val="208398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B33AC6-0AC8-4D40-8CEF-AE3DEBA9AC69}"/>
              </a:ext>
            </a:extLst>
          </p:cNvPr>
          <p:cNvSpPr>
            <a:spLocks noGrp="1"/>
          </p:cNvSpPr>
          <p:nvPr>
            <p:ph type="title"/>
          </p:nvPr>
        </p:nvSpPr>
        <p:spPr>
          <a:xfrm>
            <a:off x="179999" y="225601"/>
            <a:ext cx="11866225" cy="455436"/>
          </a:xfrm>
          <a:prstGeom prst="rect">
            <a:avLst/>
          </a:prstGeom>
        </p:spPr>
        <p:txBody>
          <a:bodyPr vert="horz" lIns="91440" tIns="45720" rIns="91440" bIns="45720" rtlCol="0" anchor="ctr">
            <a:normAutofit/>
          </a:bodyPr>
          <a:lstStyle/>
          <a:p>
            <a:r>
              <a:rPr lang="en-US" noProof="0" dirty="0" err="1"/>
              <a:t>Modifiez</a:t>
            </a:r>
            <a:r>
              <a:rPr lang="en-US" noProof="0" dirty="0"/>
              <a:t> le style du </a:t>
            </a:r>
            <a:r>
              <a:rPr lang="en-US" noProof="0" dirty="0" err="1"/>
              <a:t>titre</a:t>
            </a:r>
            <a:r>
              <a:rPr lang="en-US" noProof="0" dirty="0"/>
              <a:t>	</a:t>
            </a:r>
          </a:p>
        </p:txBody>
      </p:sp>
      <p:sp>
        <p:nvSpPr>
          <p:cNvPr id="3" name="Espace réservé du texte 2">
            <a:extLst>
              <a:ext uri="{FF2B5EF4-FFF2-40B4-BE49-F238E27FC236}">
                <a16:creationId xmlns:a16="http://schemas.microsoft.com/office/drawing/2014/main" id="{849CC7D0-6791-4FCE-9F1E-822F69F1AA77}"/>
              </a:ext>
            </a:extLst>
          </p:cNvPr>
          <p:cNvSpPr>
            <a:spLocks noGrp="1"/>
          </p:cNvSpPr>
          <p:nvPr>
            <p:ph type="body" idx="1"/>
          </p:nvPr>
        </p:nvSpPr>
        <p:spPr>
          <a:xfrm>
            <a:off x="180000" y="818556"/>
            <a:ext cx="11866226" cy="5358407"/>
          </a:xfrm>
          <a:prstGeom prst="rect">
            <a:avLst/>
          </a:prstGeom>
        </p:spPr>
        <p:txBody>
          <a:bodyPr vert="horz" lIns="91440" tIns="45720" rIns="91440" bIns="45720" rtlCol="0">
            <a:normAutofit/>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4" name="Espace réservé de la date 3">
            <a:extLst>
              <a:ext uri="{FF2B5EF4-FFF2-40B4-BE49-F238E27FC236}">
                <a16:creationId xmlns:a16="http://schemas.microsoft.com/office/drawing/2014/main" id="{3DBF1255-BAF3-4236-8EFC-79E3CC58CAEB}"/>
              </a:ext>
            </a:extLst>
          </p:cNvPr>
          <p:cNvSpPr>
            <a:spLocks noGrp="1"/>
          </p:cNvSpPr>
          <p:nvPr>
            <p:ph type="dt" sz="half" idx="2"/>
          </p:nvPr>
        </p:nvSpPr>
        <p:spPr>
          <a:xfrm>
            <a:off x="993818" y="6356350"/>
            <a:ext cx="258758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AAA8E-7501-47A7-B225-7AD486BA708D}" type="datetimeFigureOut">
              <a:rPr lang="en-US" noProof="0" smtClean="0"/>
              <a:t>12/18/2025</a:t>
            </a:fld>
            <a:endParaRPr lang="en-US" noProof="0" dirty="0"/>
          </a:p>
        </p:txBody>
      </p:sp>
      <p:sp>
        <p:nvSpPr>
          <p:cNvPr id="5" name="Espace réservé du pied de page 4">
            <a:extLst>
              <a:ext uri="{FF2B5EF4-FFF2-40B4-BE49-F238E27FC236}">
                <a16:creationId xmlns:a16="http://schemas.microsoft.com/office/drawing/2014/main" id="{0C4059F9-2BD9-427F-B6CD-A2AFAE794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Espace réservé du numéro de diapositive 5">
            <a:extLst>
              <a:ext uri="{FF2B5EF4-FFF2-40B4-BE49-F238E27FC236}">
                <a16:creationId xmlns:a16="http://schemas.microsoft.com/office/drawing/2014/main" id="{9B259851-DE26-4373-BDC9-531757928C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B214D-8A87-443C-8B08-BBD68F3CBDC6}" type="slidenum">
              <a:rPr lang="en-US" noProof="0" smtClean="0"/>
              <a:t>‹N°›</a:t>
            </a:fld>
            <a:endParaRPr lang="en-US" noProof="0" dirty="0"/>
          </a:p>
        </p:txBody>
      </p:sp>
      <p:grpSp>
        <p:nvGrpSpPr>
          <p:cNvPr id="7" name="Groupe 6">
            <a:extLst>
              <a:ext uri="{FF2B5EF4-FFF2-40B4-BE49-F238E27FC236}">
                <a16:creationId xmlns:a16="http://schemas.microsoft.com/office/drawing/2014/main" id="{E8BE9280-16A5-4A2F-BD7C-5E085FE82D75}"/>
              </a:ext>
            </a:extLst>
          </p:cNvPr>
          <p:cNvGrpSpPr/>
          <p:nvPr userDrawn="1"/>
        </p:nvGrpSpPr>
        <p:grpSpPr>
          <a:xfrm>
            <a:off x="180000" y="6480000"/>
            <a:ext cx="813818" cy="276018"/>
            <a:chOff x="220980" y="6445457"/>
            <a:chExt cx="813818" cy="276018"/>
          </a:xfrm>
        </p:grpSpPr>
        <p:pic>
          <p:nvPicPr>
            <p:cNvPr id="8" name="Image 7">
              <a:extLst>
                <a:ext uri="{FF2B5EF4-FFF2-40B4-BE49-F238E27FC236}">
                  <a16:creationId xmlns:a16="http://schemas.microsoft.com/office/drawing/2014/main" id="{6016F65D-51E8-47F2-9AE6-20B9B73F52E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20980" y="6445457"/>
              <a:ext cx="813818" cy="152400"/>
            </a:xfrm>
            <a:prstGeom prst="rect">
              <a:avLst/>
            </a:prstGeom>
          </p:spPr>
        </p:pic>
        <p:sp>
          <p:nvSpPr>
            <p:cNvPr id="9" name="ZoneTexte 8">
              <a:extLst>
                <a:ext uri="{FF2B5EF4-FFF2-40B4-BE49-F238E27FC236}">
                  <a16:creationId xmlns:a16="http://schemas.microsoft.com/office/drawing/2014/main" id="{C9CFA73D-A6E9-4AB6-A328-D2B90EDFC654}"/>
                </a:ext>
              </a:extLst>
            </p:cNvPr>
            <p:cNvSpPr txBox="1"/>
            <p:nvPr userDrawn="1"/>
          </p:nvSpPr>
          <p:spPr>
            <a:xfrm>
              <a:off x="220980" y="6582976"/>
              <a:ext cx="813818" cy="138499"/>
            </a:xfrm>
            <a:prstGeom prst="rect">
              <a:avLst/>
            </a:prstGeom>
            <a:noFill/>
          </p:spPr>
          <p:txBody>
            <a:bodyPr wrap="square" lIns="0" tIns="0" rIns="0" bIns="0" rtlCol="0">
              <a:spAutoFit/>
            </a:bodyPr>
            <a:lstStyle/>
            <a:p>
              <a:pPr algn="ctr"/>
              <a:r>
                <a:rPr lang="fr-FR" sz="900" b="1" dirty="0">
                  <a:latin typeface="Arial" panose="020B0604020202020204" pitchFamily="34" charset="0"/>
                  <a:cs typeface="Arial" panose="020B0604020202020204" pitchFamily="34" charset="0"/>
                </a:rPr>
                <a:t>Cnes/Aviso</a:t>
              </a:r>
            </a:p>
          </p:txBody>
        </p:sp>
      </p:grpSp>
    </p:spTree>
    <p:extLst>
      <p:ext uri="{BB962C8B-B14F-4D97-AF65-F5344CB8AC3E}">
        <p14:creationId xmlns:p14="http://schemas.microsoft.com/office/powerpoint/2010/main" val="36052063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tabLst>
          <a:tab pos="11661775" algn="r"/>
        </a:tabLst>
        <a:defRPr sz="4400" u="sng"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oi.org/10.3189/172756411797252103" TargetMode="External"/><Relationship Id="rId7" Type="http://schemas.openxmlformats.org/officeDocument/2006/relationships/image" Target="../media/image94.jp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www.youtube.com/watch?v=NetSgSbpotc&amp;t=3s" TargetMode="Externa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swot-adac.org/"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jpeg"/><Relationship Id="rId4" Type="http://schemas.openxmlformats.org/officeDocument/2006/relationships/image" Target="../media/image1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DB1C190-AE05-43B5-AF3B-E7D58C9B7A4F}"/>
              </a:ext>
            </a:extLst>
          </p:cNvPr>
          <p:cNvSpPr>
            <a:spLocks noGrp="1"/>
          </p:cNvSpPr>
          <p:nvPr>
            <p:ph type="title"/>
          </p:nvPr>
        </p:nvSpPr>
        <p:spPr>
          <a:xfrm>
            <a:off x="831849" y="1709738"/>
            <a:ext cx="10960347" cy="2852737"/>
          </a:xfrm>
        </p:spPr>
        <p:txBody>
          <a:bodyPr/>
          <a:lstStyle/>
          <a:p>
            <a:r>
              <a:rPr lang="fr-FR" dirty="0">
                <a:latin typeface="+mn-lt"/>
              </a:rPr>
              <a:t>Qu’est-ce que Swot apporte à l’océanographie ?</a:t>
            </a:r>
            <a:r>
              <a:rPr lang="fr-FR" noProof="0" dirty="0">
                <a:latin typeface="+mn-lt"/>
              </a:rPr>
              <a:t>	</a:t>
            </a:r>
          </a:p>
        </p:txBody>
      </p:sp>
      <p:grpSp>
        <p:nvGrpSpPr>
          <p:cNvPr id="6" name="Groupe 5">
            <a:extLst>
              <a:ext uri="{FF2B5EF4-FFF2-40B4-BE49-F238E27FC236}">
                <a16:creationId xmlns:a16="http://schemas.microsoft.com/office/drawing/2014/main" id="{8944DD59-B52C-4FA3-A2EB-0176E8C01F3D}"/>
              </a:ext>
            </a:extLst>
          </p:cNvPr>
          <p:cNvGrpSpPr/>
          <p:nvPr/>
        </p:nvGrpSpPr>
        <p:grpSpPr>
          <a:xfrm>
            <a:off x="180000" y="6480000"/>
            <a:ext cx="813818" cy="276018"/>
            <a:chOff x="220980" y="6445457"/>
            <a:chExt cx="813818" cy="276018"/>
          </a:xfrm>
        </p:grpSpPr>
        <p:pic>
          <p:nvPicPr>
            <p:cNvPr id="7" name="Image 6">
              <a:extLst>
                <a:ext uri="{FF2B5EF4-FFF2-40B4-BE49-F238E27FC236}">
                  <a16:creationId xmlns:a16="http://schemas.microsoft.com/office/drawing/2014/main" id="{1CCAF2D2-2A4C-480A-BEE9-F34EACE822A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0980" y="6445457"/>
              <a:ext cx="813818" cy="152400"/>
            </a:xfrm>
            <a:prstGeom prst="rect">
              <a:avLst/>
            </a:prstGeom>
          </p:spPr>
        </p:pic>
        <p:sp>
          <p:nvSpPr>
            <p:cNvPr id="8" name="ZoneTexte 7">
              <a:extLst>
                <a:ext uri="{FF2B5EF4-FFF2-40B4-BE49-F238E27FC236}">
                  <a16:creationId xmlns:a16="http://schemas.microsoft.com/office/drawing/2014/main" id="{55CE3FE1-B12C-4268-ABF7-366E5B34BEFC}"/>
                </a:ext>
              </a:extLst>
            </p:cNvPr>
            <p:cNvSpPr txBox="1"/>
            <p:nvPr userDrawn="1"/>
          </p:nvSpPr>
          <p:spPr>
            <a:xfrm>
              <a:off x="220980" y="6582976"/>
              <a:ext cx="813818" cy="138499"/>
            </a:xfrm>
            <a:prstGeom prst="rect">
              <a:avLst/>
            </a:prstGeom>
            <a:noFill/>
          </p:spPr>
          <p:txBody>
            <a:bodyPr wrap="square" lIns="0" tIns="0" rIns="0" bIns="0" rtlCol="0">
              <a:spAutoFit/>
            </a:bodyPr>
            <a:lstStyle/>
            <a:p>
              <a:pPr algn="ctr"/>
              <a:r>
                <a:rPr lang="fr-FR" sz="900" b="1" noProof="0" dirty="0">
                  <a:cs typeface="Arial" panose="020B0604020202020204" pitchFamily="34" charset="0"/>
                </a:rPr>
                <a:t>Cnes/Aviso</a:t>
              </a:r>
            </a:p>
          </p:txBody>
        </p:sp>
      </p:grpSp>
    </p:spTree>
    <p:extLst>
      <p:ext uri="{BB962C8B-B14F-4D97-AF65-F5344CB8AC3E}">
        <p14:creationId xmlns:p14="http://schemas.microsoft.com/office/powerpoint/2010/main" val="3812527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0F1603D-484E-EC90-BAD7-FC3DBCADDF3D}"/>
              </a:ext>
            </a:extLst>
          </p:cNvPr>
          <p:cNvSpPr>
            <a:spLocks noGrp="1"/>
          </p:cNvSpPr>
          <p:nvPr>
            <p:ph type="title"/>
          </p:nvPr>
        </p:nvSpPr>
        <p:spPr/>
        <p:txBody>
          <a:bodyPr>
            <a:normAutofit fontScale="90000"/>
          </a:bodyPr>
          <a:lstStyle/>
          <a:p>
            <a:r>
              <a:rPr lang="fr-FR" noProof="0" dirty="0"/>
              <a:t>Deux orbites pour Swot : orbite scientifique</a:t>
            </a:r>
          </a:p>
        </p:txBody>
      </p:sp>
      <p:sp>
        <p:nvSpPr>
          <p:cNvPr id="12" name="Espace réservé du contenu 11">
            <a:extLst>
              <a:ext uri="{FF2B5EF4-FFF2-40B4-BE49-F238E27FC236}">
                <a16:creationId xmlns:a16="http://schemas.microsoft.com/office/drawing/2014/main" id="{CEA910D2-E7D7-4398-9854-12C8D0521B0D}"/>
              </a:ext>
            </a:extLst>
          </p:cNvPr>
          <p:cNvSpPr>
            <a:spLocks noGrp="1"/>
          </p:cNvSpPr>
          <p:nvPr>
            <p:ph idx="1"/>
          </p:nvPr>
        </p:nvSpPr>
        <p:spPr>
          <a:xfrm>
            <a:off x="171449" y="657225"/>
            <a:ext cx="11877675" cy="3091815"/>
          </a:xfrm>
        </p:spPr>
        <p:txBody>
          <a:bodyPr>
            <a:normAutofit/>
          </a:bodyPr>
          <a:lstStyle/>
          <a:p>
            <a:pPr marL="0" indent="0">
              <a:buNone/>
            </a:pPr>
            <a:r>
              <a:rPr lang="fr-FR" sz="2400" b="1" noProof="0" dirty="0"/>
              <a:t>Orbite “scientifique” à 21 jours</a:t>
            </a:r>
          </a:p>
          <a:p>
            <a:r>
              <a:rPr lang="fr-FR" sz="2400" b="1" noProof="0" dirty="0"/>
              <a:t>Nominalement pour 3 ans</a:t>
            </a:r>
          </a:p>
          <a:p>
            <a:r>
              <a:rPr lang="fr-FR" sz="2400" noProof="0" dirty="0"/>
              <a:t>Couverture globale en 21 jours, mais :</a:t>
            </a:r>
          </a:p>
          <a:p>
            <a:pPr lvl="1"/>
            <a:r>
              <a:rPr lang="fr-FR" sz="2000" noProof="0" dirty="0"/>
              <a:t>Sous-cycles à 1 et 10 jours pour une meilleure couverture mésoéchelle</a:t>
            </a:r>
          </a:p>
          <a:p>
            <a:pPr lvl="1"/>
            <a:r>
              <a:rPr lang="fr-FR" sz="2000" noProof="0" dirty="0"/>
              <a:t>Les fauchées se chevauchent aux latitudes élevées, ce qui permet une couverture encore meilleure/plus fréquente à ces endroits.</a:t>
            </a:r>
          </a:p>
          <a:p>
            <a:r>
              <a:rPr lang="fr-FR" sz="2400" noProof="0" dirty="0">
                <a:ea typeface="ＭＳ Ｐゴシック" panose="020B0600070205080204" pitchFamily="34" charset="-128"/>
              </a:rPr>
              <a:t>Orbite choisie pour une meilleure observation des marées côtières et interne (non héliosynchrone)</a:t>
            </a:r>
            <a:endParaRPr lang="fr-FR" sz="2400" noProof="0" dirty="0"/>
          </a:p>
        </p:txBody>
      </p:sp>
      <p:pic>
        <p:nvPicPr>
          <p:cNvPr id="3" name="Image 2" descr="Une image contenant carte, Terre&#10;&#10;Description générée automatiquement">
            <a:extLst>
              <a:ext uri="{FF2B5EF4-FFF2-40B4-BE49-F238E27FC236}">
                <a16:creationId xmlns:a16="http://schemas.microsoft.com/office/drawing/2014/main" id="{A5AE9DCE-3E32-776F-9EA2-F7AEE98528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4587" y="3429000"/>
            <a:ext cx="3123215" cy="3429000"/>
          </a:xfrm>
          <a:prstGeom prst="rect">
            <a:avLst/>
          </a:prstGeom>
        </p:spPr>
      </p:pic>
      <p:pic>
        <p:nvPicPr>
          <p:cNvPr id="5" name="Image 4" descr="Une image contenant carte, texte, Terre, Monde&#10;&#10;Description générée automatiquement">
            <a:extLst>
              <a:ext uri="{FF2B5EF4-FFF2-40B4-BE49-F238E27FC236}">
                <a16:creationId xmlns:a16="http://schemas.microsoft.com/office/drawing/2014/main" id="{04826744-57A5-0BF2-6D59-28EE5CFB38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4120" y="3429000"/>
            <a:ext cx="3123215" cy="3429000"/>
          </a:xfrm>
          <a:prstGeom prst="rect">
            <a:avLst/>
          </a:prstGeom>
        </p:spPr>
      </p:pic>
      <p:pic>
        <p:nvPicPr>
          <p:cNvPr id="8" name="Image 7" descr="Une image contenant carte, Terre, planète, Monde&#10;&#10;Description générée automatiquement">
            <a:extLst>
              <a:ext uri="{FF2B5EF4-FFF2-40B4-BE49-F238E27FC236}">
                <a16:creationId xmlns:a16="http://schemas.microsoft.com/office/drawing/2014/main" id="{520919D5-C894-3B8D-CD98-CD83791C23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02226" y="3428999"/>
            <a:ext cx="3123216" cy="3429001"/>
          </a:xfrm>
          <a:prstGeom prst="rect">
            <a:avLst/>
          </a:prstGeom>
        </p:spPr>
      </p:pic>
      <p:sp>
        <p:nvSpPr>
          <p:cNvPr id="9" name="ZoneTexte 8">
            <a:extLst>
              <a:ext uri="{FF2B5EF4-FFF2-40B4-BE49-F238E27FC236}">
                <a16:creationId xmlns:a16="http://schemas.microsoft.com/office/drawing/2014/main" id="{9887390A-5148-4397-096A-83A596E4F62D}"/>
              </a:ext>
            </a:extLst>
          </p:cNvPr>
          <p:cNvSpPr txBox="1"/>
          <p:nvPr/>
        </p:nvSpPr>
        <p:spPr>
          <a:xfrm>
            <a:off x="2453268" y="6238875"/>
            <a:ext cx="818686" cy="369332"/>
          </a:xfrm>
          <a:prstGeom prst="rect">
            <a:avLst/>
          </a:prstGeom>
          <a:noFill/>
        </p:spPr>
        <p:txBody>
          <a:bodyPr wrap="none" rtlCol="0">
            <a:spAutoFit/>
          </a:bodyPr>
          <a:lstStyle/>
          <a:p>
            <a:r>
              <a:rPr lang="fr-FR" noProof="0" dirty="0"/>
              <a:t>3 jours</a:t>
            </a:r>
          </a:p>
        </p:txBody>
      </p:sp>
      <p:sp>
        <p:nvSpPr>
          <p:cNvPr id="10" name="ZoneTexte 9">
            <a:extLst>
              <a:ext uri="{FF2B5EF4-FFF2-40B4-BE49-F238E27FC236}">
                <a16:creationId xmlns:a16="http://schemas.microsoft.com/office/drawing/2014/main" id="{E9AAD2E5-CB5B-8202-A020-B6D7D88D1D53}"/>
              </a:ext>
            </a:extLst>
          </p:cNvPr>
          <p:cNvSpPr txBox="1"/>
          <p:nvPr/>
        </p:nvSpPr>
        <p:spPr>
          <a:xfrm>
            <a:off x="5669229" y="6257601"/>
            <a:ext cx="935705" cy="369332"/>
          </a:xfrm>
          <a:prstGeom prst="rect">
            <a:avLst/>
          </a:prstGeom>
          <a:noFill/>
        </p:spPr>
        <p:txBody>
          <a:bodyPr wrap="none" rtlCol="0">
            <a:spAutoFit/>
          </a:bodyPr>
          <a:lstStyle/>
          <a:p>
            <a:r>
              <a:rPr lang="fr-FR" noProof="0" dirty="0"/>
              <a:t>10 jours</a:t>
            </a:r>
          </a:p>
        </p:txBody>
      </p:sp>
      <p:sp>
        <p:nvSpPr>
          <p:cNvPr id="11" name="ZoneTexte 10">
            <a:extLst>
              <a:ext uri="{FF2B5EF4-FFF2-40B4-BE49-F238E27FC236}">
                <a16:creationId xmlns:a16="http://schemas.microsoft.com/office/drawing/2014/main" id="{6CDE81F2-8FB7-6936-F77C-4234E793AB5B}"/>
              </a:ext>
            </a:extLst>
          </p:cNvPr>
          <p:cNvSpPr txBox="1"/>
          <p:nvPr/>
        </p:nvSpPr>
        <p:spPr>
          <a:xfrm>
            <a:off x="8847141" y="6238875"/>
            <a:ext cx="819712" cy="369332"/>
          </a:xfrm>
          <a:prstGeom prst="rect">
            <a:avLst/>
          </a:prstGeom>
          <a:noFill/>
        </p:spPr>
        <p:txBody>
          <a:bodyPr wrap="none" rtlCol="0">
            <a:spAutoFit/>
          </a:bodyPr>
          <a:lstStyle/>
          <a:p>
            <a:r>
              <a:rPr lang="fr-FR" noProof="0" dirty="0"/>
              <a:t>1 cycle</a:t>
            </a:r>
          </a:p>
        </p:txBody>
      </p:sp>
      <p:sp>
        <p:nvSpPr>
          <p:cNvPr id="6" name="Rectangle 5">
            <a:extLst>
              <a:ext uri="{FF2B5EF4-FFF2-40B4-BE49-F238E27FC236}">
                <a16:creationId xmlns:a16="http://schemas.microsoft.com/office/drawing/2014/main" id="{342CB69D-3550-ADC8-3BD4-C729E2C439D9}"/>
              </a:ext>
            </a:extLst>
          </p:cNvPr>
          <p:cNvSpPr/>
          <p:nvPr/>
        </p:nvSpPr>
        <p:spPr>
          <a:xfrm>
            <a:off x="1408034" y="6567585"/>
            <a:ext cx="1090235" cy="307777"/>
          </a:xfrm>
          <a:prstGeom prst="rect">
            <a:avLst/>
          </a:prstGeom>
        </p:spPr>
        <p:txBody>
          <a:bodyPr wrap="none">
            <a:spAutoFit/>
          </a:bodyPr>
          <a:lstStyle/>
          <a:p>
            <a:pPr lvl="0"/>
            <a:r>
              <a:rPr lang="fr-FR" sz="1400" noProof="0" dirty="0">
                <a:solidFill>
                  <a:schemeClr val="bg1">
                    <a:lumMod val="65000"/>
                  </a:schemeClr>
                </a:solidFill>
                <a:latin typeface="Candara" pitchFamily="34" charset="0"/>
              </a:rPr>
              <a:t>Crédit Aviso</a:t>
            </a:r>
          </a:p>
        </p:txBody>
      </p:sp>
    </p:spTree>
    <p:extLst>
      <p:ext uri="{BB962C8B-B14F-4D97-AF65-F5344CB8AC3E}">
        <p14:creationId xmlns:p14="http://schemas.microsoft.com/office/powerpoint/2010/main" val="4114874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03932-7506-7092-920B-827AB9DEB503}"/>
              </a:ext>
            </a:extLst>
          </p:cNvPr>
          <p:cNvSpPr>
            <a:spLocks noGrp="1"/>
          </p:cNvSpPr>
          <p:nvPr>
            <p:ph type="title"/>
          </p:nvPr>
        </p:nvSpPr>
        <p:spPr/>
        <p:txBody>
          <a:bodyPr>
            <a:normAutofit fontScale="90000"/>
          </a:bodyPr>
          <a:lstStyle/>
          <a:p>
            <a:r>
              <a:rPr lang="en-US" dirty="0"/>
              <a:t>Revisit	</a:t>
            </a:r>
          </a:p>
        </p:txBody>
      </p:sp>
      <p:sp>
        <p:nvSpPr>
          <p:cNvPr id="3" name="Espace réservé du texte 2">
            <a:extLst>
              <a:ext uri="{FF2B5EF4-FFF2-40B4-BE49-F238E27FC236}">
                <a16:creationId xmlns:a16="http://schemas.microsoft.com/office/drawing/2014/main" id="{4F9915DD-CBFE-7F4C-EF37-DDE0BB1E2ACC}"/>
              </a:ext>
            </a:extLst>
          </p:cNvPr>
          <p:cNvSpPr>
            <a:spLocks noGrp="1"/>
          </p:cNvSpPr>
          <p:nvPr>
            <p:ph type="body" idx="1"/>
          </p:nvPr>
        </p:nvSpPr>
        <p:spPr>
          <a:xfrm>
            <a:off x="171449" y="828675"/>
            <a:ext cx="6324795" cy="5410200"/>
          </a:xfrm>
        </p:spPr>
        <p:txBody>
          <a:bodyPr/>
          <a:lstStyle/>
          <a:p>
            <a:r>
              <a:rPr lang="en-US" dirty="0"/>
              <a:t>Swot science orbit is 21-day long, but swathes are overlapping each other, thus providing most areas with more than one observation per cycle</a:t>
            </a:r>
          </a:p>
          <a:p>
            <a:r>
              <a:rPr lang="en-US" dirty="0"/>
              <a:t>Roughly, the number of revisits increase with latitude</a:t>
            </a:r>
          </a:p>
        </p:txBody>
      </p:sp>
      <p:pic>
        <p:nvPicPr>
          <p:cNvPr id="5" name="Image 4" descr="Une image contenant texte, capture d’écran, diagramme, cône&#10;&#10;Le contenu généré par l’IA peut être incorrect.">
            <a:extLst>
              <a:ext uri="{FF2B5EF4-FFF2-40B4-BE49-F238E27FC236}">
                <a16:creationId xmlns:a16="http://schemas.microsoft.com/office/drawing/2014/main" id="{43976B4C-B7E5-406A-30EB-731389B9CA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96245" y="0"/>
            <a:ext cx="5695755" cy="6858000"/>
          </a:xfrm>
          <a:prstGeom prst="rect">
            <a:avLst/>
          </a:prstGeom>
        </p:spPr>
      </p:pic>
      <p:sp>
        <p:nvSpPr>
          <p:cNvPr id="6" name="Google Shape;197;p11">
            <a:extLst>
              <a:ext uri="{FF2B5EF4-FFF2-40B4-BE49-F238E27FC236}">
                <a16:creationId xmlns:a16="http://schemas.microsoft.com/office/drawing/2014/main" id="{4282CEB5-176B-12CE-E2C1-8EDDB46340C5}"/>
              </a:ext>
            </a:extLst>
          </p:cNvPr>
          <p:cNvSpPr/>
          <p:nvPr/>
        </p:nvSpPr>
        <p:spPr>
          <a:xfrm>
            <a:off x="253383" y="4933950"/>
            <a:ext cx="6242862" cy="1384954"/>
          </a:xfrm>
          <a:prstGeom prst="rect">
            <a:avLst/>
          </a:prstGeom>
          <a:noFill/>
          <a:ln>
            <a:noFill/>
          </a:ln>
        </p:spPr>
        <p:txBody>
          <a:bodyPr spcFirstLastPara="1" wrap="square" lIns="91425" tIns="45700" rIns="91425" bIns="45700" anchor="t" anchorCtr="0">
            <a:spAutoFit/>
          </a:bodyPr>
          <a:lstStyle/>
          <a:p>
            <a:pPr lvl="0" algn="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Number of “revisits” of Swot swath measurements during the 21-day cycle, i.e., the number of times </a:t>
            </a:r>
            <a:r>
              <a:rPr lang="en-US" sz="1400" dirty="0" err="1">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KaRIn</a:t>
            </a: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 </a:t>
            </a:r>
            <a:r>
              <a:rPr lang="en-US"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swath will cover any given area, </a:t>
            </a: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depending on the latitude (here only the positive latitudes are shown, South latitudes mirror them). E.g., at 45°N, you have mostly between 2 (orange) and 3 (dark green) observations, with a few areas with only 1 (dark blue) or up to 4 (red) observations. Some “near nadir gaps”</a:t>
            </a:r>
            <a:r>
              <a:rPr lang="en-US"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 (in white) exist, never observed. </a:t>
            </a:r>
            <a:r>
              <a:rPr lang="en-US" sz="1400" dirty="0">
                <a:solidFill>
                  <a:srgbClr val="A5A5A5"/>
                </a:solidFill>
                <a:latin typeface="Calibri" panose="020F0502020204030204" pitchFamily="34" charset="0"/>
                <a:ea typeface="Calibri" panose="020F0502020204030204" pitchFamily="34" charset="0"/>
                <a:cs typeface="Calibri" panose="020F0502020204030204" pitchFamily="34" charset="0"/>
                <a:sym typeface="Candara"/>
              </a:rPr>
              <a:t>(Credit Cnes)</a:t>
            </a:r>
            <a:endParaRP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3263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p:txBody>
          <a:bodyPr>
            <a:normAutofit fontScale="90000"/>
          </a:bodyPr>
          <a:lstStyle/>
          <a:p>
            <a:r>
              <a:rPr lang="fr-FR" noProof="0" dirty="0"/>
              <a:t>Applications de Swot sur océan	</a:t>
            </a:r>
          </a:p>
        </p:txBody>
      </p:sp>
      <p:sp>
        <p:nvSpPr>
          <p:cNvPr id="27654" name="Text Box 5"/>
          <p:cNvSpPr txBox="1">
            <a:spLocks noChangeArrowheads="1"/>
          </p:cNvSpPr>
          <p:nvPr/>
        </p:nvSpPr>
        <p:spPr bwMode="auto">
          <a:xfrm>
            <a:off x="8190694" y="3151085"/>
            <a:ext cx="3263456" cy="5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fr-FR" sz="1600" b="1" noProof="0" dirty="0">
                <a:solidFill>
                  <a:srgbClr val="000000"/>
                </a:solidFill>
                <a:latin typeface="Arial" charset="0"/>
                <a:cs typeface="Arial" charset="0"/>
              </a:rPr>
              <a:t>Courants dans les chenaux de glace de mer et franc-bord</a:t>
            </a:r>
          </a:p>
        </p:txBody>
      </p:sp>
      <p:sp>
        <p:nvSpPr>
          <p:cNvPr id="27656" name="Text Box 7"/>
          <p:cNvSpPr txBox="1">
            <a:spLocks noChangeArrowheads="1"/>
          </p:cNvSpPr>
          <p:nvPr/>
        </p:nvSpPr>
        <p:spPr bwMode="auto">
          <a:xfrm>
            <a:off x="4411189" y="5999067"/>
            <a:ext cx="3293761" cy="5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fr-FR" sz="1600" b="1" noProof="0" dirty="0">
                <a:solidFill>
                  <a:srgbClr val="000000"/>
                </a:solidFill>
                <a:latin typeface="Arial" charset="0"/>
                <a:cs typeface="Arial" charset="0"/>
              </a:rPr>
              <a:t>Géoïde et bathymétrie haute résolution en pleine océan</a:t>
            </a:r>
          </a:p>
        </p:txBody>
      </p:sp>
      <p:sp>
        <p:nvSpPr>
          <p:cNvPr id="27657" name="Text Box 5"/>
          <p:cNvSpPr txBox="1">
            <a:spLocks noChangeArrowheads="1"/>
          </p:cNvSpPr>
          <p:nvPr/>
        </p:nvSpPr>
        <p:spPr bwMode="auto">
          <a:xfrm>
            <a:off x="148888" y="3092932"/>
            <a:ext cx="4109338" cy="8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marL="457200" lvl="1" indent="0">
              <a:buNone/>
            </a:pPr>
            <a:r>
              <a:rPr lang="fr-FR" sz="1600" b="1" noProof="0" dirty="0">
                <a:solidFill>
                  <a:srgbClr val="000000"/>
                </a:solidFill>
                <a:latin typeface="Arial" charset="0"/>
                <a:cs typeface="Arial" charset="0"/>
              </a:rPr>
              <a:t>Structures de la circulation océanique de plus de 7 km (méso- &amp; </a:t>
            </a:r>
            <a:r>
              <a:rPr lang="fr-FR" sz="1600" b="1" noProof="0" dirty="0" err="1">
                <a:solidFill>
                  <a:srgbClr val="000000"/>
                </a:solidFill>
                <a:latin typeface="Arial" charset="0"/>
                <a:cs typeface="Arial" charset="0"/>
              </a:rPr>
              <a:t>subméso</a:t>
            </a:r>
            <a:r>
              <a:rPr lang="fr-FR" sz="1600" b="1" noProof="0" dirty="0">
                <a:solidFill>
                  <a:srgbClr val="000000"/>
                </a:solidFill>
                <a:latin typeface="Arial" charset="0"/>
                <a:cs typeface="Arial" charset="0"/>
              </a:rPr>
              <a:t>-échelle)</a:t>
            </a:r>
          </a:p>
        </p:txBody>
      </p:sp>
      <p:sp>
        <p:nvSpPr>
          <p:cNvPr id="27658" name="Text Box 5"/>
          <p:cNvSpPr txBox="1">
            <a:spLocks noChangeArrowheads="1"/>
          </p:cNvSpPr>
          <p:nvPr/>
        </p:nvSpPr>
        <p:spPr bwMode="auto">
          <a:xfrm>
            <a:off x="3575050" y="881064"/>
            <a:ext cx="4894580" cy="3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fr-FR" sz="1600" b="1" noProof="0" dirty="0">
                <a:solidFill>
                  <a:srgbClr val="000000"/>
                </a:solidFill>
                <a:latin typeface="Arial" charset="0"/>
                <a:cs typeface="Arial" charset="0"/>
              </a:rPr>
              <a:t>Des images en 2D de la hauteur de mer, pour…</a:t>
            </a:r>
          </a:p>
        </p:txBody>
      </p:sp>
      <p:sp>
        <p:nvSpPr>
          <p:cNvPr id="27660" name="Text Box 5"/>
          <p:cNvSpPr txBox="1">
            <a:spLocks noChangeArrowheads="1"/>
          </p:cNvSpPr>
          <p:nvPr/>
        </p:nvSpPr>
        <p:spPr bwMode="auto">
          <a:xfrm>
            <a:off x="4443567" y="3092932"/>
            <a:ext cx="3304866" cy="830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FontTx/>
              <a:buNone/>
            </a:pPr>
            <a:r>
              <a:rPr lang="fr-FR" sz="1600" b="1" noProof="0" dirty="0">
                <a:solidFill>
                  <a:srgbClr val="000000"/>
                </a:solidFill>
                <a:latin typeface="Arial" charset="0"/>
                <a:cs typeface="Arial" charset="0"/>
              </a:rPr>
              <a:t>Hauteurs de mer et courants près des côtes et dans les estuaires</a:t>
            </a:r>
          </a:p>
        </p:txBody>
      </p:sp>
      <p:sp>
        <p:nvSpPr>
          <p:cNvPr id="27662" name="Text Box 5"/>
          <p:cNvSpPr txBox="1">
            <a:spLocks noChangeArrowheads="1"/>
          </p:cNvSpPr>
          <p:nvPr/>
        </p:nvSpPr>
        <p:spPr bwMode="auto">
          <a:xfrm>
            <a:off x="264134" y="5955605"/>
            <a:ext cx="3687798" cy="584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87" tIns="45693" rIns="91387" bIns="45693">
            <a:spAutoFit/>
          </a:bodyPr>
          <a:lstStyle>
            <a:lvl1pPr eaLnBrk="0" hangingPunct="0">
              <a:spcBef>
                <a:spcPct val="20000"/>
              </a:spcBef>
              <a:buChar char="•"/>
              <a:defRPr sz="2800">
                <a:solidFill>
                  <a:srgbClr val="000066"/>
                </a:solidFill>
                <a:latin typeface="Verdana" pitchFamily="34" charset="0"/>
              </a:defRPr>
            </a:lvl1pPr>
            <a:lvl2pPr marL="742950" indent="-285750" eaLnBrk="0" hangingPunct="0">
              <a:spcBef>
                <a:spcPct val="20000"/>
              </a:spcBef>
              <a:buChar char="–"/>
              <a:defRPr sz="2400">
                <a:solidFill>
                  <a:srgbClr val="000066"/>
                </a:solidFill>
                <a:latin typeface="Verdana" pitchFamily="34" charset="0"/>
              </a:defRPr>
            </a:lvl2pPr>
            <a:lvl3pPr marL="1143000" indent="-228600" eaLnBrk="0" hangingPunct="0">
              <a:spcBef>
                <a:spcPct val="20000"/>
              </a:spcBef>
              <a:buChar char="•"/>
              <a:defRPr sz="2000">
                <a:solidFill>
                  <a:srgbClr val="000066"/>
                </a:solidFill>
                <a:latin typeface="Verdana" pitchFamily="34" charset="0"/>
              </a:defRPr>
            </a:lvl3pPr>
            <a:lvl4pPr marL="1600200" indent="-228600" eaLnBrk="0" hangingPunct="0">
              <a:spcBef>
                <a:spcPct val="20000"/>
              </a:spcBef>
              <a:buChar char="–"/>
              <a:defRPr>
                <a:solidFill>
                  <a:srgbClr val="000066"/>
                </a:solidFill>
                <a:latin typeface="Verdana" pitchFamily="34" charset="0"/>
              </a:defRPr>
            </a:lvl4pPr>
            <a:lvl5pPr marL="2057400" indent="-228600" eaLnBrk="0" hangingPunct="0">
              <a:spcBef>
                <a:spcPct val="20000"/>
              </a:spcBef>
              <a:buChar char="»"/>
              <a:defRPr>
                <a:solidFill>
                  <a:srgbClr val="000066"/>
                </a:solidFill>
                <a:latin typeface="Verdana" pitchFamily="34" charset="0"/>
              </a:defRPr>
            </a:lvl5pPr>
            <a:lvl6pPr marL="2514600" indent="-228600" eaLnBrk="0" fontAlgn="base" hangingPunct="0">
              <a:spcBef>
                <a:spcPct val="20000"/>
              </a:spcBef>
              <a:spcAft>
                <a:spcPct val="0"/>
              </a:spcAft>
              <a:buChar char="»"/>
              <a:defRPr>
                <a:solidFill>
                  <a:srgbClr val="000066"/>
                </a:solidFill>
                <a:latin typeface="Verdana" pitchFamily="34" charset="0"/>
              </a:defRPr>
            </a:lvl6pPr>
            <a:lvl7pPr marL="2971800" indent="-228600" eaLnBrk="0" fontAlgn="base" hangingPunct="0">
              <a:spcBef>
                <a:spcPct val="20000"/>
              </a:spcBef>
              <a:spcAft>
                <a:spcPct val="0"/>
              </a:spcAft>
              <a:buChar char="»"/>
              <a:defRPr>
                <a:solidFill>
                  <a:srgbClr val="000066"/>
                </a:solidFill>
                <a:latin typeface="Verdana" pitchFamily="34" charset="0"/>
              </a:defRPr>
            </a:lvl7pPr>
            <a:lvl8pPr marL="3429000" indent="-228600" eaLnBrk="0" fontAlgn="base" hangingPunct="0">
              <a:spcBef>
                <a:spcPct val="20000"/>
              </a:spcBef>
              <a:spcAft>
                <a:spcPct val="0"/>
              </a:spcAft>
              <a:buChar char="»"/>
              <a:defRPr>
                <a:solidFill>
                  <a:srgbClr val="000066"/>
                </a:solidFill>
                <a:latin typeface="Verdana" pitchFamily="34" charset="0"/>
              </a:defRPr>
            </a:lvl8pPr>
            <a:lvl9pPr marL="3886200" indent="-228600" eaLnBrk="0" fontAlgn="base" hangingPunct="0">
              <a:spcBef>
                <a:spcPct val="20000"/>
              </a:spcBef>
              <a:spcAft>
                <a:spcPct val="0"/>
              </a:spcAft>
              <a:buChar char="»"/>
              <a:defRPr>
                <a:solidFill>
                  <a:srgbClr val="000066"/>
                </a:solidFill>
                <a:latin typeface="Verdana" pitchFamily="34" charset="0"/>
              </a:defRPr>
            </a:lvl9pPr>
          </a:lstStyle>
          <a:p>
            <a:pPr algn="ctr" eaLnBrk="1" hangingPunct="1">
              <a:spcBef>
                <a:spcPct val="50000"/>
              </a:spcBef>
              <a:buNone/>
            </a:pPr>
            <a:r>
              <a:rPr lang="fr-FR" sz="1600" b="1" noProof="0" dirty="0">
                <a:solidFill>
                  <a:srgbClr val="000000"/>
                </a:solidFill>
                <a:latin typeface="Arial" charset="0"/>
                <a:cs typeface="Arial" charset="0"/>
              </a:rPr>
              <a:t>Marées, côtières (mais pas que), ondes internes</a:t>
            </a:r>
          </a:p>
        </p:txBody>
      </p:sp>
      <p:pic>
        <p:nvPicPr>
          <p:cNvPr id="3" name="Google Shape;341;p23">
            <a:extLst>
              <a:ext uri="{FF2B5EF4-FFF2-40B4-BE49-F238E27FC236}">
                <a16:creationId xmlns:a16="http://schemas.microsoft.com/office/drawing/2014/main" id="{8EFC9D89-5A55-5E31-5103-572D4FA5D22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l="-1" r="-427"/>
          <a:stretch>
            <a:fillRect/>
          </a:stretch>
        </p:blipFill>
        <p:spPr>
          <a:xfrm>
            <a:off x="4443567" y="1294059"/>
            <a:ext cx="3304866" cy="1872000"/>
          </a:xfrm>
          <a:prstGeom prst="rect">
            <a:avLst/>
          </a:prstGeom>
          <a:noFill/>
          <a:ln>
            <a:noFill/>
          </a:ln>
        </p:spPr>
      </p:pic>
      <p:sp>
        <p:nvSpPr>
          <p:cNvPr id="4" name="Google Shape;343;p23">
            <a:extLst>
              <a:ext uri="{FF2B5EF4-FFF2-40B4-BE49-F238E27FC236}">
                <a16:creationId xmlns:a16="http://schemas.microsoft.com/office/drawing/2014/main" id="{3DD8044F-6969-C2C7-1D99-38BB964B9961}"/>
              </a:ext>
            </a:extLst>
          </p:cNvPr>
          <p:cNvSpPr txBox="1"/>
          <p:nvPr/>
        </p:nvSpPr>
        <p:spPr>
          <a:xfrm>
            <a:off x="5011873" y="2945817"/>
            <a:ext cx="2420343"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noProof="0" dirty="0">
                <a:solidFill>
                  <a:srgbClr val="A5A5A5"/>
                </a:solidFill>
                <a:latin typeface="Calibri" panose="020F0502020204030204" pitchFamily="34" charset="0"/>
                <a:ea typeface="Calibri"/>
                <a:cs typeface="Calibri" panose="020F0502020204030204" pitchFamily="34" charset="0"/>
                <a:sym typeface="Calibri"/>
              </a:rPr>
              <a:t>Nathan Anderson for </a:t>
            </a:r>
            <a:r>
              <a:rPr lang="fr-FR" sz="1000" noProof="0" dirty="0" err="1">
                <a:solidFill>
                  <a:srgbClr val="A5A5A5"/>
                </a:solidFill>
                <a:latin typeface="Calibri" panose="020F0502020204030204" pitchFamily="34" charset="0"/>
                <a:ea typeface="Calibri"/>
                <a:cs typeface="Calibri" panose="020F0502020204030204" pitchFamily="34" charset="0"/>
                <a:sym typeface="Calibri"/>
              </a:rPr>
              <a:t>Unsplash</a:t>
            </a:r>
            <a:endParaRPr lang="fr-FR" sz="1000" noProof="0" dirty="0">
              <a:solidFill>
                <a:srgbClr val="A5A5A5"/>
              </a:solidFill>
              <a:latin typeface="Calibri" panose="020F0502020204030204" pitchFamily="34" charset="0"/>
              <a:ea typeface="Calibri"/>
              <a:cs typeface="Calibri" panose="020F0502020204030204" pitchFamily="34" charset="0"/>
              <a:sym typeface="Calibri"/>
            </a:endParaRPr>
          </a:p>
        </p:txBody>
      </p:sp>
      <p:pic>
        <p:nvPicPr>
          <p:cNvPr id="5" name="Google Shape;411;p28" descr="ice leads">
            <a:extLst>
              <a:ext uri="{FF2B5EF4-FFF2-40B4-BE49-F238E27FC236}">
                <a16:creationId xmlns:a16="http://schemas.microsoft.com/office/drawing/2014/main" id="{A9B8B54A-C2AF-3AAC-CFD2-B5AAE7E3F8FD}"/>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190694" y="1296000"/>
            <a:ext cx="3292437" cy="1872000"/>
          </a:xfrm>
          <a:prstGeom prst="rect">
            <a:avLst/>
          </a:prstGeom>
          <a:noFill/>
          <a:ln>
            <a:noFill/>
          </a:ln>
        </p:spPr>
      </p:pic>
      <p:sp>
        <p:nvSpPr>
          <p:cNvPr id="6" name="Google Shape;413;p28">
            <a:extLst>
              <a:ext uri="{FF2B5EF4-FFF2-40B4-BE49-F238E27FC236}">
                <a16:creationId xmlns:a16="http://schemas.microsoft.com/office/drawing/2014/main" id="{36A913AB-39B5-4F0A-6D64-20025763D70A}"/>
              </a:ext>
            </a:extLst>
          </p:cNvPr>
          <p:cNvSpPr txBox="1"/>
          <p:nvPr/>
        </p:nvSpPr>
        <p:spPr>
          <a:xfrm>
            <a:off x="9655281" y="2971769"/>
            <a:ext cx="3263457"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noProof="0" dirty="0" err="1">
                <a:solidFill>
                  <a:srgbClr val="7F7F7F"/>
                </a:solidFill>
                <a:latin typeface="Calibri"/>
                <a:ea typeface="Calibri"/>
                <a:cs typeface="Calibri"/>
                <a:sym typeface="Calibri"/>
              </a:rPr>
              <a:t>Credit</a:t>
            </a:r>
            <a:r>
              <a:rPr lang="fr-FR" sz="1000" noProof="0" dirty="0">
                <a:solidFill>
                  <a:srgbClr val="7F7F7F"/>
                </a:solidFill>
                <a:latin typeface="Calibri"/>
                <a:ea typeface="Calibri"/>
                <a:cs typeface="Calibri"/>
                <a:sym typeface="Calibri"/>
              </a:rPr>
              <a:t> Nasa, </a:t>
            </a:r>
            <a:r>
              <a:rPr lang="fr-FR" sz="1000" noProof="0" dirty="0" err="1">
                <a:solidFill>
                  <a:srgbClr val="7F7F7F"/>
                </a:solidFill>
                <a:latin typeface="Calibri"/>
                <a:ea typeface="Calibri"/>
                <a:cs typeface="Calibri"/>
                <a:sym typeface="Calibri"/>
              </a:rPr>
              <a:t>operation</a:t>
            </a:r>
            <a:r>
              <a:rPr lang="fr-FR" sz="1000" noProof="0" dirty="0">
                <a:solidFill>
                  <a:srgbClr val="7F7F7F"/>
                </a:solidFill>
                <a:latin typeface="Calibri"/>
                <a:ea typeface="Calibri"/>
                <a:cs typeface="Calibri"/>
                <a:sym typeface="Calibri"/>
              </a:rPr>
              <a:t> </a:t>
            </a:r>
            <a:r>
              <a:rPr lang="fr-FR" sz="1000" noProof="0" dirty="0" err="1">
                <a:solidFill>
                  <a:srgbClr val="7F7F7F"/>
                </a:solidFill>
                <a:latin typeface="Calibri"/>
                <a:ea typeface="Calibri"/>
                <a:cs typeface="Calibri"/>
                <a:sym typeface="Calibri"/>
              </a:rPr>
              <a:t>ice</a:t>
            </a:r>
            <a:r>
              <a:rPr lang="fr-FR" sz="1000" noProof="0" dirty="0">
                <a:solidFill>
                  <a:srgbClr val="7F7F7F"/>
                </a:solidFill>
                <a:latin typeface="Calibri"/>
                <a:ea typeface="Calibri"/>
                <a:cs typeface="Calibri"/>
                <a:sym typeface="Calibri"/>
              </a:rPr>
              <a:t> bridge</a:t>
            </a:r>
            <a:endParaRPr lang="fr-FR" sz="1000" noProof="0" dirty="0"/>
          </a:p>
        </p:txBody>
      </p:sp>
      <p:pic>
        <p:nvPicPr>
          <p:cNvPr id="7" name="Image 6">
            <a:extLst>
              <a:ext uri="{FF2B5EF4-FFF2-40B4-BE49-F238E27FC236}">
                <a16:creationId xmlns:a16="http://schemas.microsoft.com/office/drawing/2014/main" id="{78E04D25-DAC2-C43D-685A-E55EAB5969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5"/>
          <a:stretch/>
        </p:blipFill>
        <p:spPr>
          <a:xfrm>
            <a:off x="645238" y="1306130"/>
            <a:ext cx="3328000" cy="1872000"/>
          </a:xfrm>
          <a:prstGeom prst="rect">
            <a:avLst/>
          </a:prstGeom>
        </p:spPr>
      </p:pic>
      <p:sp>
        <p:nvSpPr>
          <p:cNvPr id="8" name="ZoneTexte 7">
            <a:extLst>
              <a:ext uri="{FF2B5EF4-FFF2-40B4-BE49-F238E27FC236}">
                <a16:creationId xmlns:a16="http://schemas.microsoft.com/office/drawing/2014/main" id="{248D7544-3263-B05A-47DE-E41515CAE4F4}"/>
              </a:ext>
            </a:extLst>
          </p:cNvPr>
          <p:cNvSpPr txBox="1"/>
          <p:nvPr/>
        </p:nvSpPr>
        <p:spPr>
          <a:xfrm>
            <a:off x="2309238" y="2965865"/>
            <a:ext cx="1749197" cy="246221"/>
          </a:xfrm>
          <a:prstGeom prst="rect">
            <a:avLst/>
          </a:prstGeom>
          <a:noFill/>
        </p:spPr>
        <p:txBody>
          <a:bodyPr wrap="none" rtlCol="0">
            <a:spAutoFit/>
          </a:bodyPr>
          <a:lstStyle/>
          <a:p>
            <a:r>
              <a:rPr lang="fr-FR" sz="1000" noProof="0" dirty="0" err="1">
                <a:solidFill>
                  <a:schemeClr val="bg1"/>
                </a:solidFill>
              </a:rPr>
              <a:t>Astronaut</a:t>
            </a:r>
            <a:r>
              <a:rPr lang="fr-FR" sz="1000" noProof="0" dirty="0">
                <a:solidFill>
                  <a:schemeClr val="bg1"/>
                </a:solidFill>
              </a:rPr>
              <a:t> photo STS41G Nasa</a:t>
            </a:r>
          </a:p>
        </p:txBody>
      </p:sp>
      <p:grpSp>
        <p:nvGrpSpPr>
          <p:cNvPr id="15" name="Groupe 14">
            <a:extLst>
              <a:ext uri="{FF2B5EF4-FFF2-40B4-BE49-F238E27FC236}">
                <a16:creationId xmlns:a16="http://schemas.microsoft.com/office/drawing/2014/main" id="{1DE8BCF7-0D2C-48D8-224F-61C3F0858F62}"/>
              </a:ext>
            </a:extLst>
          </p:cNvPr>
          <p:cNvGrpSpPr/>
          <p:nvPr/>
        </p:nvGrpSpPr>
        <p:grpSpPr>
          <a:xfrm>
            <a:off x="594240" y="4083605"/>
            <a:ext cx="3357692" cy="1872000"/>
            <a:chOff x="1989286" y="4138721"/>
            <a:chExt cx="3357692" cy="1872000"/>
          </a:xfrm>
        </p:grpSpPr>
        <p:pic>
          <p:nvPicPr>
            <p:cNvPr id="11" name="Google Shape;489;p35" descr="Une image contenant ciel, extérieur, roche, nature&#10;&#10;Description générée automatiquement">
              <a:extLst>
                <a:ext uri="{FF2B5EF4-FFF2-40B4-BE49-F238E27FC236}">
                  <a16:creationId xmlns:a16="http://schemas.microsoft.com/office/drawing/2014/main" id="{36E12AC4-9C0F-4830-9F40-C4AF8FBFF41C}"/>
                </a:ext>
              </a:extLst>
            </p:cNvPr>
            <p:cNvPicPr preferRelativeResize="0">
              <a:picLocks noChangeAspect="1"/>
            </p:cNvPicPr>
            <p:nvPr/>
          </p:nvPicPr>
          <p:blipFill rotWithShape="1">
            <a:blip r:embed="rId6" cstate="email">
              <a:alphaModFix/>
              <a:extLst>
                <a:ext uri="{28A0092B-C50C-407E-A947-70E740481C1C}">
                  <a14:useLocalDpi xmlns:a14="http://schemas.microsoft.com/office/drawing/2010/main"/>
                </a:ext>
              </a:extLst>
            </a:blip>
            <a:srcRect/>
            <a:stretch/>
          </p:blipFill>
          <p:spPr>
            <a:xfrm>
              <a:off x="1989286" y="4138721"/>
              <a:ext cx="1711660" cy="1872000"/>
            </a:xfrm>
            <a:prstGeom prst="rect">
              <a:avLst/>
            </a:prstGeom>
            <a:noFill/>
            <a:ln>
              <a:noFill/>
            </a:ln>
          </p:spPr>
        </p:pic>
        <p:pic>
          <p:nvPicPr>
            <p:cNvPr id="12" name="Google Shape;490;p35" descr="Une image contenant extérieur, ciel, roche, nature&#10;&#10;Description générée automatiquement">
              <a:extLst>
                <a:ext uri="{FF2B5EF4-FFF2-40B4-BE49-F238E27FC236}">
                  <a16:creationId xmlns:a16="http://schemas.microsoft.com/office/drawing/2014/main" id="{9C18BA13-0007-B3DF-51EF-5DAB2CDD73B9}"/>
                </a:ext>
              </a:extLst>
            </p:cNvPr>
            <p:cNvPicPr preferRelativeResize="0">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3702056" y="4138721"/>
              <a:ext cx="1644922" cy="1872000"/>
            </a:xfrm>
            <a:prstGeom prst="rect">
              <a:avLst/>
            </a:prstGeom>
            <a:noFill/>
            <a:ln>
              <a:noFill/>
            </a:ln>
          </p:spPr>
        </p:pic>
      </p:grpSp>
      <p:sp>
        <p:nvSpPr>
          <p:cNvPr id="13" name="Google Shape;494;p35">
            <a:extLst>
              <a:ext uri="{FF2B5EF4-FFF2-40B4-BE49-F238E27FC236}">
                <a16:creationId xmlns:a16="http://schemas.microsoft.com/office/drawing/2014/main" id="{0A285A4E-C8FA-D444-28C0-8EA29111BAB0}"/>
              </a:ext>
            </a:extLst>
          </p:cNvPr>
          <p:cNvSpPr txBox="1"/>
          <p:nvPr/>
        </p:nvSpPr>
        <p:spPr>
          <a:xfrm>
            <a:off x="536701" y="5745192"/>
            <a:ext cx="2150525"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noProof="0" dirty="0">
                <a:solidFill>
                  <a:srgbClr val="3A3838"/>
                </a:solidFill>
                <a:latin typeface="Calibri"/>
                <a:ea typeface="Calibri"/>
                <a:cs typeface="Calibri"/>
                <a:sym typeface="Calibri"/>
              </a:rPr>
              <a:t>Ruben Ortega for </a:t>
            </a:r>
            <a:r>
              <a:rPr lang="fr-FR" sz="1000" noProof="0" dirty="0" err="1">
                <a:solidFill>
                  <a:srgbClr val="3A3838"/>
                </a:solidFill>
                <a:latin typeface="Calibri"/>
                <a:ea typeface="Calibri"/>
                <a:cs typeface="Calibri"/>
                <a:sym typeface="Calibri"/>
              </a:rPr>
              <a:t>Unsplash</a:t>
            </a:r>
            <a:endParaRPr lang="fr-FR" sz="1000" noProof="0" dirty="0">
              <a:solidFill>
                <a:srgbClr val="3A3838"/>
              </a:solidFill>
              <a:latin typeface="Calibri"/>
              <a:ea typeface="Calibri"/>
              <a:cs typeface="Calibri"/>
              <a:sym typeface="Calibri"/>
            </a:endParaRPr>
          </a:p>
        </p:txBody>
      </p:sp>
      <p:sp>
        <p:nvSpPr>
          <p:cNvPr id="14" name="Google Shape;495;p35">
            <a:extLst>
              <a:ext uri="{FF2B5EF4-FFF2-40B4-BE49-F238E27FC236}">
                <a16:creationId xmlns:a16="http://schemas.microsoft.com/office/drawing/2014/main" id="{5E34E8F5-694D-D0CA-34D3-9CD1CCE65068}"/>
              </a:ext>
            </a:extLst>
          </p:cNvPr>
          <p:cNvSpPr txBox="1"/>
          <p:nvPr/>
        </p:nvSpPr>
        <p:spPr>
          <a:xfrm>
            <a:off x="2455717" y="5735667"/>
            <a:ext cx="195547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noProof="0" dirty="0">
                <a:solidFill>
                  <a:srgbClr val="BFBFBF"/>
                </a:solidFill>
                <a:latin typeface="Calibri"/>
                <a:ea typeface="Calibri"/>
                <a:cs typeface="Calibri"/>
                <a:sym typeface="Calibri"/>
              </a:rPr>
              <a:t>Peter Lloyd for </a:t>
            </a:r>
            <a:r>
              <a:rPr lang="fr-FR" sz="1000" noProof="0" dirty="0" err="1">
                <a:solidFill>
                  <a:srgbClr val="BFBFBF"/>
                </a:solidFill>
                <a:latin typeface="Calibri"/>
                <a:ea typeface="Calibri"/>
                <a:cs typeface="Calibri"/>
                <a:sym typeface="Calibri"/>
              </a:rPr>
              <a:t>Unsplash</a:t>
            </a:r>
            <a:endParaRPr lang="fr-FR" sz="1000" noProof="0" dirty="0">
              <a:solidFill>
                <a:srgbClr val="BFBFBF"/>
              </a:solidFill>
              <a:latin typeface="Calibri"/>
              <a:ea typeface="Calibri"/>
              <a:cs typeface="Calibri"/>
              <a:sym typeface="Calibri"/>
            </a:endParaRPr>
          </a:p>
        </p:txBody>
      </p:sp>
      <p:grpSp>
        <p:nvGrpSpPr>
          <p:cNvPr id="18" name="Groupe 17">
            <a:extLst>
              <a:ext uri="{FF2B5EF4-FFF2-40B4-BE49-F238E27FC236}">
                <a16:creationId xmlns:a16="http://schemas.microsoft.com/office/drawing/2014/main" id="{3F07BBD5-3F48-401E-A965-9AC4FE072EFC}"/>
              </a:ext>
            </a:extLst>
          </p:cNvPr>
          <p:cNvGrpSpPr>
            <a:grpSpLocks noChangeAspect="1"/>
          </p:cNvGrpSpPr>
          <p:nvPr/>
        </p:nvGrpSpPr>
        <p:grpSpPr>
          <a:xfrm>
            <a:off x="4376950" y="4105736"/>
            <a:ext cx="3328000" cy="1872000"/>
            <a:chOff x="0" y="-1"/>
            <a:chExt cx="12192000" cy="6858001"/>
          </a:xfrm>
        </p:grpSpPr>
        <p:pic>
          <p:nvPicPr>
            <p:cNvPr id="19" name="Espace réservé du contenu 3" descr="Une image contenant extérieur, fond marin&#10;&#10;Description générée automatiquement">
              <a:extLst>
                <a:ext uri="{FF2B5EF4-FFF2-40B4-BE49-F238E27FC236}">
                  <a16:creationId xmlns:a16="http://schemas.microsoft.com/office/drawing/2014/main" id="{96ABEFC9-6D6D-DFD8-6BBF-569E6203D6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9193696" cy="6858000"/>
            </a:xfrm>
            <a:prstGeom prst="rect">
              <a:avLst/>
            </a:prstGeom>
          </p:spPr>
        </p:pic>
        <p:pic>
          <p:nvPicPr>
            <p:cNvPr id="20" name="Image 19" descr="Une image contenant très coloré, assis, rouge, noir&#10;&#10;Description générée automatiquement">
              <a:extLst>
                <a:ext uri="{FF2B5EF4-FFF2-40B4-BE49-F238E27FC236}">
                  <a16:creationId xmlns:a16="http://schemas.microsoft.com/office/drawing/2014/main" id="{01B60705-628E-2EEC-63AE-245E73531CF2}"/>
                </a:ext>
              </a:extLst>
            </p:cNvPr>
            <p:cNvPicPr>
              <a:picLocks noChangeAspect="1"/>
            </p:cNvPicPr>
            <p:nvPr/>
          </p:nvPicPr>
          <p:blipFill rotWithShape="1">
            <a:blip r:embed="rId9"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p:blipFill>
          <p:spPr>
            <a:xfrm>
              <a:off x="6096000" y="-1"/>
              <a:ext cx="6096000" cy="6858001"/>
            </a:xfrm>
            <a:prstGeom prst="rect">
              <a:avLst/>
            </a:prstGeom>
          </p:spPr>
        </p:pic>
      </p:grpSp>
      <p:sp>
        <p:nvSpPr>
          <p:cNvPr id="21" name="Google Shape;645;p48">
            <a:extLst>
              <a:ext uri="{FF2B5EF4-FFF2-40B4-BE49-F238E27FC236}">
                <a16:creationId xmlns:a16="http://schemas.microsoft.com/office/drawing/2014/main" id="{1A24F8C6-EDAC-7188-A7D2-D3AC6B67EC55}"/>
              </a:ext>
            </a:extLst>
          </p:cNvPr>
          <p:cNvSpPr txBox="1"/>
          <p:nvPr/>
        </p:nvSpPr>
        <p:spPr>
          <a:xfrm>
            <a:off x="4351226" y="5714935"/>
            <a:ext cx="9248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100" noProof="0" dirty="0">
                <a:solidFill>
                  <a:srgbClr val="BFBFBF"/>
                </a:solidFill>
                <a:latin typeface="Calibri" panose="020F0502020204030204" pitchFamily="34" charset="0"/>
                <a:ea typeface="Calibri"/>
                <a:cs typeface="Calibri" panose="020F0502020204030204" pitchFamily="34" charset="0"/>
                <a:sym typeface="Calibri"/>
              </a:rPr>
              <a:t>Crédit </a:t>
            </a:r>
            <a:r>
              <a:rPr lang="fr-FR" sz="1100" noProof="0" dirty="0" err="1">
                <a:solidFill>
                  <a:srgbClr val="BFBFBF"/>
                </a:solidFill>
                <a:latin typeface="Calibri" panose="020F0502020204030204" pitchFamily="34" charset="0"/>
                <a:ea typeface="Calibri"/>
                <a:cs typeface="Calibri" panose="020F0502020204030204" pitchFamily="34" charset="0"/>
                <a:sym typeface="Calibri"/>
              </a:rPr>
              <a:t>Noaa</a:t>
            </a:r>
            <a:endParaRPr lang="fr-FR" sz="1100" noProof="0" dirty="0">
              <a:solidFill>
                <a:srgbClr val="BFBFBF"/>
              </a:solidFill>
              <a:latin typeface="Calibri" panose="020F0502020204030204" pitchFamily="34" charset="0"/>
              <a:ea typeface="Calibri"/>
              <a:cs typeface="Calibri" panose="020F0502020204030204" pitchFamily="34" charset="0"/>
              <a:sym typeface="Calibri"/>
            </a:endParaRPr>
          </a:p>
        </p:txBody>
      </p:sp>
      <p:sp>
        <p:nvSpPr>
          <p:cNvPr id="22" name="Google Shape;647;p48">
            <a:extLst>
              <a:ext uri="{FF2B5EF4-FFF2-40B4-BE49-F238E27FC236}">
                <a16:creationId xmlns:a16="http://schemas.microsoft.com/office/drawing/2014/main" id="{DEBB995D-FE2E-381B-8743-0FB810C63B5C}"/>
              </a:ext>
            </a:extLst>
          </p:cNvPr>
          <p:cNvSpPr txBox="1"/>
          <p:nvPr/>
        </p:nvSpPr>
        <p:spPr>
          <a:xfrm>
            <a:off x="6971496" y="5722747"/>
            <a:ext cx="829201"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00" noProof="0" dirty="0">
                <a:solidFill>
                  <a:srgbClr val="BFBFBF"/>
                </a:solidFill>
                <a:latin typeface="Calibri" panose="020F0502020204030204" pitchFamily="34" charset="0"/>
                <a:ea typeface="Calibri"/>
                <a:cs typeface="Calibri" panose="020F0502020204030204" pitchFamily="34" charset="0"/>
                <a:sym typeface="Calibri"/>
              </a:rPr>
              <a:t>Crédit ESA</a:t>
            </a:r>
          </a:p>
        </p:txBody>
      </p:sp>
      <p:pic>
        <p:nvPicPr>
          <p:cNvPr id="2" name="Image 1" descr="Une image contenant eau, plein air, nature, mer&#10;&#10;Le contenu généré par l’IA peut être incorrect.">
            <a:extLst>
              <a:ext uri="{FF2B5EF4-FFF2-40B4-BE49-F238E27FC236}">
                <a16:creationId xmlns:a16="http://schemas.microsoft.com/office/drawing/2014/main" id="{342A5117-E00D-2540-1276-8B0FBC6FC5D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12636" y="4092771"/>
            <a:ext cx="3370495" cy="1895903"/>
          </a:xfrm>
          <a:prstGeom prst="rect">
            <a:avLst/>
          </a:prstGeom>
        </p:spPr>
      </p:pic>
      <p:sp>
        <p:nvSpPr>
          <p:cNvPr id="9" name="Google Shape;229;p14">
            <a:extLst>
              <a:ext uri="{FF2B5EF4-FFF2-40B4-BE49-F238E27FC236}">
                <a16:creationId xmlns:a16="http://schemas.microsoft.com/office/drawing/2014/main" id="{6EA067C6-D4D5-DCE8-C3A2-C0E26CA1743B}"/>
              </a:ext>
            </a:extLst>
          </p:cNvPr>
          <p:cNvSpPr txBox="1"/>
          <p:nvPr/>
        </p:nvSpPr>
        <p:spPr>
          <a:xfrm>
            <a:off x="8097836" y="6000539"/>
            <a:ext cx="3328001" cy="584685"/>
          </a:xfrm>
          <a:prstGeom prst="rect">
            <a:avLst/>
          </a:prstGeom>
          <a:noFill/>
          <a:ln>
            <a:noFill/>
          </a:ln>
        </p:spPr>
        <p:txBody>
          <a:bodyPr spcFirstLastPara="1" wrap="square" lIns="91375" tIns="45675" rIns="91375" bIns="45675" anchor="t" anchorCtr="0">
            <a:spAutoFit/>
          </a:bodyPr>
          <a:lstStyle/>
          <a:p>
            <a:pPr lvl="0" algn="ctr">
              <a:buSzPts val="1600"/>
            </a:pPr>
            <a:r>
              <a:rPr lang="fr-FR" sz="1600" b="1" dirty="0">
                <a:solidFill>
                  <a:srgbClr val="000000"/>
                </a:solidFill>
                <a:latin typeface="Arial" charset="0"/>
                <a:cs typeface="Arial" charset="0"/>
              </a:rPr>
              <a:t>Mesurer les vagues, la houle et d’autres ondes</a:t>
            </a:r>
            <a:endParaRPr sz="1600" b="1" dirty="0">
              <a:solidFill>
                <a:srgbClr val="000000"/>
              </a:solidFill>
              <a:latin typeface="Arial" charset="0"/>
              <a:cs typeface="Arial" charset="0"/>
            </a:endParaRPr>
          </a:p>
        </p:txBody>
      </p:sp>
      <p:sp>
        <p:nvSpPr>
          <p:cNvPr id="10" name="Google Shape;645;p48">
            <a:extLst>
              <a:ext uri="{FF2B5EF4-FFF2-40B4-BE49-F238E27FC236}">
                <a16:creationId xmlns:a16="http://schemas.microsoft.com/office/drawing/2014/main" id="{EDB55490-9576-FBEC-594C-C1A6BC8B8625}"/>
              </a:ext>
            </a:extLst>
          </p:cNvPr>
          <p:cNvSpPr txBox="1"/>
          <p:nvPr/>
        </p:nvSpPr>
        <p:spPr>
          <a:xfrm>
            <a:off x="8097836" y="5738969"/>
            <a:ext cx="9248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Crédit </a:t>
            </a:r>
            <a:r>
              <a:rPr lang="en-US" sz="1100" noProof="0" dirty="0" err="1">
                <a:solidFill>
                  <a:srgbClr val="BFBFBF"/>
                </a:solidFill>
                <a:latin typeface="Calibri" panose="020F0502020204030204" pitchFamily="34" charset="0"/>
                <a:ea typeface="Calibri" panose="020F0502020204030204" pitchFamily="34" charset="0"/>
                <a:cs typeface="Calibri" panose="020F0502020204030204" pitchFamily="34" charset="0"/>
                <a:sym typeface="Calibri"/>
              </a:rPr>
              <a:t>Noaa</a:t>
            </a:r>
            <a:endParaRPr lang="en-US" sz="1100" noProof="0" dirty="0">
              <a:solidFill>
                <a:srgbClr val="BFBFBF"/>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51780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BBEDCE-2463-7656-488D-274C5899BAE2}"/>
              </a:ext>
            </a:extLst>
          </p:cNvPr>
          <p:cNvSpPr>
            <a:spLocks noGrp="1"/>
          </p:cNvSpPr>
          <p:nvPr>
            <p:ph type="title"/>
          </p:nvPr>
        </p:nvSpPr>
        <p:spPr>
          <a:xfrm>
            <a:off x="267629" y="1709738"/>
            <a:ext cx="11920069" cy="2879725"/>
          </a:xfrm>
        </p:spPr>
        <p:txBody>
          <a:bodyPr>
            <a:normAutofit/>
          </a:bodyPr>
          <a:lstStyle/>
          <a:p>
            <a:r>
              <a:rPr lang="fr-FR" sz="4800" noProof="0" dirty="0"/>
              <a:t>Circulation océanique mésoéchelle &amp; </a:t>
            </a:r>
            <a:r>
              <a:rPr lang="fr-FR" sz="4800" noProof="0" dirty="0" err="1"/>
              <a:t>submésoéchelle</a:t>
            </a:r>
            <a:endParaRPr lang="fr-FR" noProof="0" dirty="0"/>
          </a:p>
        </p:txBody>
      </p:sp>
    </p:spTree>
    <p:extLst>
      <p:ext uri="{BB962C8B-B14F-4D97-AF65-F5344CB8AC3E}">
        <p14:creationId xmlns:p14="http://schemas.microsoft.com/office/powerpoint/2010/main" val="30201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31ddb5a45a8_0_4"/>
          <p:cNvSpPr txBox="1">
            <a:spLocks noGrp="1"/>
          </p:cNvSpPr>
          <p:nvPr>
            <p:ph type="title"/>
          </p:nvPr>
        </p:nvSpPr>
        <p:spPr>
          <a:xfrm>
            <a:off x="171449" y="136526"/>
            <a:ext cx="11877600" cy="54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Calibri"/>
              <a:buNone/>
            </a:pPr>
            <a:r>
              <a:rPr lang="fr-FR" noProof="0" dirty="0"/>
              <a:t>Hauteurs de mer et courants méso- et </a:t>
            </a:r>
            <a:r>
              <a:rPr lang="fr-FR" noProof="0" dirty="0" err="1"/>
              <a:t>subméso</a:t>
            </a:r>
            <a:r>
              <a:rPr lang="fr-FR" dirty="0"/>
              <a:t>-</a:t>
            </a:r>
            <a:r>
              <a:rPr lang="fr-FR" noProof="0" dirty="0"/>
              <a:t>échelle	</a:t>
            </a:r>
          </a:p>
        </p:txBody>
      </p:sp>
      <p:sp>
        <p:nvSpPr>
          <p:cNvPr id="250" name="Google Shape;250;g31ddb5a45a8_0_4"/>
          <p:cNvSpPr txBox="1">
            <a:spLocks noGrp="1"/>
          </p:cNvSpPr>
          <p:nvPr>
            <p:ph type="body" idx="1"/>
          </p:nvPr>
        </p:nvSpPr>
        <p:spPr>
          <a:xfrm>
            <a:off x="171449" y="828675"/>
            <a:ext cx="11877600" cy="5410200"/>
          </a:xfrm>
          <a:prstGeom prst="rect">
            <a:avLst/>
          </a:prstGeom>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None/>
            </a:pPr>
            <a:r>
              <a:rPr lang="fr-FR" noProof="0" dirty="0"/>
              <a:t>Le rayon typique des tourbillons de méso-échelle varie, allant de 10 km aux hautes latitudes et dans les mers régionales, à 300 km sous les tropiques. Avec l'altimétrie au nadir, les petites </a:t>
            </a:r>
            <a:r>
              <a:rPr lang="fr-FR" noProof="0" dirty="0" err="1"/>
              <a:t>mésoéchelles</a:t>
            </a:r>
            <a:r>
              <a:rPr lang="fr-FR" noProof="0" dirty="0"/>
              <a:t> (inférieures à 100 km) nous échappaient. </a:t>
            </a:r>
          </a:p>
          <a:p>
            <a:pPr marL="0" marR="0" lvl="0" indent="0" algn="l" rtl="0">
              <a:lnSpc>
                <a:spcPct val="90000"/>
              </a:lnSpc>
              <a:spcBef>
                <a:spcPts val="1000"/>
              </a:spcBef>
              <a:spcAft>
                <a:spcPts val="0"/>
              </a:spcAft>
              <a:buNone/>
            </a:pPr>
            <a:endParaRPr lang="fr-FR" noProof="0" dirty="0"/>
          </a:p>
          <a:p>
            <a:pPr marL="0" marR="0" lvl="0" indent="0" algn="l" rtl="0">
              <a:lnSpc>
                <a:spcPct val="90000"/>
              </a:lnSpc>
              <a:spcBef>
                <a:spcPts val="1000"/>
              </a:spcBef>
              <a:spcAft>
                <a:spcPts val="0"/>
              </a:spcAft>
              <a:buNone/>
            </a:pPr>
            <a:r>
              <a:rPr lang="fr-FR" b="1" noProof="0" dirty="0"/>
              <a:t>Mésoéchelle :</a:t>
            </a:r>
            <a:r>
              <a:rPr lang="fr-FR" noProof="0" dirty="0"/>
              <a:t> dynamique transitoire (moyenne-zéro sur des temps &gt; 1 an) </a:t>
            </a:r>
            <a:r>
              <a:rPr lang="fr-FR" u="sng" noProof="0" dirty="0"/>
              <a:t>et</a:t>
            </a:r>
            <a:r>
              <a:rPr lang="fr-FR" noProof="0" dirty="0"/>
              <a:t> dominée par l'équilibre géostrophique. </a:t>
            </a:r>
            <a:br>
              <a:rPr lang="fr-FR" noProof="0" dirty="0"/>
            </a:br>
            <a:r>
              <a:rPr lang="fr-FR" noProof="0" dirty="0"/>
              <a:t>Typiquement, tourbillons entre le rayon de </a:t>
            </a:r>
            <a:r>
              <a:rPr lang="fr-FR" noProof="0" dirty="0" err="1"/>
              <a:t>Rossby</a:t>
            </a:r>
            <a:r>
              <a:rPr lang="fr-FR" noProof="0" dirty="0"/>
              <a:t> (10-100 km) et quelques centaines de km.</a:t>
            </a:r>
          </a:p>
          <a:p>
            <a:pPr marL="0" lvl="0" indent="0">
              <a:buNone/>
            </a:pPr>
            <a:r>
              <a:rPr lang="fr-FR" b="1" noProof="0" dirty="0" err="1"/>
              <a:t>Submésoéchelle</a:t>
            </a:r>
            <a:r>
              <a:rPr lang="fr-FR" b="1" noProof="0" dirty="0"/>
              <a:t> :</a:t>
            </a:r>
            <a:r>
              <a:rPr lang="fr-FR" noProof="0" dirty="0"/>
              <a:t> dynamique transitoire, dans laquelle l'équilibre géostrophique est important, mais pas dominant. </a:t>
            </a:r>
            <a:br>
              <a:rPr lang="fr-FR" noProof="0" dirty="0"/>
            </a:br>
            <a:r>
              <a:rPr lang="fr-FR" noProof="0" dirty="0"/>
              <a:t>T</a:t>
            </a:r>
            <a:r>
              <a:rPr lang="fr-FR" dirty="0" err="1"/>
              <a:t>ypiquement</a:t>
            </a:r>
            <a:r>
              <a:rPr lang="fr-FR" dirty="0"/>
              <a:t>, t</a:t>
            </a:r>
            <a:r>
              <a:rPr lang="fr-FR" noProof="0" dirty="0" err="1"/>
              <a:t>ourbillons</a:t>
            </a:r>
            <a:r>
              <a:rPr lang="fr-FR" noProof="0" dirty="0"/>
              <a:t> et filaments 1-10 km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171449" y="136525"/>
            <a:ext cx="11877675" cy="806449"/>
          </a:xfrm>
        </p:spPr>
        <p:txBody>
          <a:bodyPr>
            <a:normAutofit fontScale="90000"/>
          </a:bodyPr>
          <a:lstStyle/>
          <a:p>
            <a:r>
              <a:rPr lang="fr-FR" sz="4000" noProof="0" dirty="0"/>
              <a:t>Des images en 2D de la hauteur de mer, pour… </a:t>
            </a:r>
            <a:br>
              <a:rPr lang="fr-FR" sz="4000" noProof="0" dirty="0"/>
            </a:br>
            <a:r>
              <a:rPr lang="fr-FR" sz="4000" noProof="0" dirty="0"/>
              <a:t>la circulation océanique mésoéchelle &amp; </a:t>
            </a:r>
            <a:r>
              <a:rPr lang="fr-FR" sz="4000" noProof="0" dirty="0" err="1"/>
              <a:t>submésoéchelle</a:t>
            </a:r>
            <a:endParaRPr lang="fr-FR" sz="4000" noProof="0" dirty="0"/>
          </a:p>
        </p:txBody>
      </p:sp>
      <p:pic>
        <p:nvPicPr>
          <p:cNvPr id="27651"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71449" y="1200026"/>
            <a:ext cx="5810250" cy="4762500"/>
          </a:xfrm>
        </p:spPr>
      </p:pic>
      <p:sp>
        <p:nvSpPr>
          <p:cNvPr id="7" name="Espace réservé du contenu 2">
            <a:extLst>
              <a:ext uri="{FF2B5EF4-FFF2-40B4-BE49-F238E27FC236}">
                <a16:creationId xmlns:a16="http://schemas.microsoft.com/office/drawing/2014/main" id="{98B939CB-386B-F0B2-C273-68B119CDF978}"/>
              </a:ext>
            </a:extLst>
          </p:cNvPr>
          <p:cNvSpPr txBox="1">
            <a:spLocks/>
          </p:cNvSpPr>
          <p:nvPr/>
        </p:nvSpPr>
        <p:spPr>
          <a:xfrm>
            <a:off x="6096000" y="1200025"/>
            <a:ext cx="5953124" cy="56579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noProof="0" dirty="0"/>
              <a:t>Les premiers altimètres ont montré que les tourbillons et autres structures </a:t>
            </a:r>
            <a:r>
              <a:rPr lang="fr-FR" noProof="0" dirty="0" err="1"/>
              <a:t>mésoéchelles</a:t>
            </a:r>
            <a:r>
              <a:rPr lang="fr-FR" noProof="0" dirty="0"/>
              <a:t> de plus de 100 km sont présents partout dans l’océan, pas </a:t>
            </a:r>
            <a:r>
              <a:rPr lang="fr-FR" dirty="0"/>
              <a:t>uniquement</a:t>
            </a:r>
            <a:r>
              <a:rPr lang="fr-FR" noProof="0" dirty="0"/>
              <a:t> dans les turbulences des grands courants.</a:t>
            </a:r>
          </a:p>
          <a:p>
            <a:r>
              <a:rPr lang="fr-FR" noProof="0" dirty="0"/>
              <a:t>D’autres techniques ont montré que ces structures ne sont pas les plus petites</a:t>
            </a:r>
          </a:p>
          <a:p>
            <a:r>
              <a:rPr lang="fr-FR" noProof="0" dirty="0"/>
              <a:t>Aux latitudes moyennes, l'hiver présente plus de structures énergétiques à plus petite échelle que l'été, </a:t>
            </a:r>
          </a:p>
          <a:p>
            <a:r>
              <a:rPr lang="fr-FR" noProof="0" dirty="0"/>
              <a:t>Elles sont impliquées dans la moitié du transport vertical (mélange de chaleur, carbone, nutriments, tous avec une implication climatique potentielle)</a:t>
            </a:r>
          </a:p>
          <a:p>
            <a:endParaRPr lang="fr-FR" noProof="0" dirty="0"/>
          </a:p>
          <a:p>
            <a:endParaRPr lang="fr-FR" noProof="0" dirty="0"/>
          </a:p>
        </p:txBody>
      </p:sp>
      <p:sp>
        <p:nvSpPr>
          <p:cNvPr id="2" name="ZoneTexte 1">
            <a:extLst>
              <a:ext uri="{FF2B5EF4-FFF2-40B4-BE49-F238E27FC236}">
                <a16:creationId xmlns:a16="http://schemas.microsoft.com/office/drawing/2014/main" id="{505C5E86-B869-9FDB-1477-9A8D0958737E}"/>
              </a:ext>
            </a:extLst>
          </p:cNvPr>
          <p:cNvSpPr txBox="1"/>
          <p:nvPr/>
        </p:nvSpPr>
        <p:spPr>
          <a:xfrm>
            <a:off x="458956" y="5123670"/>
            <a:ext cx="3428887" cy="321306"/>
          </a:xfrm>
          <a:prstGeom prst="rect">
            <a:avLst/>
          </a:prstGeom>
          <a:noFill/>
        </p:spPr>
        <p:txBody>
          <a:bodyPr wrap="none" rtlCol="0">
            <a:spAutoFit/>
          </a:bodyPr>
          <a:lstStyle/>
          <a:p>
            <a:pPr>
              <a:lnSpc>
                <a:spcPct val="93000"/>
              </a:lnSpc>
              <a:spcBef>
                <a:spcPct val="50000"/>
              </a:spcBef>
              <a:buClr>
                <a:srgbClr val="000000"/>
              </a:buClr>
              <a:buSzPct val="100000"/>
              <a:tabLst>
                <a:tab pos="657225" algn="l"/>
                <a:tab pos="1312863" algn="l"/>
                <a:tab pos="1970088" algn="l"/>
                <a:tab pos="2627313" algn="l"/>
                <a:tab pos="3282950" algn="l"/>
                <a:tab pos="3940175" algn="l"/>
                <a:tab pos="4595813" algn="l"/>
              </a:tabLst>
            </a:pPr>
            <a:r>
              <a:rPr lang="fr-FR" sz="1600" i="1" noProof="0" dirty="0">
                <a:solidFill>
                  <a:schemeClr val="bg1">
                    <a:lumMod val="50000"/>
                  </a:schemeClr>
                </a:solidFill>
                <a:latin typeface="Calibri" panose="020F0502020204030204" pitchFamily="34" charset="0"/>
              </a:rPr>
              <a:t> Fronts et tourbillons (</a:t>
            </a:r>
            <a:r>
              <a:rPr lang="fr-FR" sz="1600" i="1" noProof="0" dirty="0" err="1">
                <a:solidFill>
                  <a:schemeClr val="bg1">
                    <a:lumMod val="50000"/>
                  </a:schemeClr>
                </a:solidFill>
                <a:latin typeface="Calibri" panose="020F0502020204030204" pitchFamily="34" charset="0"/>
              </a:rPr>
              <a:t>sub</a:t>
            </a:r>
            <a:r>
              <a:rPr lang="fr-FR" sz="1600" i="1" noProof="0" dirty="0">
                <a:solidFill>
                  <a:schemeClr val="bg1">
                    <a:lumMod val="50000"/>
                  </a:schemeClr>
                </a:solidFill>
                <a:latin typeface="Calibri" panose="020F0502020204030204" pitchFamily="34" charset="0"/>
              </a:rPr>
              <a:t>)mésoéchelle</a:t>
            </a:r>
          </a:p>
        </p:txBody>
      </p:sp>
      <p:sp>
        <p:nvSpPr>
          <p:cNvPr id="3" name="ZoneTexte 2">
            <a:extLst>
              <a:ext uri="{FF2B5EF4-FFF2-40B4-BE49-F238E27FC236}">
                <a16:creationId xmlns:a16="http://schemas.microsoft.com/office/drawing/2014/main" id="{AA3A29F4-7274-2E02-8820-EB5DE6E3F7F4}"/>
              </a:ext>
            </a:extLst>
          </p:cNvPr>
          <p:cNvSpPr txBox="1">
            <a:spLocks/>
          </p:cNvSpPr>
          <p:nvPr/>
        </p:nvSpPr>
        <p:spPr>
          <a:xfrm>
            <a:off x="142876" y="4346369"/>
            <a:ext cx="1396664" cy="307777"/>
          </a:xfrm>
          <a:prstGeom prst="rect">
            <a:avLst/>
          </a:prstGeom>
          <a:noFill/>
        </p:spPr>
        <p:txBody>
          <a:bodyPr wrap="none" rtlCol="0">
            <a:spAutoFit/>
          </a:bodyPr>
          <a:lstStyle/>
          <a:p>
            <a:r>
              <a:rPr lang="fr-FR" sz="1400" noProof="0" dirty="0">
                <a:solidFill>
                  <a:schemeClr val="bg1">
                    <a:lumMod val="50000"/>
                  </a:schemeClr>
                </a:solidFill>
              </a:rPr>
              <a:t>(Crédit </a:t>
            </a:r>
            <a:r>
              <a:rPr lang="fr-FR" sz="1400" noProof="0" dirty="0" err="1">
                <a:solidFill>
                  <a:schemeClr val="bg1">
                    <a:lumMod val="50000"/>
                  </a:schemeClr>
                </a:solidFill>
              </a:rPr>
              <a:t>Jamstec</a:t>
            </a:r>
            <a:r>
              <a:rPr lang="fr-FR" sz="1400" noProof="0" dirty="0">
                <a:solidFill>
                  <a:schemeClr val="bg1">
                    <a:lumMod val="50000"/>
                  </a:schemeClr>
                </a:solidFill>
              </a:rPr>
              <a:t>) </a:t>
            </a:r>
          </a:p>
        </p:txBody>
      </p:sp>
    </p:spTree>
    <p:extLst>
      <p:ext uri="{BB962C8B-B14F-4D97-AF65-F5344CB8AC3E}">
        <p14:creationId xmlns:p14="http://schemas.microsoft.com/office/powerpoint/2010/main" val="1558231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C4A92B-0DFF-8F33-F793-8266801269BE}"/>
              </a:ext>
            </a:extLst>
          </p:cNvPr>
          <p:cNvSpPr>
            <a:spLocks noGrp="1"/>
          </p:cNvSpPr>
          <p:nvPr>
            <p:ph type="title"/>
          </p:nvPr>
        </p:nvSpPr>
        <p:spPr/>
        <p:txBody>
          <a:bodyPr>
            <a:normAutofit fontScale="90000"/>
          </a:bodyPr>
          <a:lstStyle/>
          <a:p>
            <a:r>
              <a:rPr lang="fr-FR" noProof="0" dirty="0"/>
              <a:t>Structuration saisonnière de l’océan à </a:t>
            </a:r>
            <a:r>
              <a:rPr lang="fr-FR" noProof="0" dirty="0" err="1"/>
              <a:t>submésoéchelle</a:t>
            </a:r>
            <a:r>
              <a:rPr lang="fr-FR" noProof="0" dirty="0"/>
              <a:t>	</a:t>
            </a:r>
          </a:p>
        </p:txBody>
      </p:sp>
      <p:pic>
        <p:nvPicPr>
          <p:cNvPr id="5" name="Espace réservé du contenu 4" descr="Une image contenant texte, fumée&#10;&#10;Description générée automatiquement">
            <a:extLst>
              <a:ext uri="{FF2B5EF4-FFF2-40B4-BE49-F238E27FC236}">
                <a16:creationId xmlns:a16="http://schemas.microsoft.com/office/drawing/2014/main" id="{E4B682F6-76F2-40A7-3C78-25061DE56A6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2876" y="681038"/>
            <a:ext cx="5953124" cy="3369693"/>
          </a:xfrm>
        </p:spPr>
      </p:pic>
      <p:pic>
        <p:nvPicPr>
          <p:cNvPr id="7" name="Image 6" descr="Une image contenant fumée&#10;&#10;Description générée automatiquement">
            <a:extLst>
              <a:ext uri="{FF2B5EF4-FFF2-40B4-BE49-F238E27FC236}">
                <a16:creationId xmlns:a16="http://schemas.microsoft.com/office/drawing/2014/main" id="{62EE021D-0D7A-BDAA-37AC-F4619986D0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3429000"/>
            <a:ext cx="6057900" cy="3429000"/>
          </a:xfrm>
          <a:prstGeom prst="rect">
            <a:avLst/>
          </a:prstGeom>
        </p:spPr>
      </p:pic>
      <p:sp>
        <p:nvSpPr>
          <p:cNvPr id="8" name="ZoneTexte 7">
            <a:extLst>
              <a:ext uri="{FF2B5EF4-FFF2-40B4-BE49-F238E27FC236}">
                <a16:creationId xmlns:a16="http://schemas.microsoft.com/office/drawing/2014/main" id="{7A0FB7C2-A2EE-7423-A4C7-6742FEC323A7}"/>
              </a:ext>
            </a:extLst>
          </p:cNvPr>
          <p:cNvSpPr txBox="1"/>
          <p:nvPr/>
        </p:nvSpPr>
        <p:spPr>
          <a:xfrm>
            <a:off x="149147" y="3773732"/>
            <a:ext cx="2161617" cy="276999"/>
          </a:xfrm>
          <a:prstGeom prst="rect">
            <a:avLst/>
          </a:prstGeom>
          <a:noFill/>
        </p:spPr>
        <p:txBody>
          <a:bodyPr wrap="none" rtlCol="0">
            <a:spAutoFit/>
          </a:bodyPr>
          <a:lstStyle/>
          <a:p>
            <a:r>
              <a:rPr lang="fr-FR" sz="1200" noProof="0" dirty="0">
                <a:solidFill>
                  <a:schemeClr val="bg1"/>
                </a:solidFill>
                <a:effectLst/>
                <a:latin typeface="Calibri" panose="020F0502020204030204" pitchFamily="34" charset="0"/>
                <a:ea typeface="Calibri" panose="020F0502020204030204" pitchFamily="34" charset="0"/>
              </a:rPr>
              <a:t>© L. Brodeau, Ocean-Next / IGE</a:t>
            </a:r>
            <a:endParaRPr lang="fr-FR" sz="1200" noProof="0" dirty="0">
              <a:solidFill>
                <a:schemeClr val="bg1"/>
              </a:solidFill>
            </a:endParaRPr>
          </a:p>
        </p:txBody>
      </p:sp>
      <p:sp>
        <p:nvSpPr>
          <p:cNvPr id="9" name="ZoneTexte 8">
            <a:extLst>
              <a:ext uri="{FF2B5EF4-FFF2-40B4-BE49-F238E27FC236}">
                <a16:creationId xmlns:a16="http://schemas.microsoft.com/office/drawing/2014/main" id="{3D83CAF1-6FFA-6B07-57D1-95B1C2D5E9C8}"/>
              </a:ext>
            </a:extLst>
          </p:cNvPr>
          <p:cNvSpPr txBox="1"/>
          <p:nvPr/>
        </p:nvSpPr>
        <p:spPr>
          <a:xfrm>
            <a:off x="6084849" y="6582974"/>
            <a:ext cx="2161617" cy="276999"/>
          </a:xfrm>
          <a:prstGeom prst="rect">
            <a:avLst/>
          </a:prstGeom>
          <a:noFill/>
        </p:spPr>
        <p:txBody>
          <a:bodyPr wrap="none" rtlCol="0">
            <a:spAutoFit/>
          </a:bodyPr>
          <a:lstStyle/>
          <a:p>
            <a:r>
              <a:rPr lang="fr-FR" sz="1200" noProof="0" dirty="0">
                <a:solidFill>
                  <a:schemeClr val="bg1"/>
                </a:solidFill>
                <a:effectLst/>
                <a:latin typeface="Calibri" panose="020F0502020204030204" pitchFamily="34" charset="0"/>
                <a:ea typeface="Calibri" panose="020F0502020204030204" pitchFamily="34" charset="0"/>
              </a:rPr>
              <a:t>© L. Brodeau, Ocean-Next / IGE</a:t>
            </a:r>
            <a:endParaRPr lang="fr-FR" sz="1200" noProof="0" dirty="0">
              <a:solidFill>
                <a:schemeClr val="bg1"/>
              </a:solidFill>
            </a:endParaRPr>
          </a:p>
        </p:txBody>
      </p:sp>
      <p:sp>
        <p:nvSpPr>
          <p:cNvPr id="11" name="ZoneTexte 10">
            <a:extLst>
              <a:ext uri="{FF2B5EF4-FFF2-40B4-BE49-F238E27FC236}">
                <a16:creationId xmlns:a16="http://schemas.microsoft.com/office/drawing/2014/main" id="{A4267737-3488-15EE-1259-57F0C371F134}"/>
              </a:ext>
            </a:extLst>
          </p:cNvPr>
          <p:cNvSpPr txBox="1"/>
          <p:nvPr/>
        </p:nvSpPr>
        <p:spPr>
          <a:xfrm>
            <a:off x="6084849" y="2539456"/>
            <a:ext cx="5700363" cy="584775"/>
          </a:xfrm>
          <a:prstGeom prst="rect">
            <a:avLst/>
          </a:prstGeom>
          <a:noFill/>
        </p:spPr>
        <p:txBody>
          <a:bodyPr wrap="square" rtlCol="0">
            <a:spAutoFit/>
          </a:bodyPr>
          <a:lstStyle/>
          <a:p>
            <a:r>
              <a:rPr lang="fr-FR" sz="1600" i="1" noProof="0" dirty="0">
                <a:solidFill>
                  <a:schemeClr val="bg1">
                    <a:lumMod val="50000"/>
                  </a:schemeClr>
                </a:solidFill>
                <a:effectLst/>
                <a:latin typeface="Calibri" panose="020F0502020204030204" pitchFamily="34" charset="0"/>
                <a:ea typeface="Calibri" panose="020F0502020204030204" pitchFamily="34" charset="0"/>
              </a:rPr>
              <a:t>Moyenne horaire de la </a:t>
            </a:r>
            <a:r>
              <a:rPr lang="fr-FR" sz="1600" i="1" noProof="0" dirty="0" err="1">
                <a:solidFill>
                  <a:schemeClr val="bg1">
                    <a:lumMod val="50000"/>
                  </a:schemeClr>
                </a:solidFill>
                <a:effectLst/>
                <a:latin typeface="Calibri" panose="020F0502020204030204" pitchFamily="34" charset="0"/>
                <a:ea typeface="Calibri" panose="020F0502020204030204" pitchFamily="34" charset="0"/>
              </a:rPr>
              <a:t>vorticité</a:t>
            </a:r>
            <a:r>
              <a:rPr lang="fr-FR" sz="1600" i="1" noProof="0" dirty="0">
                <a:solidFill>
                  <a:schemeClr val="bg1">
                    <a:lumMod val="50000"/>
                  </a:schemeClr>
                </a:solidFill>
                <a:effectLst/>
                <a:latin typeface="Calibri" panose="020F0502020204030204" pitchFamily="34" charset="0"/>
                <a:ea typeface="Calibri" panose="020F0502020204030204" pitchFamily="34" charset="0"/>
              </a:rPr>
              <a:t> relative de surface le 1</a:t>
            </a:r>
            <a:r>
              <a:rPr lang="fr-FR" sz="1600" i="1" baseline="30000" noProof="0" dirty="0">
                <a:solidFill>
                  <a:schemeClr val="bg1">
                    <a:lumMod val="50000"/>
                  </a:schemeClr>
                </a:solidFill>
                <a:effectLst/>
                <a:latin typeface="Calibri" panose="020F0502020204030204" pitchFamily="34" charset="0"/>
                <a:ea typeface="Calibri" panose="020F0502020204030204" pitchFamily="34" charset="0"/>
              </a:rPr>
              <a:t>er</a:t>
            </a:r>
            <a:r>
              <a:rPr lang="fr-FR" sz="1600" i="1" noProof="0" dirty="0">
                <a:solidFill>
                  <a:schemeClr val="bg1">
                    <a:lumMod val="50000"/>
                  </a:schemeClr>
                </a:solidFill>
                <a:effectLst/>
                <a:latin typeface="Calibri" panose="020F0502020204030204" pitchFamily="34" charset="0"/>
                <a:ea typeface="Calibri" panose="020F0502020204030204" pitchFamily="34" charset="0"/>
              </a:rPr>
              <a:t> janvier et le 1</a:t>
            </a:r>
            <a:r>
              <a:rPr lang="fr-FR" sz="1600" i="1" baseline="30000" noProof="0" dirty="0">
                <a:solidFill>
                  <a:schemeClr val="bg1">
                    <a:lumMod val="50000"/>
                  </a:schemeClr>
                </a:solidFill>
                <a:effectLst/>
                <a:latin typeface="Calibri" panose="020F0502020204030204" pitchFamily="34" charset="0"/>
                <a:ea typeface="Calibri" panose="020F0502020204030204" pitchFamily="34" charset="0"/>
              </a:rPr>
              <a:t>er</a:t>
            </a:r>
            <a:r>
              <a:rPr lang="fr-FR" sz="1600" i="1" noProof="0" dirty="0">
                <a:solidFill>
                  <a:schemeClr val="bg1">
                    <a:lumMod val="50000"/>
                  </a:schemeClr>
                </a:solidFill>
                <a:latin typeface="Calibri" panose="020F0502020204030204" pitchFamily="34" charset="0"/>
                <a:ea typeface="Calibri" panose="020F0502020204030204" pitchFamily="34" charset="0"/>
              </a:rPr>
              <a:t> </a:t>
            </a:r>
            <a:r>
              <a:rPr lang="fr-FR" sz="1600" i="1" noProof="0" dirty="0">
                <a:solidFill>
                  <a:schemeClr val="bg1">
                    <a:lumMod val="50000"/>
                  </a:schemeClr>
                </a:solidFill>
                <a:effectLst/>
                <a:latin typeface="Calibri" panose="020F0502020204030204" pitchFamily="34" charset="0"/>
                <a:ea typeface="Calibri" panose="020F0502020204030204" pitchFamily="34" charset="0"/>
              </a:rPr>
              <a:t>juillet 2010, d’après un modèle à 1/60° (eNATL60)</a:t>
            </a:r>
            <a:endParaRPr lang="fr-FR" sz="1600" i="1" noProof="0" dirty="0">
              <a:solidFill>
                <a:schemeClr val="bg1">
                  <a:lumMod val="50000"/>
                </a:schemeClr>
              </a:solidFill>
            </a:endParaRPr>
          </a:p>
        </p:txBody>
      </p:sp>
      <p:sp>
        <p:nvSpPr>
          <p:cNvPr id="12" name="ZoneTexte 11">
            <a:extLst>
              <a:ext uri="{FF2B5EF4-FFF2-40B4-BE49-F238E27FC236}">
                <a16:creationId xmlns:a16="http://schemas.microsoft.com/office/drawing/2014/main" id="{55DCBA8E-99A1-3C07-2A88-A045593FFBE7}"/>
              </a:ext>
            </a:extLst>
          </p:cNvPr>
          <p:cNvSpPr txBox="1"/>
          <p:nvPr/>
        </p:nvSpPr>
        <p:spPr>
          <a:xfrm>
            <a:off x="397483" y="656554"/>
            <a:ext cx="679353" cy="369332"/>
          </a:xfrm>
          <a:prstGeom prst="rect">
            <a:avLst/>
          </a:prstGeom>
          <a:noFill/>
        </p:spPr>
        <p:txBody>
          <a:bodyPr wrap="none" rtlCol="0">
            <a:spAutoFit/>
          </a:bodyPr>
          <a:lstStyle/>
          <a:p>
            <a:r>
              <a:rPr lang="fr-FR" noProof="0" dirty="0"/>
              <a:t>Hiver</a:t>
            </a:r>
          </a:p>
        </p:txBody>
      </p:sp>
      <p:sp>
        <p:nvSpPr>
          <p:cNvPr id="13" name="ZoneTexte 12">
            <a:extLst>
              <a:ext uri="{FF2B5EF4-FFF2-40B4-BE49-F238E27FC236}">
                <a16:creationId xmlns:a16="http://schemas.microsoft.com/office/drawing/2014/main" id="{A48D71B3-62D8-E095-86A9-31392856E96B}"/>
              </a:ext>
            </a:extLst>
          </p:cNvPr>
          <p:cNvSpPr txBox="1"/>
          <p:nvPr/>
        </p:nvSpPr>
        <p:spPr>
          <a:xfrm>
            <a:off x="6320188" y="3389969"/>
            <a:ext cx="484043" cy="369332"/>
          </a:xfrm>
          <a:prstGeom prst="rect">
            <a:avLst/>
          </a:prstGeom>
          <a:noFill/>
        </p:spPr>
        <p:txBody>
          <a:bodyPr wrap="none" rtlCol="0">
            <a:spAutoFit/>
          </a:bodyPr>
          <a:lstStyle/>
          <a:p>
            <a:r>
              <a:rPr lang="fr-FR" noProof="0" dirty="0"/>
              <a:t>Été</a:t>
            </a:r>
          </a:p>
        </p:txBody>
      </p:sp>
      <p:sp>
        <p:nvSpPr>
          <p:cNvPr id="14" name="ZoneTexte 13">
            <a:extLst>
              <a:ext uri="{FF2B5EF4-FFF2-40B4-BE49-F238E27FC236}">
                <a16:creationId xmlns:a16="http://schemas.microsoft.com/office/drawing/2014/main" id="{ADE64E2C-A6F7-AFAF-EC20-85FB83EB5831}"/>
              </a:ext>
            </a:extLst>
          </p:cNvPr>
          <p:cNvSpPr txBox="1"/>
          <p:nvPr/>
        </p:nvSpPr>
        <p:spPr>
          <a:xfrm>
            <a:off x="171449" y="4596973"/>
            <a:ext cx="5700363" cy="954107"/>
          </a:xfrm>
          <a:prstGeom prst="rect">
            <a:avLst/>
          </a:prstGeom>
          <a:noFill/>
        </p:spPr>
        <p:txBody>
          <a:bodyPr wrap="square" rtlCol="0">
            <a:spAutoFit/>
          </a:bodyPr>
          <a:lstStyle/>
          <a:p>
            <a:r>
              <a:rPr lang="fr-FR" sz="2800" noProof="0" dirty="0"/>
              <a:t>En hiver, les structures sont plus petites qu’en été</a:t>
            </a:r>
          </a:p>
        </p:txBody>
      </p:sp>
    </p:spTree>
    <p:extLst>
      <p:ext uri="{BB962C8B-B14F-4D97-AF65-F5344CB8AC3E}">
        <p14:creationId xmlns:p14="http://schemas.microsoft.com/office/powerpoint/2010/main" val="303488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noProof="0" dirty="0"/>
              <a:t>Structuration saisonnière de l’océan à </a:t>
            </a:r>
            <a:r>
              <a:rPr lang="fr-FR" noProof="0" dirty="0" err="1"/>
              <a:t>submésoéchelle</a:t>
            </a:r>
            <a:r>
              <a:rPr lang="fr-FR" noProof="0" dirty="0"/>
              <a:t>	</a:t>
            </a:r>
          </a:p>
        </p:txBody>
      </p:sp>
      <p:pic>
        <p:nvPicPr>
          <p:cNvPr id="15" name="Espace réservé du contenu 14">
            <a:extLst>
              <a:ext uri="{FF2B5EF4-FFF2-40B4-BE49-F238E27FC236}">
                <a16:creationId xmlns:a16="http://schemas.microsoft.com/office/drawing/2014/main" id="{BF1E7ABF-C4A8-7409-ACB3-3EE58133068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57962" y="1091812"/>
            <a:ext cx="4157044" cy="3325635"/>
          </a:xfrm>
        </p:spPr>
      </p:pic>
      <p:pic>
        <p:nvPicPr>
          <p:cNvPr id="17" name="Image 16" descr="Une image contenant carte&#10;&#10;Description générée automatiquement">
            <a:extLst>
              <a:ext uri="{FF2B5EF4-FFF2-40B4-BE49-F238E27FC236}">
                <a16:creationId xmlns:a16="http://schemas.microsoft.com/office/drawing/2014/main" id="{3E1E8C61-885F-079C-85DB-762C009449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03460" y="1091812"/>
            <a:ext cx="4157044" cy="3325635"/>
          </a:xfrm>
          <a:prstGeom prst="rect">
            <a:avLst/>
          </a:prstGeom>
        </p:spPr>
      </p:pic>
      <p:sp>
        <p:nvSpPr>
          <p:cNvPr id="18" name="ZoneTexte 17">
            <a:extLst>
              <a:ext uri="{FF2B5EF4-FFF2-40B4-BE49-F238E27FC236}">
                <a16:creationId xmlns:a16="http://schemas.microsoft.com/office/drawing/2014/main" id="{1E6E4999-9B90-3B95-854E-14C7505AF23B}"/>
              </a:ext>
            </a:extLst>
          </p:cNvPr>
          <p:cNvSpPr txBox="1"/>
          <p:nvPr/>
        </p:nvSpPr>
        <p:spPr>
          <a:xfrm>
            <a:off x="7751040" y="4338543"/>
            <a:ext cx="1261884" cy="369332"/>
          </a:xfrm>
          <a:prstGeom prst="rect">
            <a:avLst/>
          </a:prstGeom>
          <a:noFill/>
        </p:spPr>
        <p:txBody>
          <a:bodyPr wrap="none" rtlCol="0">
            <a:spAutoFit/>
          </a:bodyPr>
          <a:lstStyle/>
          <a:p>
            <a:r>
              <a:rPr lang="fr-FR" noProof="0" dirty="0"/>
              <a:t>2010-07-01</a:t>
            </a:r>
          </a:p>
        </p:txBody>
      </p:sp>
      <p:sp>
        <p:nvSpPr>
          <p:cNvPr id="19" name="ZoneTexte 18">
            <a:extLst>
              <a:ext uri="{FF2B5EF4-FFF2-40B4-BE49-F238E27FC236}">
                <a16:creationId xmlns:a16="http://schemas.microsoft.com/office/drawing/2014/main" id="{A98EE4A4-5E2D-FF21-0C1A-46F571C10C5F}"/>
              </a:ext>
            </a:extLst>
          </p:cNvPr>
          <p:cNvSpPr txBox="1"/>
          <p:nvPr/>
        </p:nvSpPr>
        <p:spPr>
          <a:xfrm>
            <a:off x="3105542" y="4356409"/>
            <a:ext cx="1261884" cy="369332"/>
          </a:xfrm>
          <a:prstGeom prst="rect">
            <a:avLst/>
          </a:prstGeom>
          <a:noFill/>
        </p:spPr>
        <p:txBody>
          <a:bodyPr wrap="none" rtlCol="0">
            <a:spAutoFit/>
          </a:bodyPr>
          <a:lstStyle/>
          <a:p>
            <a:r>
              <a:rPr lang="fr-FR" noProof="0" dirty="0"/>
              <a:t>2010-01-01</a:t>
            </a:r>
          </a:p>
        </p:txBody>
      </p:sp>
      <p:sp>
        <p:nvSpPr>
          <p:cNvPr id="20" name="ZoneTexte 19">
            <a:extLst>
              <a:ext uri="{FF2B5EF4-FFF2-40B4-BE49-F238E27FC236}">
                <a16:creationId xmlns:a16="http://schemas.microsoft.com/office/drawing/2014/main" id="{8AEB2372-136C-9160-5C47-362389697027}"/>
              </a:ext>
            </a:extLst>
          </p:cNvPr>
          <p:cNvSpPr txBox="1"/>
          <p:nvPr/>
        </p:nvSpPr>
        <p:spPr>
          <a:xfrm>
            <a:off x="3736484" y="4151878"/>
            <a:ext cx="2161617" cy="276999"/>
          </a:xfrm>
          <a:prstGeom prst="rect">
            <a:avLst/>
          </a:prstGeom>
          <a:noFill/>
        </p:spPr>
        <p:txBody>
          <a:bodyPr wrap="none" rtlCol="0">
            <a:spAutoFit/>
          </a:bodyPr>
          <a:lstStyle/>
          <a:p>
            <a:r>
              <a:rPr lang="fr-FR" sz="1200" noProof="0" dirty="0">
                <a:solidFill>
                  <a:schemeClr val="bg1">
                    <a:lumMod val="85000"/>
                  </a:schemeClr>
                </a:solidFill>
                <a:effectLst/>
                <a:latin typeface="Calibri" panose="020F0502020204030204" pitchFamily="34" charset="0"/>
                <a:ea typeface="Calibri" panose="020F0502020204030204" pitchFamily="34" charset="0"/>
              </a:rPr>
              <a:t>© L. Brodeau, Ocean-Next / IGE</a:t>
            </a:r>
            <a:endParaRPr lang="fr-FR" sz="1200" noProof="0" dirty="0">
              <a:solidFill>
                <a:schemeClr val="bg1">
                  <a:lumMod val="85000"/>
                </a:schemeClr>
              </a:solidFill>
            </a:endParaRPr>
          </a:p>
        </p:txBody>
      </p:sp>
      <p:sp>
        <p:nvSpPr>
          <p:cNvPr id="21" name="ZoneTexte 20">
            <a:extLst>
              <a:ext uri="{FF2B5EF4-FFF2-40B4-BE49-F238E27FC236}">
                <a16:creationId xmlns:a16="http://schemas.microsoft.com/office/drawing/2014/main" id="{CD69A988-B736-1FD8-7389-9A99EC92AE31}"/>
              </a:ext>
            </a:extLst>
          </p:cNvPr>
          <p:cNvSpPr txBox="1"/>
          <p:nvPr/>
        </p:nvSpPr>
        <p:spPr>
          <a:xfrm>
            <a:off x="8361411" y="4151878"/>
            <a:ext cx="2161617" cy="276999"/>
          </a:xfrm>
          <a:prstGeom prst="rect">
            <a:avLst/>
          </a:prstGeom>
          <a:noFill/>
        </p:spPr>
        <p:txBody>
          <a:bodyPr wrap="none" rtlCol="0">
            <a:spAutoFit/>
          </a:bodyPr>
          <a:lstStyle/>
          <a:p>
            <a:r>
              <a:rPr lang="fr-FR" sz="1200" noProof="0" dirty="0">
                <a:solidFill>
                  <a:schemeClr val="bg1">
                    <a:lumMod val="85000"/>
                  </a:schemeClr>
                </a:solidFill>
                <a:effectLst/>
                <a:latin typeface="Calibri" panose="020F0502020204030204" pitchFamily="34" charset="0"/>
                <a:ea typeface="Calibri" panose="020F0502020204030204" pitchFamily="34" charset="0"/>
              </a:rPr>
              <a:t>© L. Brodeau, Ocean-Next / IGE</a:t>
            </a:r>
            <a:endParaRPr lang="fr-FR" sz="1200" noProof="0" dirty="0">
              <a:solidFill>
                <a:schemeClr val="bg1">
                  <a:lumMod val="85000"/>
                </a:schemeClr>
              </a:solidFill>
            </a:endParaRPr>
          </a:p>
        </p:txBody>
      </p:sp>
      <p:sp>
        <p:nvSpPr>
          <p:cNvPr id="22" name="ZoneTexte 21">
            <a:extLst>
              <a:ext uri="{FF2B5EF4-FFF2-40B4-BE49-F238E27FC236}">
                <a16:creationId xmlns:a16="http://schemas.microsoft.com/office/drawing/2014/main" id="{6CAD92B8-96AD-F7A0-5B5A-35F8873A1446}"/>
              </a:ext>
            </a:extLst>
          </p:cNvPr>
          <p:cNvSpPr txBox="1"/>
          <p:nvPr/>
        </p:nvSpPr>
        <p:spPr>
          <a:xfrm>
            <a:off x="1480658" y="5400111"/>
            <a:ext cx="10711342" cy="338554"/>
          </a:xfrm>
          <a:prstGeom prst="rect">
            <a:avLst/>
          </a:prstGeom>
          <a:noFill/>
        </p:spPr>
        <p:txBody>
          <a:bodyPr wrap="square" rtlCol="0">
            <a:spAutoFit/>
          </a:bodyPr>
          <a:lstStyle/>
          <a:p>
            <a:r>
              <a:rPr lang="fr-FR" sz="1600" i="1" noProof="0" dirty="0">
                <a:solidFill>
                  <a:schemeClr val="bg1">
                    <a:lumMod val="50000"/>
                  </a:schemeClr>
                </a:solidFill>
                <a:effectLst/>
                <a:latin typeface="Calibri" panose="020F0502020204030204" pitchFamily="34" charset="0"/>
                <a:ea typeface="Calibri" panose="020F0502020204030204" pitchFamily="34" charset="0"/>
              </a:rPr>
              <a:t>Moyenne horaire de la </a:t>
            </a:r>
            <a:r>
              <a:rPr lang="fr-FR" sz="1600" i="1" noProof="0" dirty="0" err="1">
                <a:solidFill>
                  <a:schemeClr val="bg1">
                    <a:lumMod val="50000"/>
                  </a:schemeClr>
                </a:solidFill>
                <a:effectLst/>
                <a:latin typeface="Calibri" panose="020F0502020204030204" pitchFamily="34" charset="0"/>
                <a:ea typeface="Calibri" panose="020F0502020204030204" pitchFamily="34" charset="0"/>
              </a:rPr>
              <a:t>vorticité</a:t>
            </a:r>
            <a:r>
              <a:rPr lang="fr-FR" sz="1600" i="1" noProof="0" dirty="0">
                <a:solidFill>
                  <a:schemeClr val="bg1">
                    <a:lumMod val="50000"/>
                  </a:schemeClr>
                </a:solidFill>
                <a:effectLst/>
                <a:latin typeface="Calibri" panose="020F0502020204030204" pitchFamily="34" charset="0"/>
                <a:ea typeface="Calibri" panose="020F0502020204030204" pitchFamily="34" charset="0"/>
              </a:rPr>
              <a:t> relative de surface le 1</a:t>
            </a:r>
            <a:r>
              <a:rPr lang="fr-FR" sz="1600" i="1" baseline="30000" noProof="0" dirty="0">
                <a:solidFill>
                  <a:schemeClr val="bg1">
                    <a:lumMod val="50000"/>
                  </a:schemeClr>
                </a:solidFill>
                <a:effectLst/>
                <a:latin typeface="Calibri" panose="020F0502020204030204" pitchFamily="34" charset="0"/>
                <a:ea typeface="Calibri" panose="020F0502020204030204" pitchFamily="34" charset="0"/>
              </a:rPr>
              <a:t>er</a:t>
            </a:r>
            <a:r>
              <a:rPr lang="fr-FR" sz="1600" i="1" noProof="0" dirty="0">
                <a:solidFill>
                  <a:schemeClr val="bg1">
                    <a:lumMod val="50000"/>
                  </a:schemeClr>
                </a:solidFill>
                <a:effectLst/>
                <a:latin typeface="Calibri" panose="020F0502020204030204" pitchFamily="34" charset="0"/>
                <a:ea typeface="Calibri" panose="020F0502020204030204" pitchFamily="34" charset="0"/>
              </a:rPr>
              <a:t> janvier et le 1</a:t>
            </a:r>
            <a:r>
              <a:rPr lang="fr-FR" sz="1600" i="1" baseline="30000" noProof="0" dirty="0">
                <a:solidFill>
                  <a:schemeClr val="bg1">
                    <a:lumMod val="50000"/>
                  </a:schemeClr>
                </a:solidFill>
                <a:effectLst/>
                <a:latin typeface="Calibri" panose="020F0502020204030204" pitchFamily="34" charset="0"/>
                <a:ea typeface="Calibri" panose="020F0502020204030204" pitchFamily="34" charset="0"/>
              </a:rPr>
              <a:t>er</a:t>
            </a:r>
            <a:r>
              <a:rPr lang="fr-FR" sz="1600" i="1" noProof="0" dirty="0">
                <a:solidFill>
                  <a:schemeClr val="bg1">
                    <a:lumMod val="50000"/>
                  </a:schemeClr>
                </a:solidFill>
                <a:latin typeface="Calibri" panose="020F0502020204030204" pitchFamily="34" charset="0"/>
                <a:ea typeface="Calibri" panose="020F0502020204030204" pitchFamily="34" charset="0"/>
              </a:rPr>
              <a:t> </a:t>
            </a:r>
            <a:r>
              <a:rPr lang="fr-FR" sz="1600" i="1" noProof="0" dirty="0">
                <a:solidFill>
                  <a:schemeClr val="bg1">
                    <a:lumMod val="50000"/>
                  </a:schemeClr>
                </a:solidFill>
                <a:effectLst/>
                <a:latin typeface="Calibri" panose="020F0502020204030204" pitchFamily="34" charset="0"/>
                <a:ea typeface="Calibri" panose="020F0502020204030204" pitchFamily="34" charset="0"/>
              </a:rPr>
              <a:t>juillet 2010, d’après un modèle à 1/60° (eNATL60)</a:t>
            </a:r>
            <a:endParaRPr lang="fr-FR" sz="1600" i="1" noProof="0" dirty="0">
              <a:solidFill>
                <a:schemeClr val="bg1">
                  <a:lumMod val="50000"/>
                </a:schemeClr>
              </a:solidFill>
            </a:endParaRPr>
          </a:p>
        </p:txBody>
      </p:sp>
      <p:sp>
        <p:nvSpPr>
          <p:cNvPr id="23" name="ZoneTexte 22">
            <a:extLst>
              <a:ext uri="{FF2B5EF4-FFF2-40B4-BE49-F238E27FC236}">
                <a16:creationId xmlns:a16="http://schemas.microsoft.com/office/drawing/2014/main" id="{1E838357-4FE6-9E8F-CFBF-4EC20DA752AB}"/>
              </a:ext>
            </a:extLst>
          </p:cNvPr>
          <p:cNvSpPr txBox="1"/>
          <p:nvPr/>
        </p:nvSpPr>
        <p:spPr>
          <a:xfrm>
            <a:off x="2994660" y="697230"/>
            <a:ext cx="679353" cy="369332"/>
          </a:xfrm>
          <a:prstGeom prst="rect">
            <a:avLst/>
          </a:prstGeom>
          <a:noFill/>
        </p:spPr>
        <p:txBody>
          <a:bodyPr wrap="none" rtlCol="0">
            <a:spAutoFit/>
          </a:bodyPr>
          <a:lstStyle/>
          <a:p>
            <a:r>
              <a:rPr lang="fr-FR" noProof="0" dirty="0"/>
              <a:t>Hiver</a:t>
            </a:r>
          </a:p>
        </p:txBody>
      </p:sp>
      <p:sp>
        <p:nvSpPr>
          <p:cNvPr id="24" name="ZoneTexte 23">
            <a:extLst>
              <a:ext uri="{FF2B5EF4-FFF2-40B4-BE49-F238E27FC236}">
                <a16:creationId xmlns:a16="http://schemas.microsoft.com/office/drawing/2014/main" id="{A9AAFD6F-794E-E31B-BE0F-83FE57381117}"/>
              </a:ext>
            </a:extLst>
          </p:cNvPr>
          <p:cNvSpPr txBox="1"/>
          <p:nvPr/>
        </p:nvSpPr>
        <p:spPr>
          <a:xfrm>
            <a:off x="7966736" y="697230"/>
            <a:ext cx="484043" cy="369332"/>
          </a:xfrm>
          <a:prstGeom prst="rect">
            <a:avLst/>
          </a:prstGeom>
          <a:noFill/>
        </p:spPr>
        <p:txBody>
          <a:bodyPr wrap="none" rtlCol="0">
            <a:spAutoFit/>
          </a:bodyPr>
          <a:lstStyle/>
          <a:p>
            <a:r>
              <a:rPr lang="fr-FR" noProof="0" dirty="0"/>
              <a:t>Été</a:t>
            </a:r>
          </a:p>
        </p:txBody>
      </p:sp>
      <p:sp>
        <p:nvSpPr>
          <p:cNvPr id="25" name="ZoneTexte 24">
            <a:extLst>
              <a:ext uri="{FF2B5EF4-FFF2-40B4-BE49-F238E27FC236}">
                <a16:creationId xmlns:a16="http://schemas.microsoft.com/office/drawing/2014/main" id="{3D7B2AFB-6753-1DC7-742D-399B5C6589F4}"/>
              </a:ext>
            </a:extLst>
          </p:cNvPr>
          <p:cNvSpPr txBox="1"/>
          <p:nvPr/>
        </p:nvSpPr>
        <p:spPr>
          <a:xfrm>
            <a:off x="2470232" y="6160770"/>
            <a:ext cx="7805337" cy="523220"/>
          </a:xfrm>
          <a:prstGeom prst="rect">
            <a:avLst/>
          </a:prstGeom>
          <a:noFill/>
        </p:spPr>
        <p:txBody>
          <a:bodyPr wrap="square" rtlCol="0">
            <a:spAutoFit/>
          </a:bodyPr>
          <a:lstStyle/>
          <a:p>
            <a:r>
              <a:rPr lang="fr-FR" sz="2800" noProof="0" dirty="0"/>
              <a:t>En hiver, les structures sont plus petites qu’en été</a:t>
            </a:r>
          </a:p>
        </p:txBody>
      </p:sp>
      <p:pic>
        <p:nvPicPr>
          <p:cNvPr id="27" name="Image 26">
            <a:extLst>
              <a:ext uri="{FF2B5EF4-FFF2-40B4-BE49-F238E27FC236}">
                <a16:creationId xmlns:a16="http://schemas.microsoft.com/office/drawing/2014/main" id="{7398A089-88F6-2732-76A6-132F69DEBD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7921" y="4653508"/>
            <a:ext cx="5482624" cy="645419"/>
          </a:xfrm>
          <a:prstGeom prst="rect">
            <a:avLst/>
          </a:prstGeom>
        </p:spPr>
      </p:pic>
    </p:spTree>
    <p:extLst>
      <p:ext uri="{BB962C8B-B14F-4D97-AF65-F5344CB8AC3E}">
        <p14:creationId xmlns:p14="http://schemas.microsoft.com/office/powerpoint/2010/main" val="1121991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Calibri" panose="020F0502020204030204" pitchFamily="34" charset="0"/>
                <a:cs typeface="Calibri" panose="020F0502020204030204" pitchFamily="34" charset="0"/>
              </a:rPr>
              <a:t>Circulation (</a:t>
            </a:r>
            <a:r>
              <a:rPr lang="fr-FR" dirty="0">
                <a:latin typeface="Calibri" panose="020F0502020204030204" pitchFamily="34" charset="0"/>
                <a:cs typeface="Calibri" panose="020F0502020204030204" pitchFamily="34" charset="0"/>
              </a:rPr>
              <a:t>s</a:t>
            </a:r>
            <a:r>
              <a:rPr lang="fr-FR" noProof="0" dirty="0" err="1">
                <a:latin typeface="Calibri" panose="020F0502020204030204" pitchFamily="34" charset="0"/>
                <a:cs typeface="Calibri" panose="020F0502020204030204" pitchFamily="34" charset="0"/>
              </a:rPr>
              <a:t>ub</a:t>
            </a:r>
            <a:r>
              <a:rPr lang="fr-FR" noProof="0" dirty="0">
                <a:latin typeface="Calibri" panose="020F0502020204030204" pitchFamily="34" charset="0"/>
                <a:cs typeface="Calibri" panose="020F0502020204030204" pitchFamily="34" charset="0"/>
              </a:rPr>
              <a:t>)mésoéchelle	</a:t>
            </a:r>
          </a:p>
        </p:txBody>
      </p:sp>
      <p:sp>
        <p:nvSpPr>
          <p:cNvPr id="298" name="Google Shape;298;p19"/>
          <p:cNvSpPr txBox="1">
            <a:spLocks noGrp="1"/>
          </p:cNvSpPr>
          <p:nvPr>
            <p:ph type="body" idx="1"/>
          </p:nvPr>
        </p:nvSpPr>
        <p:spPr>
          <a:xfrm>
            <a:off x="142875" y="860425"/>
            <a:ext cx="6982800" cy="32910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fr-FR" noProof="0" dirty="0">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Les tourbillons </a:t>
            </a:r>
            <a:r>
              <a:rPr lang="fr-FR" noProof="0" dirty="0">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mésoéchelle</a:t>
            </a:r>
            <a:r>
              <a:rPr lang="fr-FR" noProof="0" dirty="0">
                <a:latin typeface="Calibri" panose="020F0502020204030204" pitchFamily="34" charset="0"/>
                <a:cs typeface="Calibri" panose="020F050202020403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sont présents partout dans les océans</a:t>
            </a:r>
            <a:endParaRPr lang="fr-FR" noProof="0" dirty="0">
              <a:latin typeface="Calibri" panose="020F0502020204030204" pitchFamily="34" charset="0"/>
              <a:cs typeface="Calibri" panose="020F0502020204030204" pitchFamily="34" charset="0"/>
            </a:endParaRPr>
          </a:p>
          <a:p>
            <a:pPr marL="228600" lvl="0" indent="-228600" algn="l" rtl="0">
              <a:lnSpc>
                <a:spcPct val="90000"/>
              </a:lnSpc>
              <a:spcBef>
                <a:spcPts val="1000"/>
              </a:spcBef>
              <a:spcAft>
                <a:spcPts val="0"/>
              </a:spcAft>
              <a:buClr>
                <a:schemeClr val="dk1"/>
              </a:buClr>
              <a:buSzPts val="2800"/>
              <a:buChar char="•"/>
            </a:pPr>
            <a:r>
              <a:rPr lang="fr-FR" noProof="0" dirty="0">
                <a:latin typeface="Calibri" panose="020F0502020204030204" pitchFamily="34" charset="0"/>
                <a:cs typeface="Calibri" panose="020F0502020204030204" pitchFamily="34" charset="0"/>
              </a:rPr>
              <a:t>Swot observe les tourbillons en deux dimensions sous ses deux fauchées, permettant une observation directe de leur amplitude et de leur forme.</a:t>
            </a:r>
          </a:p>
          <a:p>
            <a:pPr marL="228600" lvl="0" indent="-228600" algn="l" rtl="0">
              <a:lnSpc>
                <a:spcPct val="90000"/>
              </a:lnSpc>
              <a:spcBef>
                <a:spcPts val="1000"/>
              </a:spcBef>
              <a:spcAft>
                <a:spcPts val="0"/>
              </a:spcAft>
              <a:buClr>
                <a:schemeClr val="dk1"/>
              </a:buClr>
              <a:buSzPts val="2800"/>
              <a:buChar char="•"/>
            </a:pPr>
            <a:r>
              <a:rPr lang="fr-FR" noProof="0" dirty="0">
                <a:latin typeface="Calibri" panose="020F0502020204030204" pitchFamily="34" charset="0"/>
                <a:cs typeface="Calibri" panose="020F0502020204030204" pitchFamily="34" charset="0"/>
              </a:rPr>
              <a:t>De petits tourbillons et fronts sont également visibles</a:t>
            </a:r>
          </a:p>
        </p:txBody>
      </p:sp>
      <p:sp>
        <p:nvSpPr>
          <p:cNvPr id="299" name="Google Shape;299;p19"/>
          <p:cNvSpPr txBox="1"/>
          <p:nvPr/>
        </p:nvSpPr>
        <p:spPr>
          <a:xfrm>
            <a:off x="374729" y="5257602"/>
            <a:ext cx="6982754" cy="160039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panose="020F0502020204030204" pitchFamily="34" charset="0"/>
                <a:ea typeface="Calibri"/>
                <a:cs typeface="Calibri" panose="020F0502020204030204" pitchFamily="34" charset="0"/>
                <a:sym typeface="Calibri"/>
              </a:rPr>
              <a:t>Coefficient de rétrodiffusion Swot (sigma0) superposé aux anomalies de hauteur de mer (couleurs) à 250 m, le 10 juin 2023 (cycle 548, trace 9), sur le Gulf Stream au large de la côte Est de l'Amérique du Nord. Les deux plus grands tourbillons, l'un cyclonique (rouge), l'autre anticyclonique (bleu), ont un diamètre d'environ 100 km (la largeur totale des fauchées Swot est de 120 km), tandis que les structures beaucoup plus petites observées dans le sigma0 sont de l'ordre de grandeur de quelques kilomètres </a:t>
            </a:r>
            <a:br>
              <a:rPr lang="fr-FR" sz="1400" noProof="0" dirty="0">
                <a:solidFill>
                  <a:srgbClr val="A5A5A5"/>
                </a:solidFill>
                <a:latin typeface="Calibri" panose="020F0502020204030204" pitchFamily="34" charset="0"/>
                <a:ea typeface="Calibri"/>
                <a:cs typeface="Calibri" panose="020F0502020204030204" pitchFamily="34" charset="0"/>
                <a:sym typeface="Calibri"/>
              </a:rPr>
            </a:br>
            <a:r>
              <a:rPr lang="fr-FR" sz="1400" noProof="0" dirty="0">
                <a:solidFill>
                  <a:srgbClr val="A5A5A5"/>
                </a:solidFill>
                <a:latin typeface="Calibri" panose="020F0502020204030204" pitchFamily="34" charset="0"/>
                <a:ea typeface="Calibri"/>
                <a:cs typeface="Calibri" panose="020F0502020204030204" pitchFamily="34" charset="0"/>
                <a:sym typeface="Calibri"/>
              </a:rPr>
              <a:t>(Crédit </a:t>
            </a:r>
            <a:r>
              <a:rPr lang="fr-FR" sz="1400" noProof="0" dirty="0" err="1">
                <a:solidFill>
                  <a:srgbClr val="A5A5A5"/>
                </a:solidFill>
                <a:latin typeface="Calibri" panose="020F0502020204030204" pitchFamily="34" charset="0"/>
                <a:ea typeface="Calibri"/>
                <a:cs typeface="Calibri" panose="020F0502020204030204" pitchFamily="34" charset="0"/>
                <a:sym typeface="Calibri"/>
              </a:rPr>
              <a:t>ODL</a:t>
            </a:r>
            <a:r>
              <a:rPr lang="fr-FR" sz="1400" noProof="0" dirty="0">
                <a:solidFill>
                  <a:srgbClr val="A5A5A5"/>
                </a:solidFill>
                <a:latin typeface="Calibri" panose="020F0502020204030204" pitchFamily="34" charset="0"/>
                <a:ea typeface="Calibri"/>
                <a:cs typeface="Calibri" panose="020F0502020204030204" pitchFamily="34" charset="0"/>
                <a:sym typeface="Calibri"/>
              </a:rPr>
              <a:t>/Cnes).</a:t>
            </a:r>
            <a:endParaRPr lang="fr-FR" noProof="0" dirty="0">
              <a:latin typeface="Calibri" panose="020F0502020204030204" pitchFamily="34" charset="0"/>
              <a:cs typeface="Calibri" panose="020F0502020204030204" pitchFamily="34" charset="0"/>
            </a:endParaRPr>
          </a:p>
        </p:txBody>
      </p:sp>
      <p:pic>
        <p:nvPicPr>
          <p:cNvPr id="300" name="Google Shape;300;p19" descr="Une image contenant Caractère coloré, capture d’écran, art, arc-en-ciel&#10;&#10;Description générée automatiquemen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367008" y="-892"/>
            <a:ext cx="4682117" cy="68588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0"/>
          <p:cNvSpPr txBox="1">
            <a:spLocks noGrp="1"/>
          </p:cNvSpPr>
          <p:nvPr>
            <p:ph type="title"/>
          </p:nvPr>
        </p:nvSpPr>
        <p:spPr>
          <a:xfrm>
            <a:off x="142875" y="136526"/>
            <a:ext cx="11915775" cy="544512"/>
          </a:xfrm>
          <a:noFill/>
          <a:ln>
            <a:noFill/>
          </a:ln>
        </p:spPr>
        <p:txBody>
          <a:bodyPr spcFirstLastPara="1" wrap="square" lIns="91425" tIns="45700" rIns="91425" bIns="45700" anchor="ctr" anchorCtr="0">
            <a:normAutofit fontScale="90000"/>
          </a:bodyPr>
          <a:lstStyle/>
          <a:p>
            <a:pPr lvl="0"/>
            <a:r>
              <a:rPr lang="fr-FR" noProof="0" dirty="0"/>
              <a:t>Comparaison multi-capteurs : une confirmation externe	</a:t>
            </a:r>
          </a:p>
        </p:txBody>
      </p:sp>
      <p:pic>
        <p:nvPicPr>
          <p:cNvPr id="5" name="Image 4" descr="Une image contenant texte, carte, capture d’écran, diagramme&#10;&#10;Le contenu généré par l’IA peut être incorrect.">
            <a:extLst>
              <a:ext uri="{FF2B5EF4-FFF2-40B4-BE49-F238E27FC236}">
                <a16:creationId xmlns:a16="http://schemas.microsoft.com/office/drawing/2014/main" id="{0E48A0DB-892F-6984-BFB4-6F7901C9E1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875" y="681038"/>
            <a:ext cx="9305925" cy="6097926"/>
          </a:xfrm>
          <a:prstGeom prst="rect">
            <a:avLst/>
          </a:prstGeom>
        </p:spPr>
      </p:pic>
      <p:sp>
        <p:nvSpPr>
          <p:cNvPr id="6" name="Google Shape;299;p19">
            <a:extLst>
              <a:ext uri="{FF2B5EF4-FFF2-40B4-BE49-F238E27FC236}">
                <a16:creationId xmlns:a16="http://schemas.microsoft.com/office/drawing/2014/main" id="{288FC06D-8A44-2D7C-0DCD-9F02C5E099F4}"/>
              </a:ext>
            </a:extLst>
          </p:cNvPr>
          <p:cNvSpPr txBox="1"/>
          <p:nvPr/>
        </p:nvSpPr>
        <p:spPr>
          <a:xfrm>
            <a:off x="9215438" y="845160"/>
            <a:ext cx="2976562" cy="575538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fr-FR" sz="1600" noProof="0" dirty="0">
                <a:solidFill>
                  <a:srgbClr val="A5A5A5"/>
                </a:solidFill>
                <a:latin typeface="Calibri" panose="020F0502020204030204" pitchFamily="34" charset="0"/>
                <a:ea typeface="Calibri"/>
                <a:cs typeface="Calibri" panose="020F0502020204030204" pitchFamily="34" charset="0"/>
                <a:sym typeface="Calibri"/>
              </a:rPr>
              <a:t>Hauteur de mer Swot (superposée à la hauteur grillée </a:t>
            </a:r>
            <a:r>
              <a:rPr lang="fr-FR" sz="1600" noProof="0" dirty="0" err="1">
                <a:solidFill>
                  <a:srgbClr val="A5A5A5"/>
                </a:solidFill>
                <a:latin typeface="Calibri" panose="020F0502020204030204" pitchFamily="34" charset="0"/>
                <a:ea typeface="Calibri"/>
                <a:cs typeface="Calibri" panose="020F0502020204030204" pitchFamily="34" charset="0"/>
                <a:sym typeface="Calibri"/>
              </a:rPr>
              <a:t>multimission</a:t>
            </a:r>
            <a:r>
              <a:rPr lang="fr-FR" sz="1600" noProof="0" dirty="0">
                <a:solidFill>
                  <a:srgbClr val="A5A5A5"/>
                </a:solidFill>
                <a:latin typeface="Calibri" panose="020F0502020204030204" pitchFamily="34" charset="0"/>
                <a:ea typeface="Calibri"/>
                <a:cs typeface="Calibri" panose="020F0502020204030204" pitchFamily="34" charset="0"/>
                <a:sym typeface="Calibri"/>
              </a:rPr>
              <a:t> (</a:t>
            </a:r>
            <a:r>
              <a:rPr lang="fr-FR" sz="1600" noProof="0" dirty="0" err="1">
                <a:solidFill>
                  <a:srgbClr val="A5A5A5"/>
                </a:solidFill>
                <a:latin typeface="Calibri" panose="020F0502020204030204" pitchFamily="34" charset="0"/>
                <a:ea typeface="Calibri"/>
                <a:cs typeface="Calibri" panose="020F0502020204030204" pitchFamily="34" charset="0"/>
                <a:sym typeface="Calibri"/>
              </a:rPr>
              <a:t>Duacs</a:t>
            </a:r>
            <a:r>
              <a:rPr lang="fr-FR" sz="1600" noProof="0" dirty="0">
                <a:solidFill>
                  <a:srgbClr val="A5A5A5"/>
                </a:solidFill>
                <a:latin typeface="Calibri" panose="020F0502020204030204" pitchFamily="34" charset="0"/>
                <a:ea typeface="Calibri"/>
                <a:cs typeface="Calibri" panose="020F0502020204030204" pitchFamily="34" charset="0"/>
                <a:sym typeface="Calibri"/>
              </a:rPr>
              <a:t>)), montrant un tourbillon </a:t>
            </a:r>
            <a:r>
              <a:rPr lang="fr-FR" sz="1600" noProof="0" dirty="0" err="1">
                <a:solidFill>
                  <a:srgbClr val="A5A5A5"/>
                </a:solidFill>
                <a:latin typeface="Calibri" panose="020F0502020204030204" pitchFamily="34" charset="0"/>
                <a:ea typeface="Calibri"/>
                <a:cs typeface="Calibri" panose="020F0502020204030204" pitchFamily="34" charset="0"/>
                <a:sym typeface="Calibri"/>
              </a:rPr>
              <a:t>sub</a:t>
            </a:r>
            <a:r>
              <a:rPr lang="fr-FR" sz="1600" noProof="0" dirty="0">
                <a:solidFill>
                  <a:srgbClr val="A5A5A5"/>
                </a:solidFill>
                <a:latin typeface="Calibri" panose="020F0502020204030204" pitchFamily="34" charset="0"/>
                <a:ea typeface="Calibri"/>
                <a:cs typeface="Calibri" panose="020F0502020204030204" pitchFamily="34" charset="0"/>
                <a:sym typeface="Calibri"/>
              </a:rPr>
              <a:t>-mésoéchelle au large de l'Afrique du Sud dans l'océan Atlantique, avec un rayon d'environ 15 km mais une amplitude de 15 cm le 2 août 2023 (rectangles noirs ; les contours gris/blancs indiquent les courbes de niveau de la hauteur Swot). Le tourbillon est également visible dans les mesures satellitaires de température de surface (b) et de chlorophylle-A (c). (d), un zoom sur la fauchée gauche de Swot, montrant la hauteur de mer et les vitesses (vecteurs) calculées en supposant l'équilibre géostrophique (dont le tourbillon semble s'écarter, en fait). (d'après [Archer et al., 2024], Crédit JPL) </a:t>
            </a:r>
            <a:endParaRPr lang="fr-FR" sz="2000" noProof="0" dirty="0">
              <a:latin typeface="Calibri" panose="020F0502020204030204" pitchFamily="34" charset="0"/>
              <a:cs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6B81F-D186-071D-5CF6-E63A6B40B0D8}"/>
              </a:ext>
            </a:extLst>
          </p:cNvPr>
          <p:cNvSpPr>
            <a:spLocks noGrp="1"/>
          </p:cNvSpPr>
          <p:nvPr>
            <p:ph type="title"/>
          </p:nvPr>
        </p:nvSpPr>
        <p:spPr/>
        <p:txBody>
          <a:bodyPr>
            <a:normAutofit fontScale="90000"/>
          </a:bodyPr>
          <a:lstStyle/>
          <a:p>
            <a:r>
              <a:rPr lang="fr-FR" noProof="0" dirty="0">
                <a:latin typeface="+mn-lt"/>
              </a:rPr>
              <a:t>Avant Swot	</a:t>
            </a:r>
          </a:p>
        </p:txBody>
      </p:sp>
      <p:sp>
        <p:nvSpPr>
          <p:cNvPr id="3" name="Espace réservé du contenu 2">
            <a:extLst>
              <a:ext uri="{FF2B5EF4-FFF2-40B4-BE49-F238E27FC236}">
                <a16:creationId xmlns:a16="http://schemas.microsoft.com/office/drawing/2014/main" id="{1070AE9A-3D27-E7B2-C2E9-445A1B6B3DC4}"/>
              </a:ext>
            </a:extLst>
          </p:cNvPr>
          <p:cNvSpPr>
            <a:spLocks noGrp="1"/>
          </p:cNvSpPr>
          <p:nvPr>
            <p:ph idx="1"/>
          </p:nvPr>
        </p:nvSpPr>
        <p:spPr>
          <a:xfrm>
            <a:off x="171449" y="828675"/>
            <a:ext cx="11877675" cy="619125"/>
          </a:xfrm>
        </p:spPr>
        <p:txBody>
          <a:bodyPr>
            <a:normAutofit/>
          </a:bodyPr>
          <a:lstStyle/>
          <a:p>
            <a:pPr marL="0" indent="0">
              <a:buNone/>
            </a:pPr>
            <a:r>
              <a:rPr lang="fr-FR" sz="2400" noProof="0" dirty="0"/>
              <a:t>L’altimétrie </a:t>
            </a:r>
            <a:r>
              <a:rPr lang="fr-FR" sz="2400" b="1" u="sng" noProof="0" dirty="0"/>
              <a:t>avant Swot</a:t>
            </a:r>
            <a:r>
              <a:rPr lang="fr-FR" sz="2400" noProof="0" dirty="0"/>
              <a:t> fournit des mesures au nadir (c’est-à-dire juste en dessous du satellite)</a:t>
            </a:r>
          </a:p>
        </p:txBody>
      </p:sp>
      <p:sp>
        <p:nvSpPr>
          <p:cNvPr id="4" name="Espace réservé du contenu 2">
            <a:extLst>
              <a:ext uri="{FF2B5EF4-FFF2-40B4-BE49-F238E27FC236}">
                <a16:creationId xmlns:a16="http://schemas.microsoft.com/office/drawing/2014/main" id="{45DB3F51-4F78-7B2B-BBC9-62D1C22B0858}"/>
              </a:ext>
            </a:extLst>
          </p:cNvPr>
          <p:cNvSpPr txBox="1">
            <a:spLocks/>
          </p:cNvSpPr>
          <p:nvPr/>
        </p:nvSpPr>
        <p:spPr>
          <a:xfrm>
            <a:off x="5099538" y="1139429"/>
            <a:ext cx="6672854" cy="1285641"/>
          </a:xfrm>
          <a:prstGeom prst="rect">
            <a:avLst/>
          </a:prstGeom>
        </p:spPr>
        <p:txBody>
          <a:bodyPr vert="horz" lIns="91440" tIns="45720" rIns="91440" bIns="45720" rtlCol="0" anchor="ctr">
            <a:normAutofit/>
          </a:bodyP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fr-FR" sz="2000" noProof="0" dirty="0">
                <a:solidFill>
                  <a:schemeClr val="tx1"/>
                </a:solidFill>
              </a:rPr>
              <a:t>NB. Les mesures « nadir » donnent un « fil » étroit de données juste à la verticale du satellite (on parle de « données le long de la trace »)</a:t>
            </a:r>
          </a:p>
        </p:txBody>
      </p:sp>
      <p:pic>
        <p:nvPicPr>
          <p:cNvPr id="5" name="Picture 2" descr="C:\Documents and Settings\vrosmorduc\Galerie\Images\Missions\orbit.gif">
            <a:extLst>
              <a:ext uri="{FF2B5EF4-FFF2-40B4-BE49-F238E27FC236}">
                <a16:creationId xmlns:a16="http://schemas.microsoft.com/office/drawing/2014/main" id="{B9F3F179-0B4E-4270-8BB7-698DC5DBC48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3016" y="1447800"/>
            <a:ext cx="4476750" cy="5410200"/>
          </a:xfrm>
          <a:prstGeom prst="rect">
            <a:avLst/>
          </a:prstGeom>
          <a:noFill/>
        </p:spPr>
      </p:pic>
      <p:sp>
        <p:nvSpPr>
          <p:cNvPr id="6" name="Rectangle 5">
            <a:extLst>
              <a:ext uri="{FF2B5EF4-FFF2-40B4-BE49-F238E27FC236}">
                <a16:creationId xmlns:a16="http://schemas.microsoft.com/office/drawing/2014/main" id="{82F44971-49DD-5FAD-E249-061FBD85D44A}"/>
              </a:ext>
            </a:extLst>
          </p:cNvPr>
          <p:cNvSpPr/>
          <p:nvPr/>
        </p:nvSpPr>
        <p:spPr>
          <a:xfrm>
            <a:off x="392578" y="6611440"/>
            <a:ext cx="1307859" cy="307777"/>
          </a:xfrm>
          <a:prstGeom prst="rect">
            <a:avLst/>
          </a:prstGeom>
        </p:spPr>
        <p:txBody>
          <a:bodyPr wrap="none">
            <a:spAutoFit/>
          </a:bodyPr>
          <a:lstStyle/>
          <a:p>
            <a:pPr lvl="0"/>
            <a:r>
              <a:rPr lang="fr-FR" sz="1400" noProof="0" dirty="0" err="1">
                <a:solidFill>
                  <a:schemeClr val="bg1">
                    <a:lumMod val="75000"/>
                  </a:schemeClr>
                </a:solidFill>
              </a:rPr>
              <a:t>Courtesy</a:t>
            </a:r>
            <a:r>
              <a:rPr lang="fr-FR" sz="1400" noProof="0" dirty="0">
                <a:solidFill>
                  <a:schemeClr val="bg1">
                    <a:lumMod val="75000"/>
                  </a:schemeClr>
                </a:solidFill>
              </a:rPr>
              <a:t> </a:t>
            </a:r>
            <a:r>
              <a:rPr lang="fr-FR" sz="1400" noProof="0" dirty="0" err="1">
                <a:solidFill>
                  <a:schemeClr val="bg1">
                    <a:lumMod val="75000"/>
                  </a:schemeClr>
                </a:solidFill>
              </a:rPr>
              <a:t>CSIRO</a:t>
            </a:r>
            <a:endParaRPr lang="fr-FR" sz="1400" noProof="0" dirty="0">
              <a:solidFill>
                <a:schemeClr val="bg1">
                  <a:lumMod val="75000"/>
                </a:schemeClr>
              </a:solidFill>
            </a:endParaRPr>
          </a:p>
        </p:txBody>
      </p:sp>
      <p:sp>
        <p:nvSpPr>
          <p:cNvPr id="8" name="Rectangle 3">
            <a:extLst>
              <a:ext uri="{FF2B5EF4-FFF2-40B4-BE49-F238E27FC236}">
                <a16:creationId xmlns:a16="http://schemas.microsoft.com/office/drawing/2014/main" id="{0041AC57-3C97-60E8-BD9C-B365893DD8FB}"/>
              </a:ext>
            </a:extLst>
          </p:cNvPr>
          <p:cNvSpPr txBox="1">
            <a:spLocks noChangeArrowheads="1"/>
          </p:cNvSpPr>
          <p:nvPr/>
        </p:nvSpPr>
        <p:spPr>
          <a:xfrm>
            <a:off x="5155467" y="6402104"/>
            <a:ext cx="6798876" cy="201612"/>
          </a:xfrm>
          <a:prstGeom prst="rect">
            <a:avLst/>
          </a:prstGeom>
        </p:spPr>
        <p:txBody>
          <a:bodyPr/>
          <a:lstStyle>
            <a:lvl1pPr marL="328254" indent="-328254" algn="l" rtl="0" eaLnBrk="1" fontAlgn="base" hangingPunct="1">
              <a:spcBef>
                <a:spcPct val="20000"/>
              </a:spcBef>
              <a:spcAft>
                <a:spcPct val="0"/>
              </a:spcAft>
              <a:buFont typeface="Arial" pitchFamily="34" charset="0"/>
              <a:buChar char="•"/>
              <a:defRPr sz="4431">
                <a:solidFill>
                  <a:schemeClr val="tx2"/>
                </a:solidFill>
                <a:latin typeface="Roboto" panose="02000000000000000000" pitchFamily="2" charset="0"/>
                <a:ea typeface="Roboto" panose="02000000000000000000" pitchFamily="2" charset="0"/>
                <a:cs typeface="Arial" pitchFamily="34" charset="0"/>
              </a:defRPr>
            </a:lvl1pPr>
            <a:lvl2pPr marL="914423" indent="-351701" algn="l" rtl="0" eaLnBrk="1" fontAlgn="base" hangingPunct="1">
              <a:spcBef>
                <a:spcPct val="20000"/>
              </a:spcBef>
              <a:spcAft>
                <a:spcPct val="0"/>
              </a:spcAft>
              <a:buFont typeface="Arial" pitchFamily="34" charset="0"/>
              <a:buChar char="•"/>
              <a:defRPr sz="3939">
                <a:solidFill>
                  <a:schemeClr val="tx2"/>
                </a:solidFill>
                <a:latin typeface="Roboto" panose="02000000000000000000" pitchFamily="2" charset="0"/>
                <a:ea typeface="Roboto" panose="02000000000000000000" pitchFamily="2" charset="0"/>
                <a:cs typeface="Arial" pitchFamily="34" charset="0"/>
              </a:defRPr>
            </a:lvl2pPr>
            <a:lvl3pPr marL="1406804" indent="-281361" algn="l" rtl="0" eaLnBrk="1" fontAlgn="base" hangingPunct="1">
              <a:spcBef>
                <a:spcPct val="20000"/>
              </a:spcBef>
              <a:spcAft>
                <a:spcPct val="0"/>
              </a:spcAft>
              <a:buFont typeface="Arial" pitchFamily="34" charset="0"/>
              <a:buChar char="•"/>
              <a:defRPr sz="3446">
                <a:solidFill>
                  <a:schemeClr val="tx2"/>
                </a:solidFill>
                <a:latin typeface="Roboto" panose="02000000000000000000" pitchFamily="2" charset="0"/>
                <a:ea typeface="Roboto" panose="02000000000000000000" pitchFamily="2" charset="0"/>
                <a:cs typeface="Arial" pitchFamily="34" charset="0"/>
              </a:defRPr>
            </a:lvl3pPr>
            <a:lvl4pPr marL="1969526" indent="-281361" algn="l" rtl="0" eaLnBrk="1" fontAlgn="base" hangingPunct="1">
              <a:spcBef>
                <a:spcPct val="20000"/>
              </a:spcBef>
              <a:spcAft>
                <a:spcPct val="0"/>
              </a:spcAft>
              <a:buFont typeface="Arial" pitchFamily="34" charset="0"/>
              <a:buChar char="•"/>
              <a:defRPr sz="2954">
                <a:solidFill>
                  <a:schemeClr val="tx2"/>
                </a:solidFill>
                <a:latin typeface="Roboto" panose="02000000000000000000" pitchFamily="2" charset="0"/>
                <a:ea typeface="Roboto" panose="02000000000000000000" pitchFamily="2" charset="0"/>
                <a:cs typeface="Arial" pitchFamily="34" charset="0"/>
              </a:defRPr>
            </a:lvl4pPr>
            <a:lvl5pPr marL="2532248" indent="-281361" algn="l" rtl="0" eaLnBrk="1" fontAlgn="base" hangingPunct="1">
              <a:spcBef>
                <a:spcPct val="20000"/>
              </a:spcBef>
              <a:spcAft>
                <a:spcPct val="0"/>
              </a:spcAft>
              <a:buFont typeface="Arial" pitchFamily="34" charset="0"/>
              <a:buChar char="•"/>
              <a:defRPr sz="2462">
                <a:solidFill>
                  <a:schemeClr val="tx2"/>
                </a:solidFill>
                <a:latin typeface="Roboto" panose="02000000000000000000" pitchFamily="2" charset="0"/>
                <a:ea typeface="Roboto" panose="02000000000000000000" pitchFamily="2" charset="0"/>
                <a:cs typeface="Arial" pitchFamily="34" charset="0"/>
              </a:defRPr>
            </a:lvl5pPr>
            <a:lvl6pPr marL="3094970" indent="-281361" algn="l" rtl="0" eaLnBrk="1" fontAlgn="base" hangingPunct="1">
              <a:spcBef>
                <a:spcPct val="20000"/>
              </a:spcBef>
              <a:spcAft>
                <a:spcPct val="0"/>
              </a:spcAft>
              <a:defRPr sz="2954">
                <a:solidFill>
                  <a:schemeClr val="tx2"/>
                </a:solidFill>
                <a:latin typeface="+mn-lt"/>
              </a:defRPr>
            </a:lvl6pPr>
            <a:lvl7pPr marL="3657691" indent="-281361" algn="l" rtl="0" eaLnBrk="1" fontAlgn="base" hangingPunct="1">
              <a:spcBef>
                <a:spcPct val="20000"/>
              </a:spcBef>
              <a:spcAft>
                <a:spcPct val="0"/>
              </a:spcAft>
              <a:defRPr sz="2954">
                <a:solidFill>
                  <a:schemeClr val="tx2"/>
                </a:solidFill>
                <a:latin typeface="+mn-lt"/>
              </a:defRPr>
            </a:lvl7pPr>
            <a:lvl8pPr marL="4220413" indent="-281361" algn="l" rtl="0" eaLnBrk="1" fontAlgn="base" hangingPunct="1">
              <a:spcBef>
                <a:spcPct val="20000"/>
              </a:spcBef>
              <a:spcAft>
                <a:spcPct val="0"/>
              </a:spcAft>
              <a:defRPr sz="2954">
                <a:solidFill>
                  <a:schemeClr val="tx2"/>
                </a:solidFill>
                <a:latin typeface="+mn-lt"/>
              </a:defRPr>
            </a:lvl8pPr>
            <a:lvl9pPr marL="4783135" indent="-281361" algn="l" rtl="0" eaLnBrk="1" fontAlgn="base" hangingPunct="1">
              <a:spcBef>
                <a:spcPct val="20000"/>
              </a:spcBef>
              <a:spcAft>
                <a:spcPct val="0"/>
              </a:spcAft>
              <a:defRPr sz="2954">
                <a:solidFill>
                  <a:schemeClr val="tx2"/>
                </a:solidFill>
                <a:latin typeface="+mn-lt"/>
              </a:defRPr>
            </a:lvl9pPr>
          </a:lstStyle>
          <a:p>
            <a:pPr algn="ctr">
              <a:lnSpc>
                <a:spcPct val="90000"/>
              </a:lnSpc>
              <a:spcBef>
                <a:spcPct val="0"/>
              </a:spcBef>
              <a:buFontTx/>
              <a:buNone/>
            </a:pPr>
            <a:r>
              <a:rPr lang="fr-FR" sz="1400" b="0" kern="0" noProof="0" dirty="0">
                <a:latin typeface="+mn-lt"/>
              </a:rPr>
              <a:t>Couverture Sentinel-6 B (préc</a:t>
            </a:r>
            <a:r>
              <a:rPr lang="fr-FR" sz="1400" kern="0" noProof="0" dirty="0">
                <a:latin typeface="+mn-lt"/>
              </a:rPr>
              <a:t>édemment celle de</a:t>
            </a:r>
            <a:r>
              <a:rPr lang="fr-FR" sz="1400" b="0" kern="0" noProof="0" dirty="0">
                <a:latin typeface="+mn-lt"/>
              </a:rPr>
              <a:t> </a:t>
            </a:r>
            <a:r>
              <a:rPr lang="fr-FR" sz="1400" b="0" kern="0" noProof="0" dirty="0" err="1">
                <a:latin typeface="+mn-lt"/>
              </a:rPr>
              <a:t>Topex</a:t>
            </a:r>
            <a:r>
              <a:rPr lang="fr-FR" sz="1400" b="0" kern="0" noProof="0" dirty="0">
                <a:latin typeface="+mn-lt"/>
              </a:rPr>
              <a:t>/</a:t>
            </a:r>
            <a:r>
              <a:rPr lang="fr-FR" sz="1400" b="0" kern="0" noProof="0" dirty="0" err="1">
                <a:latin typeface="+mn-lt"/>
              </a:rPr>
              <a:t>Poseidon</a:t>
            </a:r>
            <a:r>
              <a:rPr lang="fr-FR" sz="1400" b="0" kern="0" noProof="0" dirty="0">
                <a:latin typeface="+mn-lt"/>
              </a:rPr>
              <a:t>, Jason-1, Jason-2 &amp; </a:t>
            </a:r>
            <a:r>
              <a:rPr lang="fr-FR" sz="1400" kern="0" dirty="0">
                <a:latin typeface="+mn-lt"/>
              </a:rPr>
              <a:t>Jason-3, Sentinel-6 Michael Freilich)</a:t>
            </a:r>
          </a:p>
        </p:txBody>
      </p:sp>
      <p:pic>
        <p:nvPicPr>
          <p:cNvPr id="12" name="Image 11">
            <a:extLst>
              <a:ext uri="{FF2B5EF4-FFF2-40B4-BE49-F238E27FC236}">
                <a16:creationId xmlns:a16="http://schemas.microsoft.com/office/drawing/2014/main" id="{18272720-DDEA-92ED-FD3B-6CF09F94FB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3030" y="2765945"/>
            <a:ext cx="3624263" cy="3636159"/>
          </a:xfrm>
          <a:prstGeom prst="rect">
            <a:avLst/>
          </a:prstGeom>
        </p:spPr>
      </p:pic>
      <p:pic>
        <p:nvPicPr>
          <p:cNvPr id="14" name="Image 13">
            <a:extLst>
              <a:ext uri="{FF2B5EF4-FFF2-40B4-BE49-F238E27FC236}">
                <a16:creationId xmlns:a16="http://schemas.microsoft.com/office/drawing/2014/main" id="{FDDC2E89-E948-C3AE-E796-97798029F5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94478" y="2773668"/>
            <a:ext cx="3660427" cy="3636159"/>
          </a:xfrm>
          <a:prstGeom prst="rect">
            <a:avLst/>
          </a:prstGeom>
        </p:spPr>
      </p:pic>
    </p:spTree>
    <p:extLst>
      <p:ext uri="{BB962C8B-B14F-4D97-AF65-F5344CB8AC3E}">
        <p14:creationId xmlns:p14="http://schemas.microsoft.com/office/powerpoint/2010/main" val="270504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1"/>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Calibri" panose="020F0502020204030204" pitchFamily="34" charset="0"/>
                <a:cs typeface="Calibri" panose="020F0502020204030204" pitchFamily="34" charset="0"/>
              </a:rPr>
              <a:t>Hauteurs de mer et rugosité	 </a:t>
            </a:r>
          </a:p>
        </p:txBody>
      </p:sp>
      <p:pic>
        <p:nvPicPr>
          <p:cNvPr id="315" name="Google Shape;315;p21"/>
          <p:cNvPicPr preferRelativeResize="0"/>
          <p:nvPr/>
        </p:nvPicPr>
        <p:blipFill rotWithShape="1">
          <a:blip r:embed="rId3">
            <a:alphaModFix/>
          </a:blip>
          <a:srcRect/>
          <a:stretch/>
        </p:blipFill>
        <p:spPr>
          <a:xfrm>
            <a:off x="33251" y="779033"/>
            <a:ext cx="8844742" cy="2645811"/>
          </a:xfrm>
          <a:prstGeom prst="rect">
            <a:avLst/>
          </a:prstGeom>
          <a:noFill/>
          <a:ln>
            <a:noFill/>
          </a:ln>
        </p:spPr>
      </p:pic>
      <p:pic>
        <p:nvPicPr>
          <p:cNvPr id="316" name="Google Shape;316;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29209" y="3507970"/>
            <a:ext cx="10807696" cy="3200401"/>
          </a:xfrm>
          <a:prstGeom prst="rect">
            <a:avLst/>
          </a:prstGeom>
          <a:noFill/>
          <a:ln>
            <a:noFill/>
          </a:ln>
        </p:spPr>
      </p:pic>
      <p:sp>
        <p:nvSpPr>
          <p:cNvPr id="317" name="Google Shape;317;p21"/>
          <p:cNvSpPr/>
          <p:nvPr/>
        </p:nvSpPr>
        <p:spPr>
          <a:xfrm>
            <a:off x="6616931" y="1379913"/>
            <a:ext cx="432262" cy="35744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318" name="Google Shape;318;p21"/>
          <p:cNvSpPr/>
          <p:nvPr/>
        </p:nvSpPr>
        <p:spPr>
          <a:xfrm>
            <a:off x="3535680" y="1379912"/>
            <a:ext cx="432262" cy="35744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319" name="Google Shape;319;p21"/>
          <p:cNvSpPr/>
          <p:nvPr/>
        </p:nvSpPr>
        <p:spPr>
          <a:xfrm>
            <a:off x="518160" y="1417318"/>
            <a:ext cx="432262" cy="35744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cxnSp>
        <p:nvCxnSpPr>
          <p:cNvPr id="320" name="Google Shape;320;p21"/>
          <p:cNvCxnSpPr/>
          <p:nvPr/>
        </p:nvCxnSpPr>
        <p:spPr>
          <a:xfrm>
            <a:off x="7049193" y="1737359"/>
            <a:ext cx="2321400" cy="1896600"/>
          </a:xfrm>
          <a:prstGeom prst="straightConnector1">
            <a:avLst/>
          </a:prstGeom>
          <a:noFill/>
          <a:ln w="28575" cap="flat" cmpd="sng">
            <a:solidFill>
              <a:schemeClr val="dk1"/>
            </a:solidFill>
            <a:prstDash val="solid"/>
            <a:miter lim="800000"/>
            <a:headEnd type="oval" w="med" len="med"/>
            <a:tailEnd type="oval" w="med" len="med"/>
          </a:ln>
        </p:spPr>
      </p:cxnSp>
      <p:cxnSp>
        <p:nvCxnSpPr>
          <p:cNvPr id="321" name="Google Shape;321;p21"/>
          <p:cNvCxnSpPr/>
          <p:nvPr/>
        </p:nvCxnSpPr>
        <p:spPr>
          <a:xfrm>
            <a:off x="3967942" y="1737358"/>
            <a:ext cx="2005800" cy="1875000"/>
          </a:xfrm>
          <a:prstGeom prst="straightConnector1">
            <a:avLst/>
          </a:prstGeom>
          <a:noFill/>
          <a:ln w="28575" cap="flat" cmpd="sng">
            <a:solidFill>
              <a:schemeClr val="dk1"/>
            </a:solidFill>
            <a:prstDash val="solid"/>
            <a:miter lim="800000"/>
            <a:headEnd type="oval" w="med" len="med"/>
            <a:tailEnd type="oval" w="med" len="med"/>
          </a:ln>
        </p:spPr>
      </p:cxnSp>
      <p:cxnSp>
        <p:nvCxnSpPr>
          <p:cNvPr id="322" name="Google Shape;322;p21"/>
          <p:cNvCxnSpPr/>
          <p:nvPr/>
        </p:nvCxnSpPr>
        <p:spPr>
          <a:xfrm>
            <a:off x="950422" y="1774765"/>
            <a:ext cx="1874700" cy="1859100"/>
          </a:xfrm>
          <a:prstGeom prst="straightConnector1">
            <a:avLst/>
          </a:prstGeom>
          <a:noFill/>
          <a:ln w="28575" cap="flat" cmpd="sng">
            <a:solidFill>
              <a:schemeClr val="dk1"/>
            </a:solidFill>
            <a:prstDash val="solid"/>
            <a:miter lim="800000"/>
            <a:headEnd type="oval" w="med" len="med"/>
            <a:tailEnd type="oval" w="med" len="med"/>
          </a:ln>
        </p:spPr>
      </p:cxnSp>
      <p:sp>
        <p:nvSpPr>
          <p:cNvPr id="323" name="Google Shape;323;p21"/>
          <p:cNvSpPr/>
          <p:nvPr/>
        </p:nvSpPr>
        <p:spPr>
          <a:xfrm rot="-1147154" flipH="1">
            <a:off x="8762435" y="727773"/>
            <a:ext cx="2597585" cy="600750"/>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800" noProof="0" dirty="0">
                <a:solidFill>
                  <a:schemeClr val="lt1"/>
                </a:solidFill>
                <a:latin typeface="Calibri" panose="020F0502020204030204" pitchFamily="34" charset="0"/>
                <a:ea typeface="Calibri"/>
                <a:cs typeface="Calibri" panose="020F0502020204030204" pitchFamily="34" charset="0"/>
                <a:sym typeface="Calibri"/>
              </a:rPr>
              <a:t>Tourbillon de 100 km </a:t>
            </a:r>
            <a:endParaRPr lang="fr-FR" noProof="0" dirty="0">
              <a:latin typeface="Calibri" panose="020F0502020204030204" pitchFamily="34" charset="0"/>
              <a:cs typeface="Calibri" panose="020F0502020204030204" pitchFamily="34" charset="0"/>
            </a:endParaRPr>
          </a:p>
        </p:txBody>
      </p:sp>
      <p:sp>
        <p:nvSpPr>
          <p:cNvPr id="324" name="Google Shape;324;p21"/>
          <p:cNvSpPr/>
          <p:nvPr/>
        </p:nvSpPr>
        <p:spPr>
          <a:xfrm rot="-3199241" flipH="1">
            <a:off x="9730765" y="2083069"/>
            <a:ext cx="2597534" cy="600723"/>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1800" noProof="0" dirty="0" err="1">
                <a:solidFill>
                  <a:schemeClr val="lt1"/>
                </a:solidFill>
                <a:latin typeface="Calibri" panose="020F0502020204030204" pitchFamily="34" charset="0"/>
                <a:ea typeface="Calibri"/>
                <a:cs typeface="Calibri" panose="020F0502020204030204" pitchFamily="34" charset="0"/>
                <a:sym typeface="Calibri"/>
              </a:rPr>
              <a:t>Submésoéchelle</a:t>
            </a:r>
            <a:r>
              <a:rPr lang="fr-FR" sz="1800" noProof="0" dirty="0">
                <a:solidFill>
                  <a:schemeClr val="lt1"/>
                </a:solidFill>
                <a:latin typeface="Calibri" panose="020F0502020204030204" pitchFamily="34" charset="0"/>
                <a:ea typeface="Calibri"/>
                <a:cs typeface="Calibri" panose="020F0502020204030204" pitchFamily="34" charset="0"/>
                <a:sym typeface="Calibri"/>
              </a:rPr>
              <a:t> 10 km</a:t>
            </a:r>
          </a:p>
        </p:txBody>
      </p:sp>
      <p:sp>
        <p:nvSpPr>
          <p:cNvPr id="325" name="Google Shape;325;p21"/>
          <p:cNvSpPr txBox="1"/>
          <p:nvPr/>
        </p:nvSpPr>
        <p:spPr>
          <a:xfrm>
            <a:off x="33251" y="6074304"/>
            <a:ext cx="1113931"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err="1">
                <a:solidFill>
                  <a:srgbClr val="A5A5A5"/>
                </a:solidFill>
                <a:latin typeface="Calibri" panose="020F0502020204030204" pitchFamily="34" charset="0"/>
                <a:ea typeface="Calibri"/>
                <a:cs typeface="Calibri" panose="020F0502020204030204" pitchFamily="34" charset="0"/>
                <a:sym typeface="Calibri"/>
              </a:rPr>
              <a:t>Credit</a:t>
            </a:r>
            <a:r>
              <a:rPr lang="fr-FR" sz="1400" noProof="0" dirty="0">
                <a:solidFill>
                  <a:srgbClr val="A5A5A5"/>
                </a:solidFill>
                <a:latin typeface="Calibri" panose="020F0502020204030204" pitchFamily="34" charset="0"/>
                <a:ea typeface="Calibri"/>
                <a:cs typeface="Calibri" panose="020F0502020204030204" pitchFamily="34" charset="0"/>
                <a:sym typeface="Calibri"/>
              </a:rPr>
              <a:t> Cnes</a:t>
            </a:r>
            <a:endParaRPr lang="fr-FR" noProof="0" dirty="0">
              <a:latin typeface="Calibri" panose="020F0502020204030204" pitchFamily="34" charset="0"/>
              <a:cs typeface="Calibri" panose="020F0502020204030204" pitchFamily="34" charset="0"/>
            </a:endParaRPr>
          </a:p>
        </p:txBody>
      </p:sp>
      <p:sp>
        <p:nvSpPr>
          <p:cNvPr id="326" name="Google Shape;326;p21"/>
          <p:cNvSpPr txBox="1"/>
          <p:nvPr/>
        </p:nvSpPr>
        <p:spPr>
          <a:xfrm>
            <a:off x="33250" y="3522850"/>
            <a:ext cx="1767600" cy="28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sz="1800" noProof="0" dirty="0">
                <a:solidFill>
                  <a:schemeClr val="dk1"/>
                </a:solidFill>
                <a:latin typeface="Calibri" panose="020F0502020204030204" pitchFamily="34" charset="0"/>
                <a:ea typeface="Calibri"/>
                <a:cs typeface="Calibri" panose="020F0502020204030204" pitchFamily="34" charset="0"/>
                <a:sym typeface="Calibri"/>
              </a:rPr>
              <a:t>La rugosité fournie par Swot (Sigma0) varie selon la dynamique de l’océan, y compris à petite échelle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2"/>
          <p:cNvSpPr txBox="1">
            <a:spLocks noGrp="1"/>
          </p:cNvSpPr>
          <p:nvPr>
            <p:ph type="title"/>
          </p:nvPr>
        </p:nvSpPr>
        <p:spPr>
          <a:xfrm>
            <a:off x="114993" y="90633"/>
            <a:ext cx="11988338" cy="42473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dirty="0">
                <a:latin typeface="Calibri" panose="020F0502020204030204" pitchFamily="34" charset="0"/>
                <a:cs typeface="Calibri" panose="020F0502020204030204" pitchFamily="34" charset="0"/>
              </a:rPr>
              <a:t>Les turbulences </a:t>
            </a:r>
            <a:r>
              <a:rPr lang="fr-FR" dirty="0" err="1">
                <a:latin typeface="Calibri" panose="020F0502020204030204" pitchFamily="34" charset="0"/>
                <a:cs typeface="Calibri" panose="020F0502020204030204" pitchFamily="34" charset="0"/>
              </a:rPr>
              <a:t>mésoéchelles</a:t>
            </a:r>
            <a:r>
              <a:rPr lang="fr-FR" dirty="0">
                <a:latin typeface="Calibri" panose="020F0502020204030204" pitchFamily="34" charset="0"/>
                <a:cs typeface="Calibri" panose="020F0502020204030204" pitchFamily="34" charset="0"/>
              </a:rPr>
              <a:t> du Gulf Stream par </a:t>
            </a:r>
            <a:r>
              <a:rPr lang="fr-FR" dirty="0" err="1">
                <a:latin typeface="Calibri" panose="020F0502020204030204" pitchFamily="34" charset="0"/>
                <a:cs typeface="Calibri" panose="020F0502020204030204" pitchFamily="34" charset="0"/>
              </a:rPr>
              <a:t>KaRIn</a:t>
            </a:r>
            <a:r>
              <a:rPr lang="fr-FR" noProof="0" dirty="0">
                <a:latin typeface="Calibri" panose="020F0502020204030204" pitchFamily="34" charset="0"/>
                <a:cs typeface="Calibri" panose="020F0502020204030204" pitchFamily="34" charset="0"/>
              </a:rPr>
              <a:t>	</a:t>
            </a:r>
          </a:p>
        </p:txBody>
      </p:sp>
      <p:sp>
        <p:nvSpPr>
          <p:cNvPr id="333" name="Google Shape;333;p22"/>
          <p:cNvSpPr txBox="1">
            <a:spLocks noGrp="1"/>
          </p:cNvSpPr>
          <p:nvPr>
            <p:ph type="sldNum" idx="4294967295"/>
          </p:nvPr>
        </p:nvSpPr>
        <p:spPr>
          <a:xfrm>
            <a:off x="11637963" y="6557963"/>
            <a:ext cx="554037" cy="300037"/>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noProof="0" smtClean="0">
                <a:latin typeface="Calibri" panose="020F0502020204030204" pitchFamily="34" charset="0"/>
                <a:cs typeface="Calibri" panose="020F0502020204030204" pitchFamily="34" charset="0"/>
              </a:rPr>
              <a:t>21</a:t>
            </a:fld>
            <a:endParaRPr lang="fr-FR" noProof="0" dirty="0">
              <a:latin typeface="Calibri" panose="020F0502020204030204" pitchFamily="34" charset="0"/>
              <a:cs typeface="Calibri" panose="020F0502020204030204" pitchFamily="34" charset="0"/>
            </a:endParaRPr>
          </a:p>
        </p:txBody>
      </p:sp>
      <p:pic>
        <p:nvPicPr>
          <p:cNvPr id="334" name="Google Shape;334;p22"/>
          <p:cNvPicPr preferRelativeResize="0"/>
          <p:nvPr/>
        </p:nvPicPr>
        <p:blipFill rotWithShape="1">
          <a:blip r:embed="rId3">
            <a:alphaModFix/>
          </a:blip>
          <a:srcRect/>
          <a:stretch/>
        </p:blipFill>
        <p:spPr>
          <a:xfrm>
            <a:off x="1042555" y="696725"/>
            <a:ext cx="9946871" cy="6061499"/>
          </a:xfrm>
          <a:prstGeom prst="rect">
            <a:avLst/>
          </a:prstGeom>
          <a:noFill/>
          <a:ln>
            <a:noFill/>
          </a:ln>
        </p:spPr>
      </p:pic>
      <p:sp>
        <p:nvSpPr>
          <p:cNvPr id="335" name="Google Shape;335;p22"/>
          <p:cNvSpPr/>
          <p:nvPr/>
        </p:nvSpPr>
        <p:spPr>
          <a:xfrm>
            <a:off x="1202574" y="6459590"/>
            <a:ext cx="109023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noProof="0" dirty="0">
                <a:solidFill>
                  <a:schemeClr val="bg1">
                    <a:lumMod val="95000"/>
                  </a:schemeClr>
                </a:solidFill>
                <a:latin typeface="Calibri" panose="020F0502020204030204" pitchFamily="34" charset="0"/>
                <a:ea typeface="Candara"/>
                <a:cs typeface="Calibri" panose="020F0502020204030204" pitchFamily="34" charset="0"/>
                <a:sym typeface="Candara"/>
              </a:rPr>
              <a:t>Crédit Aviso</a:t>
            </a:r>
            <a:endParaRPr lang="fr-FR" noProof="0" dirty="0">
              <a:solidFill>
                <a:schemeClr val="bg1">
                  <a:lumMod val="95000"/>
                </a:schemeClr>
              </a:solidFill>
              <a:latin typeface="Calibri" panose="020F0502020204030204" pitchFamily="34" charset="0"/>
              <a:cs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2" name="Google Shape;342;p23"/>
          <p:cNvSpPr txBox="1">
            <a:spLocks noGrp="1"/>
          </p:cNvSpPr>
          <p:nvPr>
            <p:ph type="title"/>
          </p:nvPr>
        </p:nvSpPr>
        <p:spPr>
          <a:xfrm>
            <a:off x="831850" y="1709738"/>
            <a:ext cx="10515600" cy="2852737"/>
          </a:xfrm>
          <a:noFill/>
          <a:ln>
            <a:noFill/>
          </a:ln>
        </p:spPr>
        <p:txBody>
          <a:bodyPr spcFirstLastPara="1" wrap="square" lIns="91425" tIns="45700" rIns="91425" bIns="45700" anchor="b" anchorCtr="0">
            <a:normAutofit/>
          </a:bodyPr>
          <a:lstStyle/>
          <a:p>
            <a:pPr lvl="0"/>
            <a:r>
              <a:rPr lang="fr-FR" noProof="0" dirty="0"/>
              <a:t>Hauteurs de mer et courants (côtes &amp; estuaires)	</a:t>
            </a:r>
          </a:p>
        </p:txBody>
      </p:sp>
      <p:sp>
        <p:nvSpPr>
          <p:cNvPr id="3" name="Espace réservé du texte 2">
            <a:extLst>
              <a:ext uri="{FF2B5EF4-FFF2-40B4-BE49-F238E27FC236}">
                <a16:creationId xmlns:a16="http://schemas.microsoft.com/office/drawing/2014/main" id="{FCC7D4FF-1B9A-9D0E-9E1E-D662EA9A55B9}"/>
              </a:ext>
            </a:extLst>
          </p:cNvPr>
          <p:cNvSpPr>
            <a:spLocks noGrp="1"/>
          </p:cNvSpPr>
          <p:nvPr>
            <p:ph type="body" idx="1"/>
          </p:nvPr>
        </p:nvSpPr>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4"/>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Calibri" panose="020F0502020204030204" pitchFamily="34" charset="0"/>
                <a:cs typeface="Calibri" panose="020F0502020204030204" pitchFamily="34" charset="0"/>
              </a:rPr>
              <a:t>Côtes et estuaires	</a:t>
            </a:r>
          </a:p>
        </p:txBody>
      </p:sp>
      <p:sp>
        <p:nvSpPr>
          <p:cNvPr id="350" name="Google Shape;350;p24"/>
          <p:cNvSpPr txBox="1">
            <a:spLocks noGrp="1"/>
          </p:cNvSpPr>
          <p:nvPr>
            <p:ph type="body" idx="1"/>
          </p:nvPr>
        </p:nvSpPr>
        <p:spPr>
          <a:xfrm>
            <a:off x="142875" y="860425"/>
            <a:ext cx="5636700" cy="5316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noProof="0" dirty="0">
                <a:latin typeface="Calibri" panose="020F0502020204030204" pitchFamily="34" charset="0"/>
                <a:cs typeface="Calibri" panose="020F0502020204030204" pitchFamily="34" charset="0"/>
              </a:rPr>
              <a:t>L'un des résultats les plus attendus de Swot est la capacité de mesurer très près des côtes en haute résolution et en 2 dimensions.  </a:t>
            </a:r>
          </a:p>
          <a:p>
            <a:pPr marL="228600" lvl="0" indent="-228600" algn="l" rtl="0">
              <a:lnSpc>
                <a:spcPct val="90000"/>
              </a:lnSpc>
              <a:spcBef>
                <a:spcPts val="0"/>
              </a:spcBef>
              <a:spcAft>
                <a:spcPts val="0"/>
              </a:spcAft>
              <a:buClr>
                <a:schemeClr val="dk1"/>
              </a:buClr>
              <a:buSzPts val="2800"/>
              <a:buChar char="•"/>
            </a:pPr>
            <a:r>
              <a:rPr lang="fr-FR" noProof="0" dirty="0">
                <a:latin typeface="Calibri" panose="020F0502020204030204" pitchFamily="34" charset="0"/>
                <a:cs typeface="Calibri" panose="020F0502020204030204" pitchFamily="34" charset="0"/>
              </a:rPr>
              <a:t>Ici, la topographie du fond de la baie du Mont St Michel est visible grâce aux mesures haute résolution de Swot</a:t>
            </a:r>
            <a:r>
              <a:rPr lang="fr-FR" dirty="0">
                <a:latin typeface="Calibri" panose="020F0502020204030204" pitchFamily="34" charset="0"/>
                <a:cs typeface="Calibri" panose="020F0502020204030204" pitchFamily="34" charset="0"/>
              </a:rPr>
              <a:t>,</a:t>
            </a:r>
            <a:r>
              <a:rPr lang="fr-FR" noProof="0" dirty="0">
                <a:latin typeface="Calibri" panose="020F0502020204030204" pitchFamily="34" charset="0"/>
                <a:cs typeface="Calibri" panose="020F0502020204030204" pitchFamily="34" charset="0"/>
              </a:rPr>
              <a:t> à marée basse (il mesure à ce moment-là la topographie du sable humide).</a:t>
            </a:r>
          </a:p>
        </p:txBody>
      </p:sp>
      <p:sp>
        <p:nvSpPr>
          <p:cNvPr id="351" name="Google Shape;351;p24"/>
          <p:cNvSpPr txBox="1">
            <a:spLocks noGrp="1"/>
          </p:cNvSpPr>
          <p:nvPr>
            <p:ph type="body" idx="2"/>
          </p:nvPr>
        </p:nvSpPr>
        <p:spPr>
          <a:xfrm>
            <a:off x="6172200" y="860425"/>
            <a:ext cx="5886450" cy="53165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lang="fr-FR" noProof="0" dirty="0">
              <a:latin typeface="Calibri" panose="020F0502020204030204" pitchFamily="34" charset="0"/>
              <a:cs typeface="Calibri" panose="020F0502020204030204" pitchFamily="34" charset="0"/>
            </a:endParaRPr>
          </a:p>
        </p:txBody>
      </p:sp>
      <p:pic>
        <p:nvPicPr>
          <p:cNvPr id="352" name="Google Shape;352;p24" descr="Une image contenant carte, peinture, art&#10;&#10;Description générée automatiquement"/>
          <p:cNvPicPr preferRelativeResize="0"/>
          <p:nvPr/>
        </p:nvPicPr>
        <p:blipFill rotWithShape="1">
          <a:blip r:embed="rId3">
            <a:alphaModFix/>
          </a:blip>
          <a:srcRect/>
          <a:stretch/>
        </p:blipFill>
        <p:spPr>
          <a:xfrm>
            <a:off x="6172200" y="972804"/>
            <a:ext cx="5886450" cy="5091779"/>
          </a:xfrm>
          <a:prstGeom prst="rect">
            <a:avLst/>
          </a:prstGeom>
          <a:noFill/>
          <a:ln>
            <a:noFill/>
          </a:ln>
        </p:spPr>
      </p:pic>
      <p:sp>
        <p:nvSpPr>
          <p:cNvPr id="353" name="Google Shape;353;p24"/>
          <p:cNvSpPr txBox="1"/>
          <p:nvPr/>
        </p:nvSpPr>
        <p:spPr>
          <a:xfrm>
            <a:off x="39029" y="5110476"/>
            <a:ext cx="6133200" cy="116951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dirty="0">
                <a:solidFill>
                  <a:srgbClr val="A5A5A5"/>
                </a:solidFill>
                <a:latin typeface="Calibri" panose="020F0502020204030204" pitchFamily="34" charset="0"/>
                <a:cs typeface="Calibri" panose="020F0502020204030204" pitchFamily="34" charset="0"/>
              </a:rPr>
              <a:t>Hauteurs mesurées par Swot dans la Baie du Mont Saint Michel le 2023/11/24 (cycle 7) sur du sable mouillé à marée basse, correspondant principalement au relief du fond de baie. Il y a une différence de 4 mètres entre les zones en bleu foncé et celles en jaune. La zone encerclée correspond au Mont St Michel lui-même (Crédit Cnes, 2024)</a:t>
            </a:r>
          </a:p>
        </p:txBody>
      </p:sp>
      <p:sp>
        <p:nvSpPr>
          <p:cNvPr id="354" name="Google Shape;354;p24"/>
          <p:cNvSpPr/>
          <p:nvPr/>
        </p:nvSpPr>
        <p:spPr>
          <a:xfrm>
            <a:off x="8999034" y="4360127"/>
            <a:ext cx="747132" cy="669073"/>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noProof="0" smtClean="0">
                <a:latin typeface="Calibri" panose="020F0502020204030204" pitchFamily="34" charset="0"/>
                <a:cs typeface="Calibri" panose="020F0502020204030204" pitchFamily="34" charset="0"/>
              </a:rPr>
              <a:t>24</a:t>
            </a:fld>
            <a:endParaRPr lang="fr-FR" noProof="0" dirty="0">
              <a:latin typeface="Calibri" panose="020F0502020204030204" pitchFamily="34" charset="0"/>
              <a:cs typeface="Calibri" panose="020F0502020204030204" pitchFamily="34" charset="0"/>
            </a:endParaRPr>
          </a:p>
        </p:txBody>
      </p:sp>
      <p:pic>
        <p:nvPicPr>
          <p:cNvPr id="361" name="Google Shape;361;p25"/>
          <p:cNvPicPr preferRelativeResize="0"/>
          <p:nvPr/>
        </p:nvPicPr>
        <p:blipFill rotWithShape="1">
          <a:blip r:embed="rId3">
            <a:alphaModFix/>
          </a:blip>
          <a:srcRect/>
          <a:stretch/>
        </p:blipFill>
        <p:spPr>
          <a:xfrm>
            <a:off x="5614987" y="0"/>
            <a:ext cx="6577013" cy="6858000"/>
          </a:xfrm>
          <a:prstGeom prst="rect">
            <a:avLst/>
          </a:prstGeom>
          <a:noFill/>
          <a:ln>
            <a:noFill/>
          </a:ln>
        </p:spPr>
      </p:pic>
      <p:sp>
        <p:nvSpPr>
          <p:cNvPr id="362" name="Google Shape;362;p25"/>
          <p:cNvSpPr txBox="1"/>
          <p:nvPr/>
        </p:nvSpPr>
        <p:spPr>
          <a:xfrm>
            <a:off x="5735960" y="5085184"/>
            <a:ext cx="2569163"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800" noProof="0" dirty="0">
                <a:solidFill>
                  <a:schemeClr val="dk1"/>
                </a:solidFill>
                <a:latin typeface="Calibri" panose="020F0502020204030204" pitchFamily="34" charset="0"/>
                <a:ea typeface="Calibri"/>
                <a:cs typeface="Calibri" panose="020F0502020204030204" pitchFamily="34" charset="0"/>
                <a:sym typeface="Calibri"/>
              </a:rPr>
              <a:t>Topographie </a:t>
            </a:r>
            <a:r>
              <a:rPr lang="fr-FR" sz="2800" noProof="0" dirty="0" err="1">
                <a:solidFill>
                  <a:schemeClr val="dk1"/>
                </a:solidFill>
                <a:latin typeface="Calibri" panose="020F0502020204030204" pitchFamily="34" charset="0"/>
                <a:ea typeface="Calibri"/>
                <a:cs typeface="Calibri" panose="020F0502020204030204" pitchFamily="34" charset="0"/>
                <a:sym typeface="Calibri"/>
              </a:rPr>
              <a:t>KaRIn</a:t>
            </a:r>
            <a:r>
              <a:rPr lang="fr-FR" sz="2800" noProof="0" dirty="0">
                <a:solidFill>
                  <a:schemeClr val="dk1"/>
                </a:solidFill>
                <a:latin typeface="Calibri" panose="020F0502020204030204" pitchFamily="34" charset="0"/>
                <a:ea typeface="Calibri"/>
                <a:cs typeface="Calibri" panose="020F0502020204030204" pitchFamily="34" charset="0"/>
                <a:sym typeface="Calibri"/>
              </a:rPr>
              <a:t> (250 m)</a:t>
            </a:r>
            <a:endParaRPr lang="fr-FR" noProof="0" dirty="0">
              <a:latin typeface="Calibri" panose="020F0502020204030204" pitchFamily="34" charset="0"/>
              <a:cs typeface="Calibri" panose="020F0502020204030204" pitchFamily="34" charset="0"/>
            </a:endParaRPr>
          </a:p>
        </p:txBody>
      </p:sp>
      <p:pic>
        <p:nvPicPr>
          <p:cNvPr id="363" name="Google Shape;363;p25"/>
          <p:cNvPicPr preferRelativeResize="0"/>
          <p:nvPr/>
        </p:nvPicPr>
        <p:blipFill rotWithShape="1">
          <a:blip r:embed="rId4">
            <a:alphaModFix/>
          </a:blip>
          <a:srcRect/>
          <a:stretch/>
        </p:blipFill>
        <p:spPr>
          <a:xfrm>
            <a:off x="289439" y="1196752"/>
            <a:ext cx="5112568" cy="3240360"/>
          </a:xfrm>
          <a:prstGeom prst="rect">
            <a:avLst/>
          </a:prstGeom>
          <a:noFill/>
          <a:ln>
            <a:noFill/>
          </a:ln>
        </p:spPr>
      </p:pic>
      <p:sp>
        <p:nvSpPr>
          <p:cNvPr id="364" name="Google Shape;364;p25"/>
          <p:cNvSpPr/>
          <p:nvPr/>
        </p:nvSpPr>
        <p:spPr>
          <a:xfrm rot="-5400000">
            <a:off x="3545623" y="2625864"/>
            <a:ext cx="540503" cy="287506"/>
          </a:xfrm>
          <a:prstGeom prst="rect">
            <a:avLst/>
          </a:prstGeom>
          <a:no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365" name="Google Shape;365;p25"/>
          <p:cNvSpPr txBox="1"/>
          <p:nvPr/>
        </p:nvSpPr>
        <p:spPr>
          <a:xfrm>
            <a:off x="3595325" y="1246245"/>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latin typeface="Calibri" panose="020F0502020204030204" pitchFamily="34" charset="0"/>
                <a:ea typeface="Arial Black"/>
                <a:cs typeface="Calibri" panose="020F0502020204030204" pitchFamily="34" charset="0"/>
                <a:sym typeface="Arial Black"/>
              </a:rPr>
              <a:t>Atlantique</a:t>
            </a:r>
            <a:endParaRPr lang="fr-FR" noProof="0" dirty="0">
              <a:latin typeface="Calibri" panose="020F0502020204030204" pitchFamily="34" charset="0"/>
              <a:cs typeface="Calibri" panose="020F0502020204030204" pitchFamily="34" charset="0"/>
            </a:endParaRPr>
          </a:p>
        </p:txBody>
      </p:sp>
      <p:sp>
        <p:nvSpPr>
          <p:cNvPr id="366" name="Google Shape;366;p25"/>
          <p:cNvSpPr txBox="1"/>
          <p:nvPr/>
        </p:nvSpPr>
        <p:spPr>
          <a:xfrm>
            <a:off x="2376124" y="1745697"/>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latin typeface="Calibri" panose="020F0502020204030204" pitchFamily="34" charset="0"/>
                <a:ea typeface="Arial Black"/>
                <a:cs typeface="Calibri" panose="020F0502020204030204" pitchFamily="34" charset="0"/>
                <a:sym typeface="Arial Black"/>
              </a:rPr>
              <a:t>Floride</a:t>
            </a:r>
          </a:p>
        </p:txBody>
      </p:sp>
      <p:sp>
        <p:nvSpPr>
          <p:cNvPr id="367" name="Google Shape;367;p25"/>
          <p:cNvSpPr txBox="1"/>
          <p:nvPr/>
        </p:nvSpPr>
        <p:spPr>
          <a:xfrm>
            <a:off x="2678883" y="3068876"/>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latin typeface="Calibri" panose="020F0502020204030204" pitchFamily="34" charset="0"/>
                <a:ea typeface="Arial Black"/>
                <a:cs typeface="Calibri" panose="020F0502020204030204" pitchFamily="34" charset="0"/>
                <a:sym typeface="Arial Black"/>
              </a:rPr>
              <a:t>Cuba</a:t>
            </a:r>
            <a:endParaRPr lang="fr-FR" noProof="0" dirty="0">
              <a:latin typeface="Calibri" panose="020F0502020204030204" pitchFamily="34" charset="0"/>
              <a:cs typeface="Calibri" panose="020F0502020204030204" pitchFamily="34" charset="0"/>
            </a:endParaRPr>
          </a:p>
        </p:txBody>
      </p:sp>
      <p:sp>
        <p:nvSpPr>
          <p:cNvPr id="368" name="Google Shape;368;p25"/>
          <p:cNvSpPr txBox="1"/>
          <p:nvPr/>
        </p:nvSpPr>
        <p:spPr>
          <a:xfrm>
            <a:off x="1216570" y="3822997"/>
            <a:ext cx="158350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latin typeface="Calibri" panose="020F0502020204030204" pitchFamily="34" charset="0"/>
                <a:ea typeface="Arial Black"/>
                <a:cs typeface="Calibri" panose="020F0502020204030204" pitchFamily="34" charset="0"/>
                <a:sym typeface="Arial Black"/>
              </a:rPr>
              <a:t>Mexique</a:t>
            </a:r>
          </a:p>
        </p:txBody>
      </p:sp>
      <p:cxnSp>
        <p:nvCxnSpPr>
          <p:cNvPr id="369" name="Google Shape;369;p25"/>
          <p:cNvCxnSpPr>
            <a:stCxn id="364" idx="2"/>
          </p:cNvCxnSpPr>
          <p:nvPr/>
        </p:nvCxnSpPr>
        <p:spPr>
          <a:xfrm>
            <a:off x="3959628" y="2769617"/>
            <a:ext cx="1926900" cy="381600"/>
          </a:xfrm>
          <a:prstGeom prst="straightConnector1">
            <a:avLst/>
          </a:prstGeom>
          <a:noFill/>
          <a:ln w="38100" cap="flat" cmpd="sng">
            <a:solidFill>
              <a:schemeClr val="dk1"/>
            </a:solidFill>
            <a:prstDash val="solid"/>
            <a:miter lim="800000"/>
            <a:headEnd type="oval" w="med" len="med"/>
            <a:tailEnd type="oval" w="med" len="med"/>
          </a:ln>
        </p:spPr>
      </p:cxnSp>
      <p:sp>
        <p:nvSpPr>
          <p:cNvPr id="370" name="Google Shape;370;p25"/>
          <p:cNvSpPr/>
          <p:nvPr/>
        </p:nvSpPr>
        <p:spPr>
          <a:xfrm>
            <a:off x="83013" y="4486605"/>
            <a:ext cx="5652947" cy="1938952"/>
          </a:xfrm>
          <a:prstGeom prst="rect">
            <a:avLst/>
          </a:prstGeom>
          <a:noFill/>
          <a:ln>
            <a:noFill/>
          </a:ln>
        </p:spPr>
        <p:txBody>
          <a:bodyPr spcFirstLastPara="1" wrap="square" lIns="91425" tIns="45700" rIns="91425" bIns="45700" anchor="t" anchorCtr="0">
            <a:spAutoFit/>
          </a:bodyPr>
          <a:lstStyle/>
          <a:p>
            <a:pPr marL="432000" marR="0" lvl="1" indent="-304795" algn="l" rtl="0">
              <a:spcBef>
                <a:spcPts val="0"/>
              </a:spcBef>
              <a:spcAft>
                <a:spcPts val="0"/>
              </a:spcAft>
              <a:buClr>
                <a:srgbClr val="A5A5A5"/>
              </a:buClr>
              <a:buSzPts val="1600"/>
              <a:buFont typeface="Noto Sans Symbols"/>
              <a:buChar char="●"/>
            </a:pPr>
            <a:r>
              <a:rPr lang="fr-FR" sz="2000" b="0" i="0" u="none" strike="noStrike" cap="none" noProof="0" dirty="0">
                <a:solidFill>
                  <a:schemeClr val="dk1"/>
                </a:solidFill>
                <a:latin typeface="Calibri" panose="020F0502020204030204" pitchFamily="34" charset="0"/>
                <a:cs typeface="Calibri" panose="020F0502020204030204" pitchFamily="34" charset="0"/>
                <a:sym typeface="Arial"/>
              </a:rPr>
              <a:t>Des structures de 10 à 100 km</a:t>
            </a:r>
          </a:p>
          <a:p>
            <a:pPr marL="432000" marR="0" lvl="1" indent="-304795" algn="l" rtl="0">
              <a:spcBef>
                <a:spcPts val="0"/>
              </a:spcBef>
              <a:spcAft>
                <a:spcPts val="0"/>
              </a:spcAft>
              <a:buClr>
                <a:srgbClr val="A5A5A5"/>
              </a:buClr>
              <a:buSzPts val="1600"/>
              <a:buFont typeface="Noto Sans Symbols"/>
              <a:buChar char="●"/>
            </a:pPr>
            <a:r>
              <a:rPr lang="fr-FR" sz="2000" b="0" i="0" u="none" strike="noStrike" cap="none" noProof="0" dirty="0">
                <a:solidFill>
                  <a:schemeClr val="dk1"/>
                </a:solidFill>
                <a:latin typeface="Calibri" panose="020F0502020204030204" pitchFamily="34" charset="0"/>
                <a:cs typeface="Calibri" panose="020F0502020204030204" pitchFamily="34" charset="0"/>
                <a:sym typeface="Arial"/>
              </a:rPr>
              <a:t>Grande cohérence avec les côtes et la bathymétrie et l'altimètre nadir 1D au milieu.</a:t>
            </a:r>
          </a:p>
          <a:p>
            <a:pPr marL="432000" marR="0" lvl="1" indent="-304795" algn="l" rtl="0">
              <a:spcBef>
                <a:spcPts val="0"/>
              </a:spcBef>
              <a:spcAft>
                <a:spcPts val="0"/>
              </a:spcAft>
              <a:buClr>
                <a:srgbClr val="A5A5A5"/>
              </a:buClr>
              <a:buSzPts val="1600"/>
              <a:buFont typeface="Noto Sans Symbols"/>
              <a:buChar char="●"/>
            </a:pPr>
            <a:r>
              <a:rPr lang="fr-FR" sz="2000" b="0" i="0" u="none" strike="noStrike" cap="none" noProof="0" dirty="0">
                <a:solidFill>
                  <a:schemeClr val="dk1"/>
                </a:solidFill>
                <a:latin typeface="Calibri" panose="020F0502020204030204" pitchFamily="34" charset="0"/>
                <a:cs typeface="Calibri" panose="020F0502020204030204" pitchFamily="34" charset="0"/>
                <a:sym typeface="Arial"/>
              </a:rPr>
              <a:t>Gradients extrêmement marqués sur quelques km. La résolution de 250 m permet d'obtenir un contenu </a:t>
            </a:r>
            <a:r>
              <a:rPr lang="fr-FR" sz="2000" b="0" i="0" u="none" strike="noStrike" cap="none" noProof="0" dirty="0" err="1">
                <a:solidFill>
                  <a:schemeClr val="dk1"/>
                </a:solidFill>
                <a:latin typeface="Calibri" panose="020F0502020204030204" pitchFamily="34" charset="0"/>
                <a:cs typeface="Calibri" panose="020F0502020204030204" pitchFamily="34" charset="0"/>
                <a:sym typeface="Arial"/>
              </a:rPr>
              <a:t>SSHA</a:t>
            </a:r>
            <a:r>
              <a:rPr lang="fr-FR" sz="2000" b="0" i="0" u="none" strike="noStrike" cap="none" noProof="0" dirty="0">
                <a:solidFill>
                  <a:schemeClr val="dk1"/>
                </a:solidFill>
                <a:latin typeface="Calibri" panose="020F0502020204030204" pitchFamily="34" charset="0"/>
                <a:cs typeface="Calibri" panose="020F0502020204030204" pitchFamily="34" charset="0"/>
                <a:sym typeface="Arial"/>
              </a:rPr>
              <a:t> jusqu'à la côte</a:t>
            </a:r>
            <a:endParaRPr lang="fr-FR" sz="2400" noProof="0" dirty="0">
              <a:latin typeface="Calibri" panose="020F0502020204030204" pitchFamily="34" charset="0"/>
              <a:cs typeface="Calibri" panose="020F0502020204030204" pitchFamily="34" charset="0"/>
            </a:endParaRPr>
          </a:p>
        </p:txBody>
      </p:sp>
      <p:sp>
        <p:nvSpPr>
          <p:cNvPr id="371" name="Google Shape;371;p25"/>
          <p:cNvSpPr txBox="1">
            <a:spLocks noGrp="1"/>
          </p:cNvSpPr>
          <p:nvPr>
            <p:ph type="title"/>
          </p:nvPr>
        </p:nvSpPr>
        <p:spPr>
          <a:xfrm>
            <a:off x="218572" y="173773"/>
            <a:ext cx="6788017" cy="75713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fr-FR" noProof="0" dirty="0">
                <a:latin typeface="Calibri" panose="020F0502020204030204" pitchFamily="34" charset="0"/>
                <a:cs typeface="Calibri" panose="020F0502020204030204" pitchFamily="34" charset="0"/>
              </a:rPr>
              <a:t>Topographie dans les Bahamas	</a:t>
            </a:r>
            <a:endParaRPr lang="fr-FR" b="0" noProof="0" dirty="0">
              <a:latin typeface="Calibri" panose="020F0502020204030204" pitchFamily="34" charset="0"/>
              <a:cs typeface="Calibri" panose="020F0502020204030204" pitchFamily="34" charset="0"/>
              <a:sym typeface="Calibri"/>
            </a:endParaRPr>
          </a:p>
        </p:txBody>
      </p:sp>
      <p:sp>
        <p:nvSpPr>
          <p:cNvPr id="372" name="Google Shape;372;p25"/>
          <p:cNvSpPr txBox="1"/>
          <p:nvPr/>
        </p:nvSpPr>
        <p:spPr>
          <a:xfrm>
            <a:off x="3116304" y="4062527"/>
            <a:ext cx="229788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rgbClr val="FF0000"/>
                </a:solidFill>
                <a:latin typeface="Calibri" panose="020F0502020204030204" pitchFamily="34" charset="0"/>
                <a:ea typeface="Calibri"/>
                <a:cs typeface="Calibri" panose="020F0502020204030204" pitchFamily="34" charset="0"/>
                <a:sym typeface="Calibri"/>
              </a:rPr>
              <a:t>Traces Jason en rouge</a:t>
            </a:r>
            <a:endParaRPr lang="fr-FR" noProof="0" dirty="0">
              <a:latin typeface="Calibri" panose="020F0502020204030204" pitchFamily="34" charset="0"/>
              <a:cs typeface="Calibri" panose="020F0502020204030204" pitchFamily="34" charset="0"/>
            </a:endParaRPr>
          </a:p>
        </p:txBody>
      </p:sp>
      <p:sp>
        <p:nvSpPr>
          <p:cNvPr id="373" name="Google Shape;373;p25"/>
          <p:cNvSpPr txBox="1"/>
          <p:nvPr/>
        </p:nvSpPr>
        <p:spPr>
          <a:xfrm>
            <a:off x="2678883" y="6354246"/>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panose="020F0502020204030204" pitchFamily="34" charset="0"/>
                <a:ea typeface="Calibri"/>
                <a:cs typeface="Calibri" panose="020F0502020204030204" pitchFamily="34" charset="0"/>
                <a:sym typeface="Calibri"/>
              </a:rPr>
              <a:t>Crédit Cnes</a:t>
            </a:r>
            <a:endParaRPr lang="fr-FR" noProof="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6"/>
          <p:cNvSpPr txBox="1">
            <a:spLocks noGrp="1"/>
          </p:cNvSpPr>
          <p:nvPr>
            <p:ph type="title"/>
          </p:nvPr>
        </p:nvSpPr>
        <p:spPr>
          <a:xfrm>
            <a:off x="179999" y="225601"/>
            <a:ext cx="11866225" cy="455436"/>
          </a:xfrm>
          <a:noFill/>
          <a:ln>
            <a:noFill/>
          </a:ln>
        </p:spPr>
        <p:txBody>
          <a:bodyPr spcFirstLastPara="1" wrap="square" lIns="91425" tIns="45700" rIns="91425" bIns="45700" anchor="ctr" anchorCtr="0">
            <a:noAutofit/>
          </a:bodyPr>
          <a:lstStyle/>
          <a:p>
            <a:pPr lvl="0"/>
            <a:r>
              <a:rPr lang="fr-FR" sz="3600" noProof="0" dirty="0">
                <a:latin typeface="+mn-lt"/>
              </a:rPr>
              <a:t>Comparaison avec bathymétrie, température, Chlorophylle-A	</a:t>
            </a:r>
          </a:p>
        </p:txBody>
      </p:sp>
      <p:pic>
        <p:nvPicPr>
          <p:cNvPr id="380" name="Google Shape;380;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6289" y="764734"/>
            <a:ext cx="4075661" cy="3143286"/>
          </a:xfrm>
          <a:prstGeom prst="rect">
            <a:avLst/>
          </a:prstGeom>
          <a:noFill/>
          <a:ln>
            <a:noFill/>
          </a:ln>
        </p:spPr>
      </p:pic>
      <p:pic>
        <p:nvPicPr>
          <p:cNvPr id="381" name="Google Shape;381;p26"/>
          <p:cNvPicPr preferRelativeResize="0"/>
          <p:nvPr/>
        </p:nvPicPr>
        <p:blipFill rotWithShape="1">
          <a:blip r:embed="rId4" cstate="email">
            <a:alphaModFix/>
            <a:extLst>
              <a:ext uri="{28A0092B-C50C-407E-A947-70E740481C1C}">
                <a14:useLocalDpi xmlns:a14="http://schemas.microsoft.com/office/drawing/2010/main"/>
              </a:ext>
            </a:extLst>
          </a:blip>
          <a:srcRect r="-886"/>
          <a:stretch/>
        </p:blipFill>
        <p:spPr>
          <a:xfrm>
            <a:off x="0" y="3908020"/>
            <a:ext cx="4202573" cy="2951019"/>
          </a:xfrm>
          <a:prstGeom prst="rect">
            <a:avLst/>
          </a:prstGeom>
          <a:noFill/>
          <a:ln>
            <a:noFill/>
          </a:ln>
        </p:spPr>
      </p:pic>
      <p:pic>
        <p:nvPicPr>
          <p:cNvPr id="382" name="Google Shape;382;p26"/>
          <p:cNvPicPr preferRelativeResize="0"/>
          <p:nvPr/>
        </p:nvPicPr>
        <p:blipFill rotWithShape="1">
          <a:blip r:embed="rId5">
            <a:alphaModFix/>
          </a:blip>
          <a:srcRect/>
          <a:stretch/>
        </p:blipFill>
        <p:spPr>
          <a:xfrm>
            <a:off x="4852673" y="4411980"/>
            <a:ext cx="2780369" cy="2410691"/>
          </a:xfrm>
          <a:prstGeom prst="rect">
            <a:avLst/>
          </a:prstGeom>
          <a:noFill/>
          <a:ln w="9525" cap="flat" cmpd="sng">
            <a:solidFill>
              <a:schemeClr val="dk1"/>
            </a:solidFill>
            <a:prstDash val="solid"/>
            <a:round/>
            <a:headEnd type="none" w="sm" len="sm"/>
            <a:tailEnd type="none" w="sm" len="sm"/>
          </a:ln>
        </p:spPr>
      </p:pic>
      <p:sp>
        <p:nvSpPr>
          <p:cNvPr id="383" name="Google Shape;383;p26"/>
          <p:cNvSpPr txBox="1"/>
          <p:nvPr/>
        </p:nvSpPr>
        <p:spPr>
          <a:xfrm>
            <a:off x="4852673" y="5866983"/>
            <a:ext cx="17458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noProof="0" dirty="0">
                <a:solidFill>
                  <a:schemeClr val="lt1"/>
                </a:solidFill>
                <a:ea typeface="Calibri"/>
                <a:cs typeface="Calibri" panose="020F0502020204030204" pitchFamily="34" charset="0"/>
                <a:sym typeface="Calibri"/>
              </a:rPr>
              <a:t>Bathymétrie &amp; Optique (Landsat &amp; Sentinel-2)</a:t>
            </a:r>
            <a:endParaRPr lang="fr-FR" noProof="0" dirty="0">
              <a:cs typeface="Calibri" panose="020F0502020204030204" pitchFamily="34" charset="0"/>
            </a:endParaRPr>
          </a:p>
        </p:txBody>
      </p:sp>
      <p:grpSp>
        <p:nvGrpSpPr>
          <p:cNvPr id="384" name="Google Shape;384;p26"/>
          <p:cNvGrpSpPr/>
          <p:nvPr/>
        </p:nvGrpSpPr>
        <p:grpSpPr>
          <a:xfrm>
            <a:off x="5377395" y="681643"/>
            <a:ext cx="6154919" cy="3547434"/>
            <a:chOff x="767825" y="1777232"/>
            <a:chExt cx="7693649" cy="4434293"/>
          </a:xfrm>
        </p:grpSpPr>
        <p:pic>
          <p:nvPicPr>
            <p:cNvPr id="385" name="Google Shape;385;p2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67825" y="1777232"/>
              <a:ext cx="7261038" cy="4434293"/>
            </a:xfrm>
            <a:prstGeom prst="rect">
              <a:avLst/>
            </a:prstGeom>
            <a:noFill/>
            <a:ln>
              <a:noFill/>
            </a:ln>
          </p:spPr>
        </p:pic>
        <p:pic>
          <p:nvPicPr>
            <p:cNvPr id="386" name="Google Shape;386;p26"/>
            <p:cNvPicPr preferRelativeResize="0"/>
            <p:nvPr/>
          </p:nvPicPr>
          <p:blipFill rotWithShape="1">
            <a:blip r:embed="rId7">
              <a:alphaModFix/>
            </a:blip>
            <a:srcRect/>
            <a:stretch/>
          </p:blipFill>
          <p:spPr>
            <a:xfrm>
              <a:off x="7802417" y="2080353"/>
              <a:ext cx="659057" cy="3855196"/>
            </a:xfrm>
            <a:prstGeom prst="rect">
              <a:avLst/>
            </a:prstGeom>
            <a:noFill/>
            <a:ln>
              <a:noFill/>
            </a:ln>
          </p:spPr>
        </p:pic>
      </p:grpSp>
      <p:sp>
        <p:nvSpPr>
          <p:cNvPr id="387" name="Google Shape;387;p26"/>
          <p:cNvSpPr/>
          <p:nvPr/>
        </p:nvSpPr>
        <p:spPr>
          <a:xfrm>
            <a:off x="8006679" y="4605342"/>
            <a:ext cx="3758575" cy="1200288"/>
          </a:xfrm>
          <a:prstGeom prst="rect">
            <a:avLst/>
          </a:prstGeom>
          <a:noFill/>
          <a:ln>
            <a:noFill/>
          </a:ln>
        </p:spPr>
        <p:txBody>
          <a:bodyPr spcFirstLastPara="1" wrap="square" lIns="91425" tIns="45700" rIns="91425" bIns="45700" anchor="t" anchorCtr="0">
            <a:spAutoFit/>
          </a:bodyPr>
          <a:lstStyle/>
          <a:p>
            <a:pPr marL="127204" marR="0" lvl="1" indent="0" algn="l" rtl="0">
              <a:spcBef>
                <a:spcPts val="0"/>
              </a:spcBef>
              <a:spcAft>
                <a:spcPts val="0"/>
              </a:spcAft>
              <a:buNone/>
            </a:pPr>
            <a:r>
              <a:rPr lang="fr-FR" sz="1800" b="0" i="0" u="none" strike="noStrike" cap="none" noProof="0" dirty="0">
                <a:solidFill>
                  <a:schemeClr val="dk1"/>
                </a:solidFill>
                <a:cs typeface="Calibri" panose="020F0502020204030204" pitchFamily="34" charset="0"/>
                <a:sym typeface="Arial"/>
              </a:rPr>
              <a:t>Cohérence impressionnante avec les mesures de température de surface et de Chlorophylle A à des </a:t>
            </a:r>
            <a:r>
              <a:rPr lang="fr-FR" noProof="0" dirty="0">
                <a:solidFill>
                  <a:schemeClr val="dk1"/>
                </a:solidFill>
                <a:cs typeface="Calibri" panose="020F0502020204030204" pitchFamily="34" charset="0"/>
                <a:sym typeface="Arial"/>
              </a:rPr>
              <a:t>échelles de l’ordre de</a:t>
            </a:r>
            <a:r>
              <a:rPr lang="fr-FR" sz="1800" b="0" i="0" u="none" strike="noStrike" cap="none" noProof="0" dirty="0">
                <a:solidFill>
                  <a:schemeClr val="dk1"/>
                </a:solidFill>
                <a:cs typeface="Calibri" panose="020F0502020204030204" pitchFamily="34" charset="0"/>
                <a:sym typeface="Arial"/>
              </a:rPr>
              <a:t> 10 à 50 km</a:t>
            </a:r>
            <a:endParaRPr lang="fr-FR" noProof="0" dirty="0">
              <a:cs typeface="Calibri" panose="020F0502020204030204" pitchFamily="34" charset="0"/>
            </a:endParaRPr>
          </a:p>
        </p:txBody>
      </p:sp>
      <p:sp>
        <p:nvSpPr>
          <p:cNvPr id="388" name="Google Shape;388;p26"/>
          <p:cNvSpPr txBox="1"/>
          <p:nvPr/>
        </p:nvSpPr>
        <p:spPr>
          <a:xfrm>
            <a:off x="434979" y="6519834"/>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ea typeface="Calibri"/>
                <a:cs typeface="Calibri" panose="020F0502020204030204" pitchFamily="34" charset="0"/>
                <a:sym typeface="Calibri"/>
              </a:rPr>
              <a:t>Crédit Cnes</a:t>
            </a:r>
            <a:endParaRPr lang="fr-FR" noProof="0" dirty="0">
              <a:cs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31ddb5a45a8_4_7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4000765"/>
            <a:ext cx="5681472" cy="2840736"/>
          </a:xfrm>
          <a:prstGeom prst="rect">
            <a:avLst/>
          </a:prstGeom>
          <a:noFill/>
          <a:ln>
            <a:noFill/>
          </a:ln>
        </p:spPr>
      </p:pic>
      <p:sp>
        <p:nvSpPr>
          <p:cNvPr id="405" name="Google Shape;405;g31ddb5a45a8_4_75"/>
          <p:cNvSpPr txBox="1">
            <a:spLocks noGrp="1"/>
          </p:cNvSpPr>
          <p:nvPr>
            <p:ph type="title"/>
          </p:nvPr>
        </p:nvSpPr>
        <p:spPr>
          <a:xfrm>
            <a:off x="171449" y="136526"/>
            <a:ext cx="11877675" cy="544512"/>
          </a:xfrm>
          <a:noFill/>
          <a:ln>
            <a:noFill/>
          </a:ln>
        </p:spPr>
        <p:txBody>
          <a:bodyPr spcFirstLastPara="1" wrap="square" lIns="91425" tIns="45700" rIns="91425" bIns="45700" anchor="ctr" anchorCtr="0">
            <a:normAutofit fontScale="90000"/>
          </a:bodyPr>
          <a:lstStyle/>
          <a:p>
            <a:pPr lvl="0"/>
            <a:r>
              <a:rPr lang="fr-FR" noProof="0" dirty="0">
                <a:latin typeface="+mn-lt"/>
              </a:rPr>
              <a:t>Estuaire de la Gironde (France)	</a:t>
            </a:r>
          </a:p>
        </p:txBody>
      </p:sp>
      <p:sp>
        <p:nvSpPr>
          <p:cNvPr id="394" name="Google Shape;394;g31ddb5a45a8_4_75"/>
          <p:cNvSpPr txBox="1">
            <a:spLocks noGrp="1"/>
          </p:cNvSpPr>
          <p:nvPr>
            <p:ph idx="1"/>
          </p:nvPr>
        </p:nvSpPr>
        <p:spPr>
          <a:xfrm>
            <a:off x="314325" y="666603"/>
            <a:ext cx="11877675" cy="5410200"/>
          </a:xfrm>
          <a:noFill/>
          <a:ln>
            <a:noFill/>
          </a:ln>
        </p:spPr>
        <p:txBody>
          <a:bodyPr spcFirstLastPara="1" wrap="square" lIns="91425" tIns="45700" rIns="91425" bIns="45700" anchor="t" anchorCtr="0">
            <a:normAutofit/>
          </a:bodyPr>
          <a:lstStyle/>
          <a:p>
            <a:pPr lvl="0"/>
            <a:r>
              <a:rPr lang="fr-FR" sz="2400" noProof="0" dirty="0"/>
              <a:t>Plus grand estuaire d’Europe de l’Ouest</a:t>
            </a:r>
          </a:p>
          <a:p>
            <a:pPr lvl="0"/>
            <a:r>
              <a:rPr lang="fr-FR" sz="2400" noProof="0" dirty="0"/>
              <a:t>Interaction</a:t>
            </a:r>
            <a:r>
              <a:rPr lang="fr-FR" sz="2400" dirty="0"/>
              <a:t> entre marées et débit difficiles à</a:t>
            </a:r>
            <a:r>
              <a:rPr lang="fr-FR" sz="2400" noProof="0" dirty="0"/>
              <a:t> observer</a:t>
            </a:r>
            <a:r>
              <a:rPr lang="fr-FR" sz="2400" noProof="0"/>
              <a:t>, et </a:t>
            </a:r>
            <a:br>
              <a:rPr lang="fr-FR" sz="2400" noProof="0" dirty="0"/>
            </a:br>
            <a:r>
              <a:rPr lang="fr-FR" sz="2400" noProof="0" dirty="0"/>
              <a:t>marées non stationnaires à prévoir.</a:t>
            </a:r>
          </a:p>
        </p:txBody>
      </p:sp>
      <p:sp>
        <p:nvSpPr>
          <p:cNvPr id="395" name="Google Shape;395;g31ddb5a45a8_4_75"/>
          <p:cNvSpPr txBox="1"/>
          <p:nvPr/>
        </p:nvSpPr>
        <p:spPr>
          <a:xfrm>
            <a:off x="2242550" y="6472200"/>
            <a:ext cx="3737700" cy="3693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fr-FR" sz="1800" i="1" noProof="0" dirty="0">
                <a:solidFill>
                  <a:srgbClr val="7F7F7F"/>
                </a:solidFill>
                <a:ea typeface="Calibri"/>
                <a:cs typeface="Calibri" panose="020F0502020204030204" pitchFamily="34" charset="0"/>
                <a:sym typeface="Calibri"/>
              </a:rPr>
              <a:t>Crédit Legos, </a:t>
            </a:r>
            <a:r>
              <a:rPr lang="fr-FR" sz="1800" i="1" noProof="0" dirty="0" err="1">
                <a:solidFill>
                  <a:srgbClr val="7F7F7F"/>
                </a:solidFill>
                <a:ea typeface="Calibri"/>
                <a:cs typeface="Calibri" panose="020F0502020204030204" pitchFamily="34" charset="0"/>
                <a:sym typeface="Calibri"/>
              </a:rPr>
              <a:t>Courtesy</a:t>
            </a:r>
            <a:r>
              <a:rPr lang="fr-FR" sz="1800" i="1" noProof="0" dirty="0">
                <a:solidFill>
                  <a:srgbClr val="7F7F7F"/>
                </a:solidFill>
                <a:ea typeface="Calibri"/>
                <a:cs typeface="Calibri" panose="020F0502020204030204" pitchFamily="34" charset="0"/>
                <a:sym typeface="Calibri"/>
              </a:rPr>
              <a:t> L. Caubet, 2024 </a:t>
            </a:r>
          </a:p>
        </p:txBody>
      </p:sp>
      <p:pic>
        <p:nvPicPr>
          <p:cNvPr id="396" name="Google Shape;396;g31ddb5a45a8_4_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15247" y="938783"/>
            <a:ext cx="3023824" cy="3031793"/>
          </a:xfrm>
          <a:prstGeom prst="rect">
            <a:avLst/>
          </a:prstGeom>
          <a:noFill/>
          <a:ln>
            <a:noFill/>
          </a:ln>
        </p:spPr>
      </p:pic>
      <p:pic>
        <p:nvPicPr>
          <p:cNvPr id="397" name="Google Shape;397;g31ddb5a45a8_4_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960246" y="1718000"/>
            <a:ext cx="3220830" cy="2282775"/>
          </a:xfrm>
          <a:prstGeom prst="rect">
            <a:avLst/>
          </a:prstGeom>
          <a:noFill/>
          <a:ln>
            <a:noFill/>
          </a:ln>
        </p:spPr>
      </p:pic>
      <p:sp>
        <p:nvSpPr>
          <p:cNvPr id="398" name="Google Shape;398;g31ddb5a45a8_4_75"/>
          <p:cNvSpPr/>
          <p:nvPr/>
        </p:nvSpPr>
        <p:spPr>
          <a:xfrm>
            <a:off x="10673277" y="3608975"/>
            <a:ext cx="103212" cy="113342"/>
          </a:xfrm>
          <a:prstGeom prst="ellipse">
            <a:avLst/>
          </a:prstGeom>
          <a:solidFill>
            <a:srgbClr val="222A35"/>
          </a:solidFill>
          <a:ln w="12700" cap="flat" cmpd="sng">
            <a:solidFill>
              <a:srgbClr val="222A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ea typeface="Calibri"/>
              <a:cs typeface="Calibri" panose="020F0502020204030204" pitchFamily="34" charset="0"/>
              <a:sym typeface="Calibri"/>
            </a:endParaRPr>
          </a:p>
        </p:txBody>
      </p:sp>
      <p:cxnSp>
        <p:nvCxnSpPr>
          <p:cNvPr id="399" name="Google Shape;399;g31ddb5a45a8_4_75"/>
          <p:cNvCxnSpPr>
            <a:stCxn id="398" idx="1"/>
          </p:cNvCxnSpPr>
          <p:nvPr/>
        </p:nvCxnSpPr>
        <p:spPr>
          <a:xfrm rot="10800000">
            <a:off x="8026792" y="2334674"/>
            <a:ext cx="2661600" cy="1290900"/>
          </a:xfrm>
          <a:prstGeom prst="straightConnector1">
            <a:avLst/>
          </a:prstGeom>
          <a:noFill/>
          <a:ln w="28575" cap="flat" cmpd="sng">
            <a:solidFill>
              <a:srgbClr val="171616"/>
            </a:solidFill>
            <a:prstDash val="solid"/>
            <a:miter lim="800000"/>
            <a:headEnd type="none" w="sm" len="sm"/>
            <a:tailEnd type="triangle" w="med" len="med"/>
          </a:ln>
        </p:spPr>
      </p:cxnSp>
      <p:sp>
        <p:nvSpPr>
          <p:cNvPr id="400" name="Google Shape;400;g31ddb5a45a8_4_75"/>
          <p:cNvSpPr txBox="1"/>
          <p:nvPr/>
        </p:nvSpPr>
        <p:spPr>
          <a:xfrm>
            <a:off x="4011645" y="4216647"/>
            <a:ext cx="1928400"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ea typeface="Calibri"/>
                <a:cs typeface="Calibri" panose="020F0502020204030204" pitchFamily="34" charset="0"/>
                <a:sym typeface="Calibri"/>
              </a:rPr>
              <a:t>Swot </a:t>
            </a:r>
            <a:r>
              <a:rPr lang="fr-FR" sz="1800" noProof="0" dirty="0" err="1">
                <a:solidFill>
                  <a:schemeClr val="dk1"/>
                </a:solidFill>
                <a:ea typeface="Calibri"/>
                <a:cs typeface="Calibri" panose="020F0502020204030204" pitchFamily="34" charset="0"/>
                <a:sym typeface="Calibri"/>
              </a:rPr>
              <a:t>fourn</a:t>
            </a:r>
            <a:r>
              <a:rPr lang="fr-FR" dirty="0" err="1">
                <a:solidFill>
                  <a:schemeClr val="dk1"/>
                </a:solidFill>
                <a:ea typeface="Calibri"/>
                <a:cs typeface="Calibri" panose="020F0502020204030204" pitchFamily="34" charset="0"/>
                <a:sym typeface="Calibri"/>
              </a:rPr>
              <a:t>it</a:t>
            </a:r>
            <a:r>
              <a:rPr lang="fr-FR" dirty="0">
                <a:solidFill>
                  <a:schemeClr val="dk1"/>
                </a:solidFill>
                <a:ea typeface="Calibri"/>
                <a:cs typeface="Calibri" panose="020F0502020204030204" pitchFamily="34" charset="0"/>
                <a:sym typeface="Calibri"/>
              </a:rPr>
              <a:t> une évolution en </a:t>
            </a:r>
            <a:r>
              <a:rPr lang="fr-FR" sz="1800" noProof="0" dirty="0">
                <a:solidFill>
                  <a:schemeClr val="dk1"/>
                </a:solidFill>
                <a:ea typeface="Calibri"/>
                <a:cs typeface="Calibri" panose="020F0502020204030204" pitchFamily="34" charset="0"/>
                <a:sym typeface="Calibri"/>
              </a:rPr>
              <a:t> 2D  des marées dans l’estuaire. Une fois corrigées, les données sont très proches de celles du marégraphe</a:t>
            </a:r>
            <a:endParaRPr lang="fr-FR" noProof="0" dirty="0">
              <a:cs typeface="Calibri" panose="020F0502020204030204" pitchFamily="34" charset="0"/>
            </a:endParaRPr>
          </a:p>
        </p:txBody>
      </p:sp>
      <p:pic>
        <p:nvPicPr>
          <p:cNvPr id="401" name="Google Shape;401;g31ddb5a45a8_4_7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77967" y="2049475"/>
            <a:ext cx="3677712" cy="3942461"/>
          </a:xfrm>
          <a:prstGeom prst="rect">
            <a:avLst/>
          </a:prstGeom>
          <a:noFill/>
          <a:ln>
            <a:noFill/>
          </a:ln>
        </p:spPr>
      </p:pic>
      <p:sp>
        <p:nvSpPr>
          <p:cNvPr id="402" name="Google Shape;402;g31ddb5a45a8_4_75"/>
          <p:cNvSpPr txBox="1"/>
          <p:nvPr/>
        </p:nvSpPr>
        <p:spPr>
          <a:xfrm>
            <a:off x="687395" y="5991945"/>
            <a:ext cx="2909722" cy="6155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600" b="1" noProof="0" dirty="0">
                <a:solidFill>
                  <a:schemeClr val="dk1"/>
                </a:solidFill>
                <a:ea typeface="Calibri"/>
                <a:cs typeface="Calibri" panose="020F0502020204030204" pitchFamily="34" charset="0"/>
                <a:sym typeface="Calibri"/>
              </a:rPr>
              <a:t>Hauteur par rapport au géoïde [m</a:t>
            </a:r>
            <a:r>
              <a:rPr lang="fr-FR" sz="1800" b="1" noProof="0" dirty="0">
                <a:solidFill>
                  <a:schemeClr val="dk1"/>
                </a:solidFill>
                <a:ea typeface="Calibri"/>
                <a:cs typeface="Calibri" panose="020F0502020204030204" pitchFamily="34" charset="0"/>
                <a:sym typeface="Calibri"/>
              </a:rPr>
              <a:t>]</a:t>
            </a:r>
            <a:endParaRPr lang="fr-FR" noProof="0" dirty="0">
              <a:cs typeface="Calibri" panose="020F0502020204030204" pitchFamily="34" charset="0"/>
            </a:endParaRPr>
          </a:p>
        </p:txBody>
      </p:sp>
      <p:sp>
        <p:nvSpPr>
          <p:cNvPr id="403" name="Google Shape;403;g31ddb5a45a8_4_75"/>
          <p:cNvSpPr/>
          <p:nvPr/>
        </p:nvSpPr>
        <p:spPr>
          <a:xfrm>
            <a:off x="1729363" y="3541189"/>
            <a:ext cx="64691" cy="67786"/>
          </a:xfrm>
          <a:prstGeom prst="ellipse">
            <a:avLst/>
          </a:prstGeom>
          <a:solidFill>
            <a:schemeClr val="dk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ea typeface="Calibri"/>
              <a:cs typeface="Calibri" panose="020F0502020204030204" pitchFamily="34" charset="0"/>
              <a:sym typeface="Calibri"/>
            </a:endParaRPr>
          </a:p>
        </p:txBody>
      </p:sp>
      <p:cxnSp>
        <p:nvCxnSpPr>
          <p:cNvPr id="404" name="Google Shape;404;g31ddb5a45a8_4_75"/>
          <p:cNvCxnSpPr>
            <a:cxnSpLocks/>
          </p:cNvCxnSpPr>
          <p:nvPr/>
        </p:nvCxnSpPr>
        <p:spPr>
          <a:xfrm>
            <a:off x="1794054" y="3345827"/>
            <a:ext cx="4645921" cy="939400"/>
          </a:xfrm>
          <a:prstGeom prst="straightConnector1">
            <a:avLst/>
          </a:prstGeom>
          <a:noFill/>
          <a:ln w="19050" cap="flat" cmpd="sng">
            <a:solidFill>
              <a:schemeClr val="dk1"/>
            </a:solidFill>
            <a:prstDash val="solid"/>
            <a:miter lim="800000"/>
            <a:headEnd type="none" w="sm" len="sm"/>
            <a:tailEnd type="triangle" w="med" len="med"/>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p28"/>
          <p:cNvSpPr txBox="1">
            <a:spLocks noGrp="1"/>
          </p:cNvSpPr>
          <p:nvPr>
            <p:ph type="title"/>
          </p:nvPr>
        </p:nvSpPr>
        <p:spPr>
          <a:xfrm>
            <a:off x="106135" y="-1294719"/>
            <a:ext cx="11737522"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fr-FR" noProof="0" dirty="0">
                <a:latin typeface="+mn-lt"/>
              </a:rPr>
              <a:t>Courants dans les chenaux de la banquise &amp; </a:t>
            </a:r>
            <a:r>
              <a:rPr lang="fr-FR" dirty="0">
                <a:latin typeface="+mn-lt"/>
              </a:rPr>
              <a:t>franc-bord</a:t>
            </a:r>
            <a:r>
              <a:rPr lang="fr-FR" noProof="0" dirty="0">
                <a:latin typeface="+mn-lt"/>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9"/>
          <p:cNvSpPr txBox="1">
            <a:spLocks noGrp="1"/>
          </p:cNvSpPr>
          <p:nvPr>
            <p:ph type="title"/>
          </p:nvPr>
        </p:nvSpPr>
        <p:spPr>
          <a:xfrm>
            <a:off x="179999" y="225601"/>
            <a:ext cx="11866225" cy="455436"/>
          </a:xfrm>
          <a:noFill/>
          <a:ln>
            <a:noFill/>
          </a:ln>
        </p:spPr>
        <p:txBody>
          <a:bodyPr spcFirstLastPara="1" wrap="square" lIns="91425" tIns="45700" rIns="91425" bIns="45700" anchor="ctr" anchorCtr="0">
            <a:normAutofit fontScale="90000"/>
          </a:bodyPr>
          <a:lstStyle/>
          <a:p>
            <a:pPr lvl="0"/>
            <a:r>
              <a:rPr lang="fr-FR" noProof="0" dirty="0"/>
              <a:t>Épaisseur de glace de mer en 2D	</a:t>
            </a:r>
          </a:p>
        </p:txBody>
      </p:sp>
      <p:pic>
        <p:nvPicPr>
          <p:cNvPr id="420" name="Google Shape;420;p29"/>
          <p:cNvPicPr preferRelativeResize="0"/>
          <p:nvPr/>
        </p:nvPicPr>
        <p:blipFill rotWithShape="1">
          <a:blip r:embed="rId3">
            <a:alphaModFix/>
          </a:blip>
          <a:srcRect/>
          <a:stretch/>
        </p:blipFill>
        <p:spPr>
          <a:xfrm>
            <a:off x="-21280" y="2024984"/>
            <a:ext cx="6109032" cy="4436166"/>
          </a:xfrm>
          <a:prstGeom prst="rect">
            <a:avLst/>
          </a:prstGeom>
          <a:noFill/>
          <a:ln>
            <a:noFill/>
          </a:ln>
        </p:spPr>
      </p:pic>
      <p:pic>
        <p:nvPicPr>
          <p:cNvPr id="421" name="Google Shape;421;p29"/>
          <p:cNvPicPr preferRelativeResize="0"/>
          <p:nvPr/>
        </p:nvPicPr>
        <p:blipFill rotWithShape="1">
          <a:blip r:embed="rId4" cstate="email">
            <a:alphaModFix/>
            <a:extLst>
              <a:ext uri="{28A0092B-C50C-407E-A947-70E740481C1C}">
                <a14:useLocalDpi xmlns:a14="http://schemas.microsoft.com/office/drawing/2010/main"/>
              </a:ext>
            </a:extLst>
          </a:blip>
          <a:srcRect b="5179"/>
          <a:stretch/>
        </p:blipFill>
        <p:spPr>
          <a:xfrm>
            <a:off x="6113111" y="1812038"/>
            <a:ext cx="6109032" cy="4635992"/>
          </a:xfrm>
          <a:prstGeom prst="rect">
            <a:avLst/>
          </a:prstGeom>
          <a:noFill/>
          <a:ln>
            <a:noFill/>
          </a:ln>
        </p:spPr>
      </p:pic>
      <p:sp>
        <p:nvSpPr>
          <p:cNvPr id="422" name="Google Shape;422;p29"/>
          <p:cNvSpPr txBox="1"/>
          <p:nvPr/>
        </p:nvSpPr>
        <p:spPr>
          <a:xfrm>
            <a:off x="215311" y="5258494"/>
            <a:ext cx="3848689" cy="706948"/>
          </a:xfrm>
          <a:prstGeom prst="rect">
            <a:avLst/>
          </a:prstGeom>
          <a:noFill/>
          <a:ln>
            <a:noFill/>
          </a:ln>
        </p:spPr>
        <p:txBody>
          <a:bodyPr spcFirstLastPara="1" wrap="square" lIns="91425" tIns="45700" rIns="91425" bIns="45700" anchor="t" anchorCtr="0">
            <a:spAutoFit/>
          </a:bodyPr>
          <a:lstStyle/>
          <a:p>
            <a:pPr lvl="0">
              <a:buClr>
                <a:srgbClr val="FFFFFF"/>
              </a:buClr>
              <a:buSzPts val="2394"/>
            </a:pPr>
            <a:r>
              <a:rPr lang="fr-FR" sz="2394" b="1" i="0" u="none" strike="noStrike" cap="none" noProof="0" dirty="0">
                <a:solidFill>
                  <a:srgbClr val="FFFFFF"/>
                </a:solidFill>
                <a:latin typeface="Calibri" panose="020F0502020204030204" pitchFamily="34" charset="0"/>
                <a:cs typeface="Calibri" panose="020F0502020204030204" pitchFamily="34" charset="0"/>
                <a:sym typeface="Arial"/>
              </a:rPr>
              <a:t>Co</a:t>
            </a:r>
            <a:r>
              <a:rPr lang="fr-FR" sz="2394" b="1" dirty="0">
                <a:solidFill>
                  <a:srgbClr val="FFFFFF"/>
                </a:solidFill>
                <a:latin typeface="Calibri" panose="020F0502020204030204" pitchFamily="34" charset="0"/>
                <a:cs typeface="Calibri" panose="020F0502020204030204" pitchFamily="34" charset="0"/>
                <a:sym typeface="Arial"/>
              </a:rPr>
              <a:t>u</a:t>
            </a:r>
            <a:r>
              <a:rPr lang="fr-FR" sz="2394" b="1" i="0" u="none" strike="noStrike" cap="none" noProof="0" dirty="0">
                <a:solidFill>
                  <a:srgbClr val="FFFFFF"/>
                </a:solidFill>
                <a:latin typeface="Calibri" panose="020F0502020204030204" pitchFamily="34" charset="0"/>
                <a:cs typeface="Calibri" panose="020F0502020204030204" pitchFamily="34" charset="0"/>
                <a:sym typeface="Arial"/>
              </a:rPr>
              <a:t>leur: </a:t>
            </a:r>
            <a:r>
              <a:rPr lang="fr-FR" sz="2394" b="1" dirty="0">
                <a:solidFill>
                  <a:srgbClr val="FFFFFF"/>
                </a:solidFill>
                <a:latin typeface="Calibri" panose="020F0502020204030204" pitchFamily="34" charset="0"/>
                <a:cs typeface="Calibri" panose="020F0502020204030204" pitchFamily="34" charset="0"/>
                <a:sym typeface="Arial"/>
              </a:rPr>
              <a:t>topographie </a:t>
            </a:r>
            <a:r>
              <a:rPr lang="fr-FR" sz="2394" b="1" i="0" u="none" strike="noStrike" cap="none" noProof="0" dirty="0" err="1">
                <a:solidFill>
                  <a:srgbClr val="FFFFFF"/>
                </a:solidFill>
                <a:latin typeface="Calibri" panose="020F0502020204030204" pitchFamily="34" charset="0"/>
                <a:cs typeface="Calibri" panose="020F0502020204030204" pitchFamily="34" charset="0"/>
                <a:sym typeface="Arial"/>
              </a:rPr>
              <a:t>KaRIn</a:t>
            </a:r>
            <a:br>
              <a:rPr lang="fr-FR" sz="2394" b="1" i="0" u="none" strike="noStrike" cap="none" noProof="0" dirty="0">
                <a:solidFill>
                  <a:srgbClr val="FFFFFF"/>
                </a:solidFill>
                <a:latin typeface="Calibri" panose="020F0502020204030204" pitchFamily="34" charset="0"/>
                <a:cs typeface="Calibri" panose="020F0502020204030204" pitchFamily="34" charset="0"/>
                <a:sym typeface="Arial"/>
              </a:rPr>
            </a:br>
            <a:r>
              <a:rPr lang="fr-FR" sz="1600" b="1" i="0" u="none" strike="noStrike" cap="none" noProof="0" dirty="0">
                <a:solidFill>
                  <a:srgbClr val="FFFFFF"/>
                </a:solidFill>
                <a:latin typeface="Calibri" panose="020F0502020204030204" pitchFamily="34" charset="0"/>
                <a:cs typeface="Calibri" panose="020F0502020204030204" pitchFamily="34" charset="0"/>
                <a:sym typeface="Arial"/>
              </a:rPr>
              <a:t>(250 m, bleu haut, rouge bas)</a:t>
            </a:r>
            <a:endParaRPr lang="fr-FR" noProof="0" dirty="0">
              <a:latin typeface="Calibri" panose="020F0502020204030204" pitchFamily="34" charset="0"/>
              <a:cs typeface="Calibri" panose="020F0502020204030204" pitchFamily="34" charset="0"/>
            </a:endParaRPr>
          </a:p>
        </p:txBody>
      </p:sp>
      <p:sp>
        <p:nvSpPr>
          <p:cNvPr id="423" name="Google Shape;423;p29"/>
          <p:cNvSpPr txBox="1"/>
          <p:nvPr/>
        </p:nvSpPr>
        <p:spPr>
          <a:xfrm>
            <a:off x="6389100" y="2180255"/>
            <a:ext cx="3177810" cy="11975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394"/>
              <a:buFont typeface="Arial"/>
              <a:buNone/>
            </a:pPr>
            <a:r>
              <a:rPr lang="fr-FR" sz="2394" b="1" i="0" u="none" strike="noStrike" cap="none" noProof="0" dirty="0">
                <a:solidFill>
                  <a:srgbClr val="FFFFFF"/>
                </a:solidFill>
                <a:latin typeface="Calibri" panose="020F0502020204030204" pitchFamily="34" charset="0"/>
                <a:cs typeface="Calibri" panose="020F0502020204030204" pitchFamily="34" charset="0"/>
                <a:sym typeface="Arial"/>
              </a:rPr>
              <a:t>Niveaux de gris : Sentinel-1A </a:t>
            </a:r>
            <a:br>
              <a:rPr lang="fr-FR" sz="2394" b="1" i="0" u="none" strike="noStrike" cap="none" noProof="0" dirty="0">
                <a:solidFill>
                  <a:srgbClr val="FFFFFF"/>
                </a:solidFill>
                <a:latin typeface="Calibri" panose="020F0502020204030204" pitchFamily="34" charset="0"/>
                <a:cs typeface="Calibri" panose="020F0502020204030204" pitchFamily="34" charset="0"/>
                <a:sym typeface="Arial"/>
              </a:rPr>
            </a:br>
            <a:r>
              <a:rPr lang="fr-FR" sz="2394" b="1" i="0" u="none" strike="noStrike" cap="none" noProof="0" dirty="0">
                <a:solidFill>
                  <a:srgbClr val="FFFFFF"/>
                </a:solidFill>
                <a:latin typeface="Calibri" panose="020F0502020204030204" pitchFamily="34" charset="0"/>
                <a:cs typeface="Calibri" panose="020F0502020204030204" pitchFamily="34" charset="0"/>
                <a:sym typeface="Arial"/>
              </a:rPr>
              <a:t>(à un jour d’intervalle)</a:t>
            </a:r>
            <a:endParaRPr lang="fr-FR" noProof="0" dirty="0">
              <a:latin typeface="Calibri" panose="020F0502020204030204" pitchFamily="34" charset="0"/>
              <a:cs typeface="Calibri" panose="020F0502020204030204" pitchFamily="34" charset="0"/>
            </a:endParaRPr>
          </a:p>
        </p:txBody>
      </p:sp>
      <p:sp>
        <p:nvSpPr>
          <p:cNvPr id="424" name="Google Shape;424;p29"/>
          <p:cNvSpPr/>
          <p:nvPr/>
        </p:nvSpPr>
        <p:spPr>
          <a:xfrm>
            <a:off x="215311" y="705445"/>
            <a:ext cx="11955647" cy="1328528"/>
          </a:xfrm>
          <a:prstGeom prst="rect">
            <a:avLst/>
          </a:prstGeom>
          <a:noFill/>
          <a:ln>
            <a:noFill/>
          </a:ln>
        </p:spPr>
        <p:txBody>
          <a:bodyPr spcFirstLastPara="1" wrap="square" lIns="91425" tIns="45700" rIns="91425" bIns="45700" anchor="t" anchorCtr="0">
            <a:spAutoFit/>
          </a:bodyPr>
          <a:lstStyle/>
          <a:p>
            <a:pPr marL="341974" marR="0" lvl="1" indent="-341974" algn="l" rtl="0">
              <a:lnSpc>
                <a:spcPct val="100000"/>
              </a:lnSpc>
              <a:spcBef>
                <a:spcPts val="0"/>
              </a:spcBef>
              <a:spcAft>
                <a:spcPts val="0"/>
              </a:spcAft>
              <a:buClr>
                <a:srgbClr val="191919"/>
              </a:buClr>
              <a:buSzPts val="1600"/>
              <a:buFont typeface="Noto Sans Symbols"/>
              <a:buChar char="●"/>
            </a:pPr>
            <a:r>
              <a:rPr lang="fr-FR" b="0" i="0" u="none" strike="noStrike" cap="none" noProof="0" dirty="0">
                <a:solidFill>
                  <a:srgbClr val="000000"/>
                </a:solidFill>
                <a:latin typeface="Calibri" panose="020F0502020204030204" pitchFamily="34" charset="0"/>
                <a:cs typeface="Calibri" panose="020F0502020204030204" pitchFamily="34" charset="0"/>
                <a:sym typeface="Arial"/>
              </a:rPr>
              <a:t>Produits à 250-m dans les régions polaires : topographie des glaces de mer, et de l’océan dans ses chenaux (épaisseur de glace en 2D)</a:t>
            </a:r>
            <a:endParaRPr lang="fr-FR" sz="2000" noProof="0" dirty="0">
              <a:latin typeface="Calibri" panose="020F0502020204030204" pitchFamily="34" charset="0"/>
              <a:cs typeface="Calibri" panose="020F0502020204030204" pitchFamily="34" charset="0"/>
            </a:endParaRPr>
          </a:p>
          <a:p>
            <a:pPr marL="341974" marR="0" lvl="1" indent="-341974" algn="l" rtl="0">
              <a:lnSpc>
                <a:spcPct val="100000"/>
              </a:lnSpc>
              <a:spcBef>
                <a:spcPts val="499"/>
              </a:spcBef>
              <a:spcAft>
                <a:spcPts val="0"/>
              </a:spcAft>
              <a:buClr>
                <a:srgbClr val="191919"/>
              </a:buClr>
              <a:buSzPts val="1600"/>
              <a:buFont typeface="Noto Sans Symbols"/>
              <a:buChar char="●"/>
            </a:pPr>
            <a:r>
              <a:rPr lang="fr-FR" b="0" i="0" u="none" strike="noStrike" cap="none" noProof="0" dirty="0">
                <a:solidFill>
                  <a:srgbClr val="000000"/>
                </a:solidFill>
                <a:latin typeface="Calibri" panose="020F0502020204030204" pitchFamily="34" charset="0"/>
                <a:cs typeface="Calibri" panose="020F0502020204030204" pitchFamily="34" charset="0"/>
                <a:sym typeface="Arial"/>
              </a:rPr>
              <a:t>Positions et formes de petits blocs de glace confirmées par Sentinel-1 (déplacés par les courants de jour en jour)</a:t>
            </a:r>
            <a:endParaRPr lang="fr-FR" sz="2000" noProof="0" dirty="0">
              <a:latin typeface="Calibri" panose="020F0502020204030204" pitchFamily="34" charset="0"/>
              <a:cs typeface="Calibri" panose="020F0502020204030204" pitchFamily="34" charset="0"/>
            </a:endParaRPr>
          </a:p>
          <a:p>
            <a:pPr marL="341974" marR="0" lvl="1" indent="-341974" algn="l" rtl="0">
              <a:lnSpc>
                <a:spcPct val="100000"/>
              </a:lnSpc>
              <a:spcBef>
                <a:spcPts val="499"/>
              </a:spcBef>
              <a:spcAft>
                <a:spcPts val="0"/>
              </a:spcAft>
              <a:buClr>
                <a:srgbClr val="191919"/>
              </a:buClr>
              <a:buSzPts val="1600"/>
              <a:buFont typeface="Noto Sans Symbols"/>
              <a:buChar char="●"/>
            </a:pPr>
            <a:r>
              <a:rPr lang="fr-FR" b="0" i="0" u="none" strike="noStrike" cap="none" noProof="0" dirty="0">
                <a:solidFill>
                  <a:srgbClr val="000000"/>
                </a:solidFill>
                <a:latin typeface="Calibri" panose="020F0502020204030204" pitchFamily="34" charset="0"/>
                <a:cs typeface="Calibri" panose="020F0502020204030204" pitchFamily="34" charset="0"/>
                <a:sym typeface="Arial"/>
              </a:rPr>
              <a:t>Swot pourrait faire le lien entre Saral et Cristal (et compléter Sentinel-3)</a:t>
            </a:r>
            <a:endParaRPr lang="fr-FR" sz="2000" noProof="0" dirty="0">
              <a:latin typeface="Calibri" panose="020F0502020204030204" pitchFamily="34" charset="0"/>
              <a:cs typeface="Calibri" panose="020F0502020204030204" pitchFamily="34" charset="0"/>
            </a:endParaRPr>
          </a:p>
        </p:txBody>
      </p:sp>
      <p:sp>
        <p:nvSpPr>
          <p:cNvPr id="425" name="Google Shape;425;p29"/>
          <p:cNvSpPr txBox="1"/>
          <p:nvPr/>
        </p:nvSpPr>
        <p:spPr>
          <a:xfrm>
            <a:off x="2678883" y="6448030"/>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err="1">
                <a:solidFill>
                  <a:srgbClr val="A5A5A5"/>
                </a:solidFill>
                <a:latin typeface="Calibri" panose="020F0502020204030204" pitchFamily="34" charset="0"/>
                <a:ea typeface="Calibri"/>
                <a:cs typeface="Calibri" panose="020F0502020204030204" pitchFamily="34" charset="0"/>
                <a:sym typeface="Calibri"/>
              </a:rPr>
              <a:t>Credit</a:t>
            </a:r>
            <a:r>
              <a:rPr lang="fr-FR" sz="1400" noProof="0" dirty="0">
                <a:solidFill>
                  <a:srgbClr val="A5A5A5"/>
                </a:solidFill>
                <a:latin typeface="Calibri" panose="020F0502020204030204" pitchFamily="34" charset="0"/>
                <a:ea typeface="Calibri"/>
                <a:cs typeface="Calibri" panose="020F0502020204030204" pitchFamily="34" charset="0"/>
                <a:sym typeface="Calibri"/>
              </a:rPr>
              <a:t> Cnes</a:t>
            </a:r>
            <a:endParaRPr lang="fr-FR" noProof="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30" descr="Une image contenant texte, capture d’écran, ligne, Caractère coloré&#10;&#10;Description générée automatiquement"/>
          <p:cNvPicPr preferRelativeResize="0"/>
          <p:nvPr/>
        </p:nvPicPr>
        <p:blipFill rotWithShape="1">
          <a:blip r:embed="rId3">
            <a:clrChange>
              <a:clrFrom>
                <a:srgbClr val="FFFFFF"/>
              </a:clrFrom>
              <a:clrTo>
                <a:srgbClr val="FFFFFF">
                  <a:alpha val="0"/>
                </a:srgbClr>
              </a:clrTo>
            </a:clrChange>
            <a:alphaModFix/>
          </a:blip>
          <a:srcRect/>
          <a:stretch/>
        </p:blipFill>
        <p:spPr>
          <a:xfrm>
            <a:off x="391792" y="219693"/>
            <a:ext cx="11408415" cy="6638307"/>
          </a:xfrm>
          <a:prstGeom prst="rect">
            <a:avLst/>
          </a:prstGeom>
          <a:noFill/>
          <a:ln>
            <a:noFill/>
          </a:ln>
        </p:spPr>
      </p:pic>
      <p:sp>
        <p:nvSpPr>
          <p:cNvPr id="432" name="Google Shape;432;p30"/>
          <p:cNvSpPr txBox="1">
            <a:spLocks noGrp="1"/>
          </p:cNvSpPr>
          <p:nvPr>
            <p:ph type="title"/>
          </p:nvPr>
        </p:nvSpPr>
        <p:spPr>
          <a:xfrm>
            <a:off x="123825" y="136525"/>
            <a:ext cx="11925300" cy="5111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mn-lt"/>
              </a:rPr>
              <a:t>Chenaux dans la banquise	</a:t>
            </a:r>
          </a:p>
        </p:txBody>
      </p:sp>
      <p:sp>
        <p:nvSpPr>
          <p:cNvPr id="433" name="Google Shape;433;p30"/>
          <p:cNvSpPr txBox="1"/>
          <p:nvPr/>
        </p:nvSpPr>
        <p:spPr>
          <a:xfrm>
            <a:off x="3101452" y="6470159"/>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ea typeface="Calibri"/>
                <a:cs typeface="Calibri"/>
                <a:sym typeface="Calibri"/>
              </a:rPr>
              <a:t>Cr</a:t>
            </a:r>
            <a:r>
              <a:rPr lang="fr-FR" sz="1400" dirty="0">
                <a:solidFill>
                  <a:srgbClr val="A5A5A5"/>
                </a:solidFill>
                <a:ea typeface="Calibri"/>
                <a:cs typeface="Calibri"/>
                <a:sym typeface="Calibri"/>
              </a:rPr>
              <a:t>é</a:t>
            </a:r>
            <a:r>
              <a:rPr lang="fr-FR" sz="1400" noProof="0" dirty="0">
                <a:solidFill>
                  <a:srgbClr val="A5A5A5"/>
                </a:solidFill>
                <a:ea typeface="Calibri"/>
                <a:cs typeface="Calibri"/>
                <a:sym typeface="Calibri"/>
              </a:rPr>
              <a:t>dit Cnes</a:t>
            </a:r>
            <a:endParaRPr lang="fr-FR" noProof="0" dirty="0"/>
          </a:p>
        </p:txBody>
      </p:sp>
      <p:sp>
        <p:nvSpPr>
          <p:cNvPr id="2" name="ZoneTexte 1">
            <a:extLst>
              <a:ext uri="{FF2B5EF4-FFF2-40B4-BE49-F238E27FC236}">
                <a16:creationId xmlns:a16="http://schemas.microsoft.com/office/drawing/2014/main" id="{56F62380-23EC-394A-7EB7-BFBF37735B94}"/>
              </a:ext>
            </a:extLst>
          </p:cNvPr>
          <p:cNvSpPr txBox="1"/>
          <p:nvPr/>
        </p:nvSpPr>
        <p:spPr>
          <a:xfrm>
            <a:off x="2068830" y="5505246"/>
            <a:ext cx="2065245" cy="584775"/>
          </a:xfrm>
          <a:prstGeom prst="rect">
            <a:avLst/>
          </a:prstGeom>
          <a:solidFill>
            <a:srgbClr val="FF0000"/>
          </a:solidFill>
        </p:spPr>
        <p:txBody>
          <a:bodyPr wrap="square" rtlCol="0">
            <a:spAutoFit/>
          </a:bodyPr>
          <a:lstStyle/>
          <a:p>
            <a:pPr algn="r"/>
            <a:r>
              <a:rPr lang="en-US" sz="1600" dirty="0">
                <a:solidFill>
                  <a:schemeClr val="bg1"/>
                </a:solidFill>
              </a:rPr>
              <a:t>Les </a:t>
            </a:r>
            <a:r>
              <a:rPr lang="en-US" sz="1600" dirty="0" err="1">
                <a:solidFill>
                  <a:schemeClr val="bg1"/>
                </a:solidFill>
              </a:rPr>
              <a:t>chenaux</a:t>
            </a:r>
            <a:r>
              <a:rPr lang="en-US" sz="1600" dirty="0">
                <a:solidFill>
                  <a:schemeClr val="bg1"/>
                </a:solidFill>
              </a:rPr>
              <a:t> </a:t>
            </a:r>
            <a:r>
              <a:rPr lang="en-US" sz="1600" dirty="0" err="1">
                <a:solidFill>
                  <a:schemeClr val="bg1"/>
                </a:solidFill>
              </a:rPr>
              <a:t>sont</a:t>
            </a:r>
            <a:r>
              <a:rPr lang="en-US" sz="1600" dirty="0">
                <a:solidFill>
                  <a:schemeClr val="bg1"/>
                </a:solidFill>
              </a:rPr>
              <a:t> </a:t>
            </a:r>
            <a:br>
              <a:rPr lang="en-US" sz="1600" dirty="0">
                <a:solidFill>
                  <a:schemeClr val="bg1"/>
                </a:solidFill>
              </a:rPr>
            </a:br>
            <a:r>
              <a:rPr lang="en-US" sz="1600" dirty="0" err="1">
                <a:solidFill>
                  <a:schemeClr val="bg1"/>
                </a:solidFill>
              </a:rPr>
              <a:t>en</a:t>
            </a:r>
            <a:r>
              <a:rPr lang="en-US" sz="1600" dirty="0">
                <a:solidFill>
                  <a:schemeClr val="bg1"/>
                </a:solidFill>
              </a:rPr>
              <a:t> </a:t>
            </a:r>
            <a:r>
              <a:rPr lang="en-US" sz="1600" dirty="0" err="1">
                <a:solidFill>
                  <a:schemeClr val="bg1"/>
                </a:solidFill>
              </a:rPr>
              <a:t>clair</a:t>
            </a:r>
            <a:r>
              <a:rPr lang="en-US" sz="1600" dirty="0">
                <a:solidFill>
                  <a:schemeClr val="bg1"/>
                </a:solidFill>
              </a:rPr>
              <a:t> </a:t>
            </a:r>
            <a:r>
              <a:rPr lang="en-US" sz="1600" dirty="0" err="1">
                <a:solidFill>
                  <a:schemeClr val="bg1"/>
                </a:solidFill>
              </a:rPr>
              <a:t>ici</a:t>
            </a:r>
            <a:endParaRPr lang="en-US" sz="1600" dirty="0">
              <a:solidFill>
                <a:schemeClr val="bg1"/>
              </a:solidFill>
            </a:endParaRPr>
          </a:p>
        </p:txBody>
      </p:sp>
      <p:sp>
        <p:nvSpPr>
          <p:cNvPr id="3" name="ZoneTexte 2">
            <a:extLst>
              <a:ext uri="{FF2B5EF4-FFF2-40B4-BE49-F238E27FC236}">
                <a16:creationId xmlns:a16="http://schemas.microsoft.com/office/drawing/2014/main" id="{1131D483-F653-A89A-B981-7C62E368B779}"/>
              </a:ext>
            </a:extLst>
          </p:cNvPr>
          <p:cNvSpPr txBox="1"/>
          <p:nvPr/>
        </p:nvSpPr>
        <p:spPr>
          <a:xfrm>
            <a:off x="2112666" y="6131605"/>
            <a:ext cx="2979632" cy="338554"/>
          </a:xfrm>
          <a:prstGeom prst="rect">
            <a:avLst/>
          </a:prstGeom>
          <a:solidFill>
            <a:schemeClr val="tx1"/>
          </a:solidFill>
        </p:spPr>
        <p:txBody>
          <a:bodyPr wrap="square" rtlCol="0">
            <a:spAutoFit/>
          </a:bodyPr>
          <a:lstStyle/>
          <a:p>
            <a:r>
              <a:rPr lang="en-US" sz="1600" dirty="0">
                <a:solidFill>
                  <a:schemeClr val="bg1"/>
                </a:solidFill>
              </a:rPr>
              <a:t>Les </a:t>
            </a:r>
            <a:r>
              <a:rPr lang="en-US" sz="1600" dirty="0" err="1">
                <a:solidFill>
                  <a:schemeClr val="bg1"/>
                </a:solidFill>
              </a:rPr>
              <a:t>chenaux</a:t>
            </a:r>
            <a:r>
              <a:rPr lang="en-US" sz="1600" dirty="0">
                <a:solidFill>
                  <a:schemeClr val="bg1"/>
                </a:solidFill>
              </a:rPr>
              <a:t> </a:t>
            </a:r>
            <a:r>
              <a:rPr lang="en-US" sz="1600" dirty="0" err="1">
                <a:solidFill>
                  <a:schemeClr val="bg1"/>
                </a:solidFill>
              </a:rPr>
              <a:t>sont</a:t>
            </a:r>
            <a:r>
              <a:rPr lang="en-US" sz="1600" dirty="0">
                <a:solidFill>
                  <a:schemeClr val="bg1"/>
                </a:solidFill>
              </a:rPr>
              <a:t> </a:t>
            </a:r>
            <a:r>
              <a:rPr lang="en-US" sz="1600" dirty="0" err="1">
                <a:solidFill>
                  <a:schemeClr val="bg1"/>
                </a:solidFill>
              </a:rPr>
              <a:t>en</a:t>
            </a:r>
            <a:r>
              <a:rPr lang="en-US" sz="1600" dirty="0">
                <a:solidFill>
                  <a:schemeClr val="bg1"/>
                </a:solidFill>
              </a:rPr>
              <a:t> </a:t>
            </a:r>
            <a:r>
              <a:rPr lang="en-US" sz="1600" dirty="0" err="1">
                <a:solidFill>
                  <a:schemeClr val="bg1"/>
                </a:solidFill>
              </a:rPr>
              <a:t>sombre</a:t>
            </a:r>
            <a:r>
              <a:rPr lang="en-US" sz="1600" dirty="0">
                <a:solidFill>
                  <a:schemeClr val="bg1"/>
                </a:solidFill>
              </a:rPr>
              <a:t> </a:t>
            </a:r>
            <a:r>
              <a:rPr lang="en-US" sz="1600" dirty="0" err="1">
                <a:solidFill>
                  <a:schemeClr val="bg1"/>
                </a:solidFill>
              </a:rPr>
              <a:t>là</a:t>
            </a:r>
            <a:endParaRPr lang="en-US" sz="1600" dirty="0">
              <a:solidFill>
                <a:schemeClr val="bg1"/>
              </a:solidFill>
            </a:endParaRPr>
          </a:p>
        </p:txBody>
      </p:sp>
      <p:sp>
        <p:nvSpPr>
          <p:cNvPr id="4" name="ZoneTexte 3">
            <a:extLst>
              <a:ext uri="{FF2B5EF4-FFF2-40B4-BE49-F238E27FC236}">
                <a16:creationId xmlns:a16="http://schemas.microsoft.com/office/drawing/2014/main" id="{8B754C58-AF77-4386-B47D-EF3E339BFA1D}"/>
              </a:ext>
            </a:extLst>
          </p:cNvPr>
          <p:cNvSpPr txBox="1"/>
          <p:nvPr/>
        </p:nvSpPr>
        <p:spPr>
          <a:xfrm>
            <a:off x="6930390" y="5901834"/>
            <a:ext cx="2509118" cy="338554"/>
          </a:xfrm>
          <a:prstGeom prst="rect">
            <a:avLst/>
          </a:prstGeom>
          <a:solidFill>
            <a:srgbClr val="FF0000"/>
          </a:solidFill>
        </p:spPr>
        <p:txBody>
          <a:bodyPr wrap="square" rtlCol="0">
            <a:spAutoFit/>
          </a:bodyPr>
          <a:lstStyle/>
          <a:p>
            <a:r>
              <a:rPr lang="en-US" sz="1600" dirty="0">
                <a:solidFill>
                  <a:schemeClr val="bg1"/>
                </a:solidFill>
              </a:rPr>
              <a:t>Et à nouveau </a:t>
            </a:r>
            <a:r>
              <a:rPr lang="en-US" sz="1600" dirty="0" err="1">
                <a:solidFill>
                  <a:schemeClr val="bg1"/>
                </a:solidFill>
              </a:rPr>
              <a:t>en</a:t>
            </a:r>
            <a:r>
              <a:rPr lang="en-US" sz="1600" dirty="0">
                <a:solidFill>
                  <a:schemeClr val="bg1"/>
                </a:solidFill>
              </a:rPr>
              <a:t> </a:t>
            </a:r>
            <a:r>
              <a:rPr lang="en-US" sz="1600" dirty="0" err="1">
                <a:solidFill>
                  <a:schemeClr val="bg1"/>
                </a:solidFill>
              </a:rPr>
              <a:t>clair</a:t>
            </a:r>
            <a:endParaRPr lang="en-US" sz="16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6B81F-D186-071D-5CF6-E63A6B40B0D8}"/>
              </a:ext>
            </a:extLst>
          </p:cNvPr>
          <p:cNvSpPr>
            <a:spLocks noGrp="1"/>
          </p:cNvSpPr>
          <p:nvPr>
            <p:ph type="title"/>
          </p:nvPr>
        </p:nvSpPr>
        <p:spPr/>
        <p:txBody>
          <a:bodyPr>
            <a:normAutofit fontScale="90000"/>
          </a:bodyPr>
          <a:lstStyle/>
          <a:p>
            <a:r>
              <a:rPr lang="fr-FR" noProof="0" dirty="0">
                <a:latin typeface="+mn-lt"/>
              </a:rPr>
              <a:t>Avant Swot	</a:t>
            </a:r>
          </a:p>
        </p:txBody>
      </p:sp>
      <p:sp>
        <p:nvSpPr>
          <p:cNvPr id="3" name="Espace réservé du contenu 2">
            <a:extLst>
              <a:ext uri="{FF2B5EF4-FFF2-40B4-BE49-F238E27FC236}">
                <a16:creationId xmlns:a16="http://schemas.microsoft.com/office/drawing/2014/main" id="{1070AE9A-3D27-E7B2-C2E9-445A1B6B3DC4}"/>
              </a:ext>
            </a:extLst>
          </p:cNvPr>
          <p:cNvSpPr>
            <a:spLocks noGrp="1"/>
          </p:cNvSpPr>
          <p:nvPr>
            <p:ph idx="1"/>
          </p:nvPr>
        </p:nvSpPr>
        <p:spPr>
          <a:xfrm>
            <a:off x="0" y="723119"/>
            <a:ext cx="6815505" cy="5998355"/>
          </a:xfrm>
        </p:spPr>
        <p:txBody>
          <a:bodyPr>
            <a:normAutofit fontScale="92500" lnSpcReduction="10000"/>
          </a:bodyPr>
          <a:lstStyle/>
          <a:p>
            <a:r>
              <a:rPr lang="fr-FR" noProof="0" dirty="0"/>
              <a:t>Des cartes « 2D » de hauteur de mer peuvent être reconstituées en utilisant des mesures « le long de la trace », </a:t>
            </a:r>
            <a:r>
              <a:rPr lang="fr-FR" b="1" u="sng" noProof="0" dirty="0"/>
              <a:t>en combinant plusieurs satellites</a:t>
            </a:r>
            <a:r>
              <a:rPr lang="fr-FR" noProof="0" dirty="0"/>
              <a:t>. </a:t>
            </a:r>
            <a:br>
              <a:rPr lang="fr-FR" noProof="0" dirty="0"/>
            </a:br>
            <a:br>
              <a:rPr lang="fr-FR" noProof="0" dirty="0"/>
            </a:br>
            <a:r>
              <a:rPr lang="fr-FR" noProof="0" dirty="0"/>
              <a:t>Mais avec des limites:</a:t>
            </a:r>
          </a:p>
          <a:p>
            <a:pPr lvl="1"/>
            <a:r>
              <a:rPr lang="fr-FR" noProof="0" dirty="0"/>
              <a:t>La technique de cartographie en 2 dimensions conduit à ce que des structures éphémères (durant au plus 10-15 jours) ou petites (&lt; 100 km) peuvent être manquées, même avec plusieurs satellites (même 10 satellites en fonctionnement)</a:t>
            </a:r>
          </a:p>
          <a:p>
            <a:pPr lvl="1"/>
            <a:r>
              <a:rPr lang="fr-FR" noProof="0" dirty="0"/>
              <a:t>Les zones côtières et polaires sont complexes à traiter (mélanges d’eau et de terres ou </a:t>
            </a:r>
            <a:r>
              <a:rPr lang="fr-FR" dirty="0"/>
              <a:t>d’eau et de </a:t>
            </a:r>
            <a:r>
              <a:rPr lang="fr-FR" noProof="0" dirty="0"/>
              <a:t>glaces observé</a:t>
            </a:r>
            <a:r>
              <a:rPr lang="fr-FR" dirty="0"/>
              <a:t>s</a:t>
            </a:r>
            <a:r>
              <a:rPr lang="fr-FR" noProof="0" dirty="0"/>
              <a:t>)</a:t>
            </a:r>
          </a:p>
          <a:p>
            <a:pPr lvl="1"/>
            <a:r>
              <a:rPr lang="fr-FR" noProof="0" dirty="0"/>
              <a:t>Certains des satellites ne mesurent pas à hautes latitudes (&gt; 66°)</a:t>
            </a:r>
          </a:p>
          <a:p>
            <a:pPr lvl="1"/>
            <a:r>
              <a:rPr lang="fr-FR" noProof="0" dirty="0"/>
              <a:t>Les données multi-missions sont filtrées, ce qui a tendance à lisser certaines structures. </a:t>
            </a:r>
          </a:p>
        </p:txBody>
      </p:sp>
      <p:pic>
        <p:nvPicPr>
          <p:cNvPr id="4" name="Image 3" descr="Une image contenant texte, capture d’écran, graphisme, carte&#10;&#10;Le contenu généré par l’IA peut être incorrect.">
            <a:extLst>
              <a:ext uri="{FF2B5EF4-FFF2-40B4-BE49-F238E27FC236}">
                <a16:creationId xmlns:a16="http://schemas.microsoft.com/office/drawing/2014/main" id="{4A7FC9CD-BCFE-3964-7D53-400B3C29413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800660" y="723119"/>
            <a:ext cx="5391341" cy="5515755"/>
          </a:xfrm>
          <a:prstGeom prst="rect">
            <a:avLst/>
          </a:prstGeom>
        </p:spPr>
      </p:pic>
    </p:spTree>
    <p:extLst>
      <p:ext uri="{BB962C8B-B14F-4D97-AF65-F5344CB8AC3E}">
        <p14:creationId xmlns:p14="http://schemas.microsoft.com/office/powerpoint/2010/main" val="1493864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31"/>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mn-lt"/>
              </a:rPr>
              <a:t>L’iceberg “A-76”	</a:t>
            </a:r>
          </a:p>
        </p:txBody>
      </p:sp>
      <p:sp>
        <p:nvSpPr>
          <p:cNvPr id="440" name="Google Shape;440;p31"/>
          <p:cNvSpPr txBox="1">
            <a:spLocks noGrp="1"/>
          </p:cNvSpPr>
          <p:nvPr>
            <p:ph type="body" idx="1"/>
          </p:nvPr>
        </p:nvSpPr>
        <p:spPr>
          <a:xfrm>
            <a:off x="142875" y="860425"/>
            <a:ext cx="5181600" cy="53165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noProof="0" dirty="0"/>
              <a:t>Détaché de la plateforme de </a:t>
            </a:r>
            <a:r>
              <a:rPr lang="fr-FR" noProof="0" dirty="0" err="1"/>
              <a:t>Filchner</a:t>
            </a:r>
            <a:r>
              <a:rPr lang="fr-FR" noProof="0" dirty="0"/>
              <a:t>-Ronne </a:t>
            </a:r>
            <a:r>
              <a:rPr lang="fr-FR" dirty="0"/>
              <a:t>e</a:t>
            </a:r>
            <a:r>
              <a:rPr lang="fr-FR" noProof="0" dirty="0"/>
              <a:t>n 2021 en mer de Weddell</a:t>
            </a:r>
          </a:p>
          <a:p>
            <a:pPr marL="228600" lvl="0" indent="-228600" algn="l" rtl="0">
              <a:lnSpc>
                <a:spcPct val="90000"/>
              </a:lnSpc>
              <a:spcBef>
                <a:spcPts val="1000"/>
              </a:spcBef>
              <a:spcAft>
                <a:spcPts val="0"/>
              </a:spcAft>
              <a:buClr>
                <a:schemeClr val="dk1"/>
              </a:buClr>
              <a:buSzPts val="2800"/>
              <a:buChar char="•"/>
            </a:pPr>
            <a:r>
              <a:rPr lang="fr-FR" noProof="0" dirty="0"/>
              <a:t>S’est déplacé vers le courant circumpolaire antarctique</a:t>
            </a:r>
          </a:p>
          <a:p>
            <a:pPr marL="228600" lvl="0" indent="-228600" algn="l" rtl="0">
              <a:lnSpc>
                <a:spcPct val="90000"/>
              </a:lnSpc>
              <a:spcBef>
                <a:spcPts val="1000"/>
              </a:spcBef>
              <a:spcAft>
                <a:spcPts val="0"/>
              </a:spcAft>
              <a:buClr>
                <a:schemeClr val="dk1"/>
              </a:buClr>
              <a:buSzPts val="2800"/>
              <a:buChar char="•"/>
            </a:pPr>
            <a:r>
              <a:rPr lang="fr-FR" noProof="0" dirty="0"/>
              <a:t>S’est fractionné </a:t>
            </a:r>
            <a:r>
              <a:rPr lang="fr-FR" noProof="0" dirty="0" err="1"/>
              <a:t>prè</a:t>
            </a:r>
            <a:r>
              <a:rPr lang="fr-FR" dirty="0"/>
              <a:t>s de la Géorgie du </a:t>
            </a:r>
            <a:r>
              <a:rPr lang="fr-FR" noProof="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Sud en 2023</a:t>
            </a:r>
            <a:endParaRPr lang="fr-FR" noProof="0" dirty="0"/>
          </a:p>
          <a:p>
            <a:pPr marL="228600" lvl="0" indent="-228600" algn="l" rtl="0">
              <a:lnSpc>
                <a:spcPct val="90000"/>
              </a:lnSpc>
              <a:spcBef>
                <a:spcPts val="1000"/>
              </a:spcBef>
              <a:spcAft>
                <a:spcPts val="0"/>
              </a:spcAft>
              <a:buClr>
                <a:schemeClr val="dk1"/>
              </a:buClr>
              <a:buSzPts val="2800"/>
              <a:buChar char="•"/>
            </a:pPr>
            <a:r>
              <a:rPr lang="fr-FR" noProof="0" dirty="0"/>
              <a:t>Visible sur les données Swot (coefficient de rétrodiffusion, càd rugosité de surface, à droite)</a:t>
            </a:r>
          </a:p>
        </p:txBody>
      </p:sp>
      <p:sp>
        <p:nvSpPr>
          <p:cNvPr id="441" name="Google Shape;441;p31"/>
          <p:cNvSpPr txBox="1">
            <a:spLocks noGrp="1"/>
          </p:cNvSpPr>
          <p:nvPr>
            <p:ph type="body" idx="2"/>
          </p:nvPr>
        </p:nvSpPr>
        <p:spPr>
          <a:xfrm>
            <a:off x="6172200" y="860425"/>
            <a:ext cx="5886450" cy="53165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lang="fr-FR" noProof="0" dirty="0"/>
          </a:p>
        </p:txBody>
      </p:sp>
      <p:pic>
        <p:nvPicPr>
          <p:cNvPr id="442" name="Google Shape;442;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973763" y="-10886"/>
            <a:ext cx="6094412" cy="6858000"/>
          </a:xfrm>
          <a:prstGeom prst="rect">
            <a:avLst/>
          </a:prstGeom>
          <a:noFill/>
          <a:ln>
            <a:noFill/>
          </a:ln>
        </p:spPr>
      </p:pic>
      <p:sp>
        <p:nvSpPr>
          <p:cNvPr id="443" name="Google Shape;443;p31"/>
          <p:cNvSpPr txBox="1"/>
          <p:nvPr/>
        </p:nvSpPr>
        <p:spPr>
          <a:xfrm>
            <a:off x="2678883" y="6354246"/>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ea typeface="Calibri"/>
                <a:cs typeface="Calibri"/>
                <a:sym typeface="Calibri"/>
              </a:rPr>
              <a:t>Cr</a:t>
            </a:r>
            <a:r>
              <a:rPr lang="fr-FR" sz="1400" dirty="0">
                <a:solidFill>
                  <a:srgbClr val="A5A5A5"/>
                </a:solidFill>
                <a:ea typeface="Calibri"/>
                <a:cs typeface="Calibri"/>
                <a:sym typeface="Calibri"/>
              </a:rPr>
              <a:t>é</a:t>
            </a:r>
            <a:r>
              <a:rPr lang="fr-FR" sz="1400" noProof="0" dirty="0">
                <a:solidFill>
                  <a:srgbClr val="A5A5A5"/>
                </a:solidFill>
                <a:ea typeface="Calibri"/>
                <a:cs typeface="Calibri"/>
                <a:sym typeface="Calibri"/>
              </a:rPr>
              <a:t>dit Cnes/CLS</a:t>
            </a:r>
            <a:endParaRPr lang="fr-FR"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2"/>
          <p:cNvSpPr txBox="1">
            <a:spLocks noGrp="1"/>
          </p:cNvSpPr>
          <p:nvPr>
            <p:ph type="title"/>
          </p:nvPr>
        </p:nvSpPr>
        <p:spPr>
          <a:xfrm>
            <a:off x="142875" y="136526"/>
            <a:ext cx="119157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mn-lt"/>
              </a:rPr>
              <a:t>Iceberg A-23a	</a:t>
            </a:r>
          </a:p>
        </p:txBody>
      </p:sp>
      <p:sp>
        <p:nvSpPr>
          <p:cNvPr id="450" name="Google Shape;450;p32"/>
          <p:cNvSpPr txBox="1">
            <a:spLocks noGrp="1"/>
          </p:cNvSpPr>
          <p:nvPr>
            <p:ph type="body" idx="1"/>
          </p:nvPr>
        </p:nvSpPr>
        <p:spPr>
          <a:xfrm>
            <a:off x="142875" y="860425"/>
            <a:ext cx="5181600" cy="53165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noProof="0" dirty="0"/>
              <a:t>Détaché de la plateforme de </a:t>
            </a:r>
            <a:r>
              <a:rPr lang="fr-FR" noProof="0" dirty="0" err="1"/>
              <a:t>Filchner</a:t>
            </a:r>
            <a:r>
              <a:rPr lang="fr-FR" noProof="0" dirty="0"/>
              <a:t>-Ronne en 1986,</a:t>
            </a:r>
          </a:p>
          <a:p>
            <a:pPr marL="228600" lvl="0" indent="-228600" algn="l" rtl="0">
              <a:lnSpc>
                <a:spcPct val="90000"/>
              </a:lnSpc>
              <a:spcBef>
                <a:spcPts val="1000"/>
              </a:spcBef>
              <a:spcAft>
                <a:spcPts val="0"/>
              </a:spcAft>
              <a:buClr>
                <a:schemeClr val="dk1"/>
              </a:buClr>
              <a:buSzPts val="2800"/>
              <a:buChar char="•"/>
            </a:pPr>
            <a:r>
              <a:rPr lang="fr-FR" noProof="0" dirty="0"/>
              <a:t>Recommence à bouger en 2020</a:t>
            </a:r>
          </a:p>
          <a:p>
            <a:pPr marL="228600" lvl="0" indent="-228600" algn="l" rtl="0">
              <a:lnSpc>
                <a:spcPct val="90000"/>
              </a:lnSpc>
              <a:spcBef>
                <a:spcPts val="1000"/>
              </a:spcBef>
              <a:spcAft>
                <a:spcPts val="0"/>
              </a:spcAft>
              <a:buClr>
                <a:schemeClr val="dk1"/>
              </a:buClr>
              <a:buSzPts val="2800"/>
              <a:buChar char="•"/>
            </a:pPr>
            <a:r>
              <a:rPr lang="fr-FR" noProof="0" dirty="0"/>
              <a:t>Sort des glaces de mer antarctique en sept. 2023</a:t>
            </a:r>
          </a:p>
        </p:txBody>
      </p:sp>
      <p:pic>
        <p:nvPicPr>
          <p:cNvPr id="451" name="Google Shape;451;p32" descr="Une image contenant croquis, capture d’écran, Parallèle, carte&#10;&#10;Description générée automatiquement"/>
          <p:cNvPicPr preferRelativeResize="0">
            <a:picLocks noGrp="1"/>
          </p:cNvPicPr>
          <p:nvPr>
            <p:ph type="body" idx="2"/>
          </p:nvPr>
        </p:nvPicPr>
        <p:blipFill rotWithShape="1">
          <a:blip r:embed="rId3">
            <a:alphaModFix/>
          </a:blip>
          <a:srcRect/>
          <a:stretch/>
        </p:blipFill>
        <p:spPr>
          <a:xfrm>
            <a:off x="5126920" y="681037"/>
            <a:ext cx="2283178" cy="2568575"/>
          </a:xfrm>
          <a:prstGeom prst="rect">
            <a:avLst/>
          </a:prstGeom>
          <a:noFill/>
          <a:ln>
            <a:noFill/>
          </a:ln>
        </p:spPr>
      </p:pic>
      <p:pic>
        <p:nvPicPr>
          <p:cNvPr id="452" name="Google Shape;452;p32" descr="Une image contenant carte, croquis, capture d’écran, dessin&#10;&#10;Description générée automatiquement"/>
          <p:cNvPicPr preferRelativeResize="0"/>
          <p:nvPr/>
        </p:nvPicPr>
        <p:blipFill rotWithShape="1">
          <a:blip r:embed="rId4">
            <a:alphaModFix/>
          </a:blip>
          <a:srcRect/>
          <a:stretch/>
        </p:blipFill>
        <p:spPr>
          <a:xfrm>
            <a:off x="7492294" y="681035"/>
            <a:ext cx="2283178" cy="2568575"/>
          </a:xfrm>
          <a:prstGeom prst="rect">
            <a:avLst/>
          </a:prstGeom>
          <a:noFill/>
          <a:ln>
            <a:noFill/>
          </a:ln>
        </p:spPr>
      </p:pic>
      <p:pic>
        <p:nvPicPr>
          <p:cNvPr id="453" name="Google Shape;453;p32" descr="Une image contenant carte, croquis, capture d’écran, dessin&#10;&#10;Description générée automatiquement"/>
          <p:cNvPicPr preferRelativeResize="0"/>
          <p:nvPr/>
        </p:nvPicPr>
        <p:blipFill rotWithShape="1">
          <a:blip r:embed="rId5">
            <a:alphaModFix/>
          </a:blip>
          <a:srcRect/>
          <a:stretch/>
        </p:blipFill>
        <p:spPr>
          <a:xfrm>
            <a:off x="9908822" y="681035"/>
            <a:ext cx="2283178" cy="2568575"/>
          </a:xfrm>
          <a:prstGeom prst="rect">
            <a:avLst/>
          </a:prstGeom>
          <a:noFill/>
          <a:ln>
            <a:noFill/>
          </a:ln>
        </p:spPr>
      </p:pic>
      <p:pic>
        <p:nvPicPr>
          <p:cNvPr id="454" name="Google Shape;454;p32" descr="Une image contenant carte, capture d’écran, croquis&#10;&#10;Description générée automatiquement"/>
          <p:cNvPicPr preferRelativeResize="0"/>
          <p:nvPr/>
        </p:nvPicPr>
        <p:blipFill rotWithShape="1">
          <a:blip r:embed="rId6">
            <a:alphaModFix/>
          </a:blip>
          <a:srcRect/>
          <a:stretch/>
        </p:blipFill>
        <p:spPr>
          <a:xfrm>
            <a:off x="5126920" y="3428999"/>
            <a:ext cx="2283178" cy="2568575"/>
          </a:xfrm>
          <a:prstGeom prst="rect">
            <a:avLst/>
          </a:prstGeom>
          <a:noFill/>
          <a:ln>
            <a:noFill/>
          </a:ln>
        </p:spPr>
      </p:pic>
      <p:pic>
        <p:nvPicPr>
          <p:cNvPr id="455" name="Google Shape;455;p32" descr="Une image contenant carte, capture d’écran, ligne, Parallèle&#10;&#10;Description générée automatiquement"/>
          <p:cNvPicPr preferRelativeResize="0"/>
          <p:nvPr/>
        </p:nvPicPr>
        <p:blipFill rotWithShape="1">
          <a:blip r:embed="rId7">
            <a:alphaModFix/>
          </a:blip>
          <a:srcRect/>
          <a:stretch/>
        </p:blipFill>
        <p:spPr>
          <a:xfrm>
            <a:off x="7492294" y="3428999"/>
            <a:ext cx="2283178" cy="2568575"/>
          </a:xfrm>
          <a:prstGeom prst="rect">
            <a:avLst/>
          </a:prstGeom>
          <a:noFill/>
          <a:ln>
            <a:noFill/>
          </a:ln>
        </p:spPr>
      </p:pic>
      <p:pic>
        <p:nvPicPr>
          <p:cNvPr id="456" name="Google Shape;456;p32" descr="Une image contenant capture d’écran, carte, ligne, croquis&#10;&#10;Description générée automatiquement"/>
          <p:cNvPicPr preferRelativeResize="0"/>
          <p:nvPr/>
        </p:nvPicPr>
        <p:blipFill rotWithShape="1">
          <a:blip r:embed="rId8">
            <a:alphaModFix/>
          </a:blip>
          <a:srcRect/>
          <a:stretch/>
        </p:blipFill>
        <p:spPr>
          <a:xfrm>
            <a:off x="9908822" y="3428998"/>
            <a:ext cx="2283178" cy="2568575"/>
          </a:xfrm>
          <a:prstGeom prst="rect">
            <a:avLst/>
          </a:prstGeom>
          <a:noFill/>
          <a:ln>
            <a:noFill/>
          </a:ln>
        </p:spPr>
      </p:pic>
      <p:pic>
        <p:nvPicPr>
          <p:cNvPr id="457" name="Google Shape;457;p32" descr="Une image contenant carte, texte, capture d’écran, ligne&#10;&#10;Description générée automatiquement"/>
          <p:cNvPicPr preferRelativeResize="0"/>
          <p:nvPr/>
        </p:nvPicPr>
        <p:blipFill rotWithShape="1">
          <a:blip r:embed="rId9">
            <a:alphaModFix/>
          </a:blip>
          <a:srcRect/>
          <a:stretch/>
        </p:blipFill>
        <p:spPr>
          <a:xfrm>
            <a:off x="1044121" y="3056505"/>
            <a:ext cx="3379107" cy="3801495"/>
          </a:xfrm>
          <a:prstGeom prst="rect">
            <a:avLst/>
          </a:prstGeom>
          <a:noFill/>
          <a:ln>
            <a:noFill/>
          </a:ln>
        </p:spPr>
      </p:pic>
      <p:sp>
        <p:nvSpPr>
          <p:cNvPr id="458" name="Google Shape;458;p32"/>
          <p:cNvSpPr txBox="1"/>
          <p:nvPr/>
        </p:nvSpPr>
        <p:spPr>
          <a:xfrm>
            <a:off x="5126920" y="6059722"/>
            <a:ext cx="7141028"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ea typeface="Calibri"/>
                <a:cs typeface="Calibri"/>
                <a:sym typeface="Calibri"/>
              </a:rPr>
              <a:t>La rétrodiffusion représente l’iceberg comme une surface noire (il ne réfléchit pas le signal radar vers les antennes de l’altimètre).</a:t>
            </a:r>
            <a:endParaRPr lang="fr-FR" noProof="0" dirty="0"/>
          </a:p>
        </p:txBody>
      </p:sp>
      <p:sp>
        <p:nvSpPr>
          <p:cNvPr id="459" name="Google Shape;459;p32"/>
          <p:cNvSpPr txBox="1"/>
          <p:nvPr/>
        </p:nvSpPr>
        <p:spPr>
          <a:xfrm>
            <a:off x="-911508" y="655022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err="1">
                <a:solidFill>
                  <a:srgbClr val="A5A5A5"/>
                </a:solidFill>
                <a:ea typeface="Calibri"/>
                <a:cs typeface="Calibri"/>
                <a:sym typeface="Calibri"/>
              </a:rPr>
              <a:t>Credit</a:t>
            </a:r>
            <a:r>
              <a:rPr lang="fr-FR" sz="1400" noProof="0" dirty="0">
                <a:solidFill>
                  <a:srgbClr val="A5A5A5"/>
                </a:solidFill>
                <a:ea typeface="Calibri"/>
                <a:cs typeface="Calibri"/>
                <a:sym typeface="Calibri"/>
              </a:rPr>
              <a:t> Cnes/CLS</a:t>
            </a:r>
            <a:endParaRPr lang="fr-FR" noProof="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1569"/>
              <a:buFont typeface="Calibri"/>
              <a:buNone/>
            </a:pPr>
            <a:endParaRPr lang="fr-FR" sz="1569" b="0" i="0" u="none" strike="noStrike" cap="none" noProof="0" dirty="0">
              <a:solidFill>
                <a:srgbClr val="000000"/>
              </a:solidFill>
              <a:latin typeface="Calibri" panose="020F0502020204030204" pitchFamily="34" charset="0"/>
              <a:ea typeface="Arial"/>
              <a:cs typeface="Calibri" panose="020F0502020204030204" pitchFamily="34" charset="0"/>
              <a:sym typeface="Arial"/>
            </a:endParaRPr>
          </a:p>
        </p:txBody>
      </p:sp>
      <p:sp>
        <p:nvSpPr>
          <p:cNvPr id="466" name="Google Shape;46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noProof="0" smtClean="0">
                <a:latin typeface="Calibri" panose="020F0502020204030204" pitchFamily="34" charset="0"/>
                <a:cs typeface="Calibri" panose="020F0502020204030204" pitchFamily="34" charset="0"/>
              </a:rPr>
              <a:t>32</a:t>
            </a:fld>
            <a:endParaRPr lang="fr-FR" noProof="0" dirty="0">
              <a:latin typeface="Calibri" panose="020F0502020204030204" pitchFamily="34" charset="0"/>
              <a:cs typeface="Calibri" panose="020F0502020204030204" pitchFamily="34" charset="0"/>
            </a:endParaRPr>
          </a:p>
        </p:txBody>
      </p:sp>
      <p:pic>
        <p:nvPicPr>
          <p:cNvPr id="467" name="Google Shape;467;p33"/>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468" name="Google Shape;468;p33"/>
          <p:cNvSpPr txBox="1"/>
          <p:nvPr/>
        </p:nvSpPr>
        <p:spPr>
          <a:xfrm>
            <a:off x="263352" y="188640"/>
            <a:ext cx="5257338" cy="707846"/>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Black"/>
              <a:buNone/>
            </a:pPr>
            <a:r>
              <a:rPr lang="fr-FR" sz="2000" b="0" i="0" u="none" strike="noStrike" cap="none" noProof="0" dirty="0">
                <a:solidFill>
                  <a:srgbClr val="000000"/>
                </a:solidFill>
                <a:latin typeface="Calibri" panose="020F0502020204030204" pitchFamily="34" charset="0"/>
                <a:ea typeface="Arial Black"/>
                <a:cs typeface="Calibri" panose="020F0502020204030204" pitchFamily="34" charset="0"/>
                <a:sym typeface="Arial Black"/>
              </a:rPr>
              <a:t>10 jours de topographie </a:t>
            </a:r>
            <a:r>
              <a:rPr lang="fr-FR" sz="2000" b="0" i="0" u="none" strike="noStrike" cap="none" noProof="0" dirty="0" err="1">
                <a:solidFill>
                  <a:srgbClr val="000000"/>
                </a:solidFill>
                <a:latin typeface="Calibri" panose="020F0502020204030204" pitchFamily="34" charset="0"/>
                <a:ea typeface="Arial Black"/>
                <a:cs typeface="Calibri" panose="020F0502020204030204" pitchFamily="34" charset="0"/>
                <a:sym typeface="Arial Black"/>
              </a:rPr>
              <a:t>KaRIn</a:t>
            </a:r>
            <a:r>
              <a:rPr lang="fr-FR" sz="2000" b="0" i="0" u="none" strike="noStrike" cap="none" noProof="0" dirty="0">
                <a:solidFill>
                  <a:srgbClr val="000000"/>
                </a:solidFill>
                <a:latin typeface="Calibri" panose="020F0502020204030204" pitchFamily="34" charset="0"/>
                <a:ea typeface="Arial Black"/>
                <a:cs typeface="Calibri" panose="020F0502020204030204" pitchFamily="34" charset="0"/>
                <a:sym typeface="Arial Black"/>
              </a:rPr>
              <a:t> sur l’océan Austral et la banquise (pas d’interpolation ni de lissage)</a:t>
            </a:r>
            <a:endParaRPr lang="fr-FR" noProof="0" dirty="0">
              <a:latin typeface="Calibri" panose="020F0502020204030204" pitchFamily="34" charset="0"/>
              <a:cs typeface="Calibri" panose="020F0502020204030204" pitchFamily="34" charset="0"/>
            </a:endParaRPr>
          </a:p>
        </p:txBody>
      </p:sp>
      <p:sp>
        <p:nvSpPr>
          <p:cNvPr id="469" name="Google Shape;469;p33"/>
          <p:cNvSpPr/>
          <p:nvPr/>
        </p:nvSpPr>
        <p:spPr>
          <a:xfrm>
            <a:off x="9095113" y="4337732"/>
            <a:ext cx="1756584" cy="1396870"/>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569"/>
              <a:buFont typeface="Calibri"/>
              <a:buNone/>
            </a:pPr>
            <a:endParaRPr lang="fr-FR" sz="1569" b="0" i="0" u="none" strike="noStrike" cap="none" noProof="0" dirty="0">
              <a:solidFill>
                <a:srgbClr val="FFFFFF"/>
              </a:solidFill>
              <a:latin typeface="Calibri" panose="020F0502020204030204" pitchFamily="34" charset="0"/>
              <a:cs typeface="Calibri" panose="020F0502020204030204" pitchFamily="34" charset="0"/>
              <a:sym typeface="Arial"/>
            </a:endParaRPr>
          </a:p>
        </p:txBody>
      </p:sp>
      <p:cxnSp>
        <p:nvCxnSpPr>
          <p:cNvPr id="470" name="Google Shape;470;p33"/>
          <p:cNvCxnSpPr>
            <a:endCxn id="469" idx="1"/>
          </p:cNvCxnSpPr>
          <p:nvPr/>
        </p:nvCxnSpPr>
        <p:spPr>
          <a:xfrm>
            <a:off x="6813613" y="4330567"/>
            <a:ext cx="2281500" cy="705600"/>
          </a:xfrm>
          <a:prstGeom prst="straightConnector1">
            <a:avLst/>
          </a:prstGeom>
          <a:noFill/>
          <a:ln w="28575" cap="flat" cmpd="sng">
            <a:solidFill>
              <a:schemeClr val="dk1"/>
            </a:solidFill>
            <a:prstDash val="solid"/>
            <a:miter lim="800000"/>
            <a:headEnd type="oval" w="lg" len="lg"/>
            <a:tailEnd type="oval" w="lg" len="lg"/>
          </a:ln>
        </p:spPr>
      </p:cxnSp>
      <p:pic>
        <p:nvPicPr>
          <p:cNvPr id="471" name="Google Shape;471;p33"/>
          <p:cNvPicPr preferRelativeResize="0"/>
          <p:nvPr/>
        </p:nvPicPr>
        <p:blipFill rotWithShape="1">
          <a:blip r:embed="rId4">
            <a:alphaModFix/>
          </a:blip>
          <a:srcRect/>
          <a:stretch/>
        </p:blipFill>
        <p:spPr>
          <a:xfrm>
            <a:off x="692984" y="2257459"/>
            <a:ext cx="6120680" cy="4146267"/>
          </a:xfrm>
          <a:prstGeom prst="rect">
            <a:avLst/>
          </a:prstGeom>
          <a:noFill/>
          <a:ln w="28575" cap="flat" cmpd="sng">
            <a:solidFill>
              <a:schemeClr val="dk1"/>
            </a:solidFill>
            <a:prstDash val="solid"/>
            <a:round/>
            <a:headEnd type="none" w="sm" len="sm"/>
            <a:tailEnd type="none" w="sm" len="sm"/>
          </a:ln>
        </p:spPr>
      </p:pic>
      <p:sp>
        <p:nvSpPr>
          <p:cNvPr id="472" name="Google Shape;472;p33"/>
          <p:cNvSpPr txBox="1"/>
          <p:nvPr/>
        </p:nvSpPr>
        <p:spPr>
          <a:xfrm>
            <a:off x="-1770453" y="6477129"/>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err="1">
                <a:solidFill>
                  <a:schemeClr val="dk1"/>
                </a:solidFill>
                <a:latin typeface="Calibri" panose="020F0502020204030204" pitchFamily="34" charset="0"/>
                <a:ea typeface="Calibri"/>
                <a:cs typeface="Calibri" panose="020F0502020204030204" pitchFamily="34" charset="0"/>
                <a:sym typeface="Calibri"/>
              </a:rPr>
              <a:t>Credit</a:t>
            </a:r>
            <a:r>
              <a:rPr lang="fr-FR" sz="1400" noProof="0" dirty="0">
                <a:solidFill>
                  <a:schemeClr val="dk1"/>
                </a:solidFill>
                <a:latin typeface="Calibri" panose="020F0502020204030204" pitchFamily="34" charset="0"/>
                <a:ea typeface="Calibri"/>
                <a:cs typeface="Calibri" panose="020F0502020204030204" pitchFamily="34" charset="0"/>
                <a:sym typeface="Calibri"/>
              </a:rPr>
              <a:t> Cnes/CLS</a:t>
            </a:r>
            <a:endParaRPr lang="fr-FR" noProof="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noProof="0" smtClean="0">
                <a:latin typeface="Calibri" panose="020F0502020204030204" pitchFamily="34" charset="0"/>
                <a:cs typeface="Calibri" panose="020F0502020204030204" pitchFamily="34" charset="0"/>
              </a:rPr>
              <a:t>33</a:t>
            </a:fld>
            <a:endParaRPr lang="fr-FR" noProof="0" dirty="0">
              <a:latin typeface="Calibri" panose="020F0502020204030204" pitchFamily="34" charset="0"/>
              <a:cs typeface="Calibri" panose="020F0502020204030204" pitchFamily="34" charset="0"/>
            </a:endParaRPr>
          </a:p>
        </p:txBody>
      </p:sp>
      <p:pic>
        <p:nvPicPr>
          <p:cNvPr id="479" name="Google Shape;479;p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2947" y="0"/>
            <a:ext cx="11406105" cy="6858000"/>
          </a:xfrm>
          <a:prstGeom prst="rect">
            <a:avLst/>
          </a:prstGeom>
          <a:noFill/>
          <a:ln>
            <a:noFill/>
          </a:ln>
        </p:spPr>
      </p:pic>
      <p:sp>
        <p:nvSpPr>
          <p:cNvPr id="480" name="Google Shape;480;p34"/>
          <p:cNvSpPr txBox="1"/>
          <p:nvPr/>
        </p:nvSpPr>
        <p:spPr>
          <a:xfrm>
            <a:off x="983432" y="332656"/>
            <a:ext cx="2736304" cy="333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69"/>
              <a:buFont typeface="Arial"/>
              <a:buNone/>
            </a:pPr>
            <a:r>
              <a:rPr lang="fr-FR" sz="1569" b="0" i="0" u="none" strike="noStrike" cap="none" noProof="0" dirty="0" err="1">
                <a:solidFill>
                  <a:srgbClr val="000000"/>
                </a:solidFill>
                <a:latin typeface="Calibri" panose="020F0502020204030204" pitchFamily="34" charset="0"/>
                <a:cs typeface="Calibri" panose="020F0502020204030204" pitchFamily="34" charset="0"/>
                <a:sym typeface="Arial"/>
              </a:rPr>
              <a:t>KaRIN</a:t>
            </a:r>
            <a:r>
              <a:rPr lang="fr-FR" sz="1569" b="0" i="0" u="none" strike="noStrike" cap="none" noProof="0" dirty="0">
                <a:solidFill>
                  <a:srgbClr val="000000"/>
                </a:solidFill>
                <a:latin typeface="Calibri" panose="020F0502020204030204" pitchFamily="34" charset="0"/>
                <a:cs typeface="Calibri" panose="020F0502020204030204" pitchFamily="34" charset="0"/>
                <a:sym typeface="Arial"/>
              </a:rPr>
              <a:t> </a:t>
            </a:r>
            <a:r>
              <a:rPr lang="fr-FR" sz="1569" b="0" i="0" u="none" strike="noStrike" cap="none" noProof="0" dirty="0" err="1">
                <a:solidFill>
                  <a:srgbClr val="000000"/>
                </a:solidFill>
                <a:latin typeface="Calibri" panose="020F0502020204030204" pitchFamily="34" charset="0"/>
                <a:cs typeface="Calibri" panose="020F0502020204030204" pitchFamily="34" charset="0"/>
                <a:sym typeface="Arial"/>
              </a:rPr>
              <a:t>NRCS</a:t>
            </a:r>
            <a:r>
              <a:rPr lang="fr-FR" sz="1569" b="0" i="0" u="none" strike="noStrike" cap="none" noProof="0" dirty="0">
                <a:solidFill>
                  <a:srgbClr val="000000"/>
                </a:solidFill>
                <a:latin typeface="Calibri" panose="020F0502020204030204" pitchFamily="34" charset="0"/>
                <a:cs typeface="Calibri" panose="020F0502020204030204" pitchFamily="34" charset="0"/>
                <a:sym typeface="Arial"/>
              </a:rPr>
              <a:t> (dB)</a:t>
            </a:r>
          </a:p>
        </p:txBody>
      </p:sp>
      <p:sp>
        <p:nvSpPr>
          <p:cNvPr id="481" name="Google Shape;481;p34"/>
          <p:cNvSpPr txBox="1"/>
          <p:nvPr/>
        </p:nvSpPr>
        <p:spPr>
          <a:xfrm>
            <a:off x="6672064" y="342400"/>
            <a:ext cx="2736304" cy="333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69"/>
              <a:buFont typeface="Arial"/>
              <a:buNone/>
            </a:pPr>
            <a:r>
              <a:rPr lang="fr-FR" sz="1569" b="0" i="0" u="none" strike="noStrike" cap="none" noProof="0" dirty="0">
                <a:solidFill>
                  <a:srgbClr val="000000"/>
                </a:solidFill>
                <a:latin typeface="Calibri" panose="020F0502020204030204" pitchFamily="34" charset="0"/>
                <a:cs typeface="Calibri" panose="020F0502020204030204" pitchFamily="34" charset="0"/>
                <a:sym typeface="Arial"/>
              </a:rPr>
              <a:t>Topographie </a:t>
            </a:r>
            <a:r>
              <a:rPr lang="fr-FR" sz="1569" b="0" i="0" u="none" strike="noStrike" cap="none" noProof="0" dirty="0" err="1">
                <a:solidFill>
                  <a:srgbClr val="000000"/>
                </a:solidFill>
                <a:latin typeface="Calibri" panose="020F0502020204030204" pitchFamily="34" charset="0"/>
                <a:cs typeface="Calibri" panose="020F0502020204030204" pitchFamily="34" charset="0"/>
                <a:sym typeface="Arial"/>
              </a:rPr>
              <a:t>KaRIN</a:t>
            </a:r>
            <a:r>
              <a:rPr lang="fr-FR" sz="1569" b="0" i="0" u="none" strike="noStrike" cap="none" noProof="0" dirty="0">
                <a:solidFill>
                  <a:srgbClr val="000000"/>
                </a:solidFill>
                <a:latin typeface="Calibri" panose="020F0502020204030204" pitchFamily="34" charset="0"/>
                <a:cs typeface="Calibri" panose="020F0502020204030204" pitchFamily="34" charset="0"/>
                <a:sym typeface="Arial"/>
              </a:rPr>
              <a:t> (cm)</a:t>
            </a:r>
          </a:p>
        </p:txBody>
      </p:sp>
      <p:sp>
        <p:nvSpPr>
          <p:cNvPr id="482" name="Google Shape;482;p34"/>
          <p:cNvSpPr txBox="1"/>
          <p:nvPr/>
        </p:nvSpPr>
        <p:spPr>
          <a:xfrm>
            <a:off x="3719736" y="620246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err="1">
                <a:solidFill>
                  <a:srgbClr val="A5A5A5"/>
                </a:solidFill>
                <a:latin typeface="Calibri" panose="020F0502020204030204" pitchFamily="34" charset="0"/>
                <a:ea typeface="Calibri"/>
                <a:cs typeface="Calibri" panose="020F0502020204030204" pitchFamily="34" charset="0"/>
                <a:sym typeface="Calibri"/>
              </a:rPr>
              <a:t>Credit</a:t>
            </a:r>
            <a:r>
              <a:rPr lang="fr-FR" sz="1400" noProof="0" dirty="0">
                <a:solidFill>
                  <a:srgbClr val="A5A5A5"/>
                </a:solidFill>
                <a:latin typeface="Calibri" panose="020F0502020204030204" pitchFamily="34" charset="0"/>
                <a:ea typeface="Calibri"/>
                <a:cs typeface="Calibri" panose="020F0502020204030204" pitchFamily="34" charset="0"/>
                <a:sym typeface="Calibri"/>
              </a:rPr>
              <a:t> Cnes/CLS</a:t>
            </a:r>
            <a:endParaRPr lang="fr-FR" noProof="0" dirty="0">
              <a:latin typeface="Calibri" panose="020F0502020204030204" pitchFamily="34" charset="0"/>
              <a:cs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91" name="Google Shape;491;p35"/>
          <p:cNvSpPr/>
          <p:nvPr/>
        </p:nvSpPr>
        <p:spPr>
          <a:xfrm rot="2700000">
            <a:off x="4409915" y="1742916"/>
            <a:ext cx="3372170" cy="337216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a:ea typeface="Calibri"/>
              <a:cs typeface="Calibri"/>
              <a:sym typeface="Calibri"/>
            </a:endParaRPr>
          </a:p>
        </p:txBody>
      </p:sp>
      <p:sp>
        <p:nvSpPr>
          <p:cNvPr id="492" name="Google Shape;492;p35"/>
          <p:cNvSpPr/>
          <p:nvPr/>
        </p:nvSpPr>
        <p:spPr>
          <a:xfrm rot="2700000">
            <a:off x="3971277" y="1304278"/>
            <a:ext cx="4249446" cy="4249444"/>
          </a:xfrm>
          <a:prstGeom prst="frame">
            <a:avLst>
              <a:gd name="adj1" fmla="val 1195"/>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dk1"/>
              </a:solidFill>
              <a:latin typeface="Calibri"/>
              <a:ea typeface="Calibri"/>
              <a:cs typeface="Calibri"/>
              <a:sym typeface="Calibri"/>
            </a:endParaRPr>
          </a:p>
        </p:txBody>
      </p:sp>
      <p:sp>
        <p:nvSpPr>
          <p:cNvPr id="493" name="Google Shape;493;p35"/>
          <p:cNvSpPr txBox="1">
            <a:spLocks noGrp="1"/>
          </p:cNvSpPr>
          <p:nvPr>
            <p:ph type="title"/>
          </p:nvPr>
        </p:nvSpPr>
        <p:spPr>
          <a:xfrm>
            <a:off x="4063669" y="2756140"/>
            <a:ext cx="4064662" cy="134572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80808"/>
              </a:buClr>
              <a:buSzPts val="2800"/>
              <a:buFont typeface="Calibri"/>
              <a:buNone/>
            </a:pPr>
            <a:r>
              <a:rPr lang="fr-FR" sz="4000" noProof="0" dirty="0">
                <a:solidFill>
                  <a:srgbClr val="080808"/>
                </a:solidFill>
                <a:latin typeface="Calibri"/>
                <a:ea typeface="Calibri"/>
                <a:cs typeface="Calibri"/>
                <a:sym typeface="Calibri"/>
              </a:rPr>
              <a:t>Marées côtières &amp; à hautes latitudes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4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6"/>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mn-lt"/>
              </a:rPr>
              <a:t>Swot &amp; les marées	</a:t>
            </a:r>
          </a:p>
        </p:txBody>
      </p:sp>
      <p:sp>
        <p:nvSpPr>
          <p:cNvPr id="501" name="Google Shape;501;p36"/>
          <p:cNvSpPr txBox="1">
            <a:spLocks noGrp="1"/>
          </p:cNvSpPr>
          <p:nvPr>
            <p:ph type="body" idx="1"/>
          </p:nvPr>
        </p:nvSpPr>
        <p:spPr>
          <a:xfrm>
            <a:off x="171449" y="828675"/>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noProof="0" dirty="0"/>
              <a:t>Swot </a:t>
            </a:r>
            <a:r>
              <a:rPr lang="fr-FR" dirty="0"/>
              <a:t>mesure la hauteur de mer par fauchées entières, même très près des côtes, y compris dans les estuaires et sur les cours d’eau</a:t>
            </a:r>
          </a:p>
          <a:p>
            <a:pPr marL="228600" lvl="0" indent="-228600" algn="l" rtl="0">
              <a:lnSpc>
                <a:spcPct val="90000"/>
              </a:lnSpc>
              <a:spcBef>
                <a:spcPts val="1000"/>
              </a:spcBef>
              <a:spcAft>
                <a:spcPts val="0"/>
              </a:spcAft>
              <a:buClr>
                <a:schemeClr val="dk1"/>
              </a:buClr>
              <a:buSzPts val="2800"/>
              <a:buChar char="•"/>
            </a:pPr>
            <a:r>
              <a:rPr lang="fr-FR" noProof="0" dirty="0"/>
              <a:t>De telles mesures des marées en 2D n’ont jamais été disponibles (seules des sorties de modèles l’étaient)</a:t>
            </a:r>
          </a:p>
          <a:p>
            <a:pPr marL="228600" lvl="0" indent="-228600" algn="l" rtl="0">
              <a:lnSpc>
                <a:spcPct val="90000"/>
              </a:lnSpc>
              <a:spcBef>
                <a:spcPts val="1000"/>
              </a:spcBef>
              <a:spcAft>
                <a:spcPts val="0"/>
              </a:spcAft>
              <a:buClr>
                <a:schemeClr val="dk1"/>
              </a:buClr>
              <a:buSzPts val="2800"/>
              <a:buChar char="•"/>
            </a:pPr>
            <a:r>
              <a:rPr lang="fr-FR" noProof="0" dirty="0"/>
              <a:t>Ceci permettra une meilleure modélisation des marées en deux dimensions jusque dans des chenaux étroits (fjords, rivières), ce qui peut être intéressant pour la navigation fluviale.</a:t>
            </a:r>
          </a:p>
          <a:p>
            <a:pPr marL="228600" lvl="0" indent="-50800" algn="l" rtl="0">
              <a:lnSpc>
                <a:spcPct val="90000"/>
              </a:lnSpc>
              <a:spcBef>
                <a:spcPts val="1000"/>
              </a:spcBef>
              <a:spcAft>
                <a:spcPts val="0"/>
              </a:spcAft>
              <a:buClr>
                <a:schemeClr val="dk1"/>
              </a:buClr>
              <a:buSzPts val="2800"/>
              <a:buNone/>
            </a:pPr>
            <a:endParaRPr lang="fr-FR" noProof="0" dirty="0"/>
          </a:p>
          <a:p>
            <a:pPr marL="228600" lvl="0" indent="-50800" algn="l" rtl="0">
              <a:lnSpc>
                <a:spcPct val="90000"/>
              </a:lnSpc>
              <a:spcBef>
                <a:spcPts val="1000"/>
              </a:spcBef>
              <a:spcAft>
                <a:spcPts val="0"/>
              </a:spcAft>
              <a:buClr>
                <a:schemeClr val="dk1"/>
              </a:buClr>
              <a:buSzPts val="2800"/>
              <a:buNone/>
            </a:pPr>
            <a:endParaRPr lang="fr-FR" noProof="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37"/>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Calibri" panose="020F0502020204030204" pitchFamily="34" charset="0"/>
                <a:cs typeface="Calibri" panose="020F0502020204030204" pitchFamily="34" charset="0"/>
              </a:rPr>
              <a:t>Marées côtières (Baie du Mont St Michel, France)	</a:t>
            </a:r>
          </a:p>
        </p:txBody>
      </p:sp>
      <p:pic>
        <p:nvPicPr>
          <p:cNvPr id="508" name="Google Shape;508;p37" descr="Une image contenant eau, capture d’écran, carte, montagne&#10;&#10;Description générée automatiquement"/>
          <p:cNvPicPr preferRelativeResize="0"/>
          <p:nvPr/>
        </p:nvPicPr>
        <p:blipFill rotWithShape="1">
          <a:blip r:embed="rId3">
            <a:alphaModFix/>
          </a:blip>
          <a:srcRect/>
          <a:stretch/>
        </p:blipFill>
        <p:spPr>
          <a:xfrm>
            <a:off x="5976668" y="2462784"/>
            <a:ext cx="6215332" cy="4395216"/>
          </a:xfrm>
          <a:prstGeom prst="rect">
            <a:avLst/>
          </a:prstGeom>
          <a:noFill/>
          <a:ln>
            <a:noFill/>
          </a:ln>
        </p:spPr>
      </p:pic>
      <p:pic>
        <p:nvPicPr>
          <p:cNvPr id="509" name="Google Shape;509;p37" descr="Une image contenant carte, texte&#10;&#10;Description générée automatiquement"/>
          <p:cNvPicPr preferRelativeResize="0">
            <a:picLocks noGrp="1"/>
          </p:cNvPicPr>
          <p:nvPr>
            <p:ph type="body" idx="1"/>
          </p:nvPr>
        </p:nvPicPr>
        <p:blipFill rotWithShape="1">
          <a:blip r:embed="rId4">
            <a:alphaModFix/>
          </a:blip>
          <a:srcRect/>
          <a:stretch/>
        </p:blipFill>
        <p:spPr>
          <a:xfrm>
            <a:off x="1" y="681038"/>
            <a:ext cx="5709150" cy="4037266"/>
          </a:xfrm>
          <a:prstGeom prst="rect">
            <a:avLst/>
          </a:prstGeom>
          <a:noFill/>
          <a:ln>
            <a:noFill/>
          </a:ln>
        </p:spPr>
      </p:pic>
      <p:sp>
        <p:nvSpPr>
          <p:cNvPr id="510" name="Google Shape;510;p37"/>
          <p:cNvSpPr txBox="1"/>
          <p:nvPr/>
        </p:nvSpPr>
        <p:spPr>
          <a:xfrm>
            <a:off x="5709150" y="681038"/>
            <a:ext cx="6629153" cy="2142363"/>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fr-FR" sz="2400" noProof="0" dirty="0">
                <a:solidFill>
                  <a:schemeClr val="dk1"/>
                </a:solidFill>
                <a:latin typeface="Calibri" panose="020F0502020204030204" pitchFamily="34" charset="0"/>
                <a:ea typeface="Calibri"/>
                <a:cs typeface="Calibri" panose="020F0502020204030204" pitchFamily="34" charset="0"/>
                <a:sym typeface="Calibri"/>
              </a:rPr>
              <a:t>Les donnés Swot sont disponibles en haute résolution (données « hydrologiques ») le long des côtes</a:t>
            </a:r>
            <a:endParaRPr lang="fr-FR" noProof="0" dirty="0">
              <a:latin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dk1"/>
              </a:buClr>
              <a:buSzPts val="2400"/>
              <a:buFont typeface="Arial"/>
              <a:buChar char="•"/>
            </a:pPr>
            <a:r>
              <a:rPr lang="fr-FR" sz="2400" noProof="0" dirty="0">
                <a:solidFill>
                  <a:schemeClr val="dk1"/>
                </a:solidFill>
                <a:latin typeface="Calibri" panose="020F0502020204030204" pitchFamily="34" charset="0"/>
                <a:ea typeface="Calibri"/>
                <a:cs typeface="Calibri" panose="020F0502020204030204" pitchFamily="34" charset="0"/>
                <a:sym typeface="Calibri"/>
              </a:rPr>
              <a:t>Selon la marée, on peut voir </a:t>
            </a:r>
            <a:r>
              <a:rPr lang="fr-FR" sz="2400" dirty="0">
                <a:solidFill>
                  <a:schemeClr val="dk1"/>
                </a:solidFill>
                <a:latin typeface="Calibri" panose="020F0502020204030204" pitchFamily="34" charset="0"/>
                <a:ea typeface="Calibri"/>
                <a:cs typeface="Calibri" panose="020F0502020204030204" pitchFamily="34" charset="0"/>
                <a:sym typeface="Calibri"/>
              </a:rPr>
              <a:t>le fond (sable, vase…) ou la hauteur d’eau</a:t>
            </a:r>
            <a:r>
              <a:rPr lang="fr-FR" sz="2400" noProof="0" dirty="0">
                <a:solidFill>
                  <a:schemeClr val="dk1"/>
                </a:solidFill>
                <a:latin typeface="Calibri" panose="020F0502020204030204" pitchFamily="34" charset="0"/>
                <a:ea typeface="Calibri"/>
                <a:cs typeface="Calibri" panose="020F0502020204030204" pitchFamily="34" charset="0"/>
                <a:sym typeface="Calibri"/>
              </a:rPr>
              <a:t>.</a:t>
            </a:r>
            <a:endParaRPr lang="fr-FR" noProof="0" dirty="0">
              <a:latin typeface="Calibri" panose="020F0502020204030204" pitchFamily="34" charset="0"/>
              <a:cs typeface="Calibri" panose="020F0502020204030204" pitchFamily="34" charset="0"/>
            </a:endParaRPr>
          </a:p>
          <a:p>
            <a:pPr marL="228600" marR="0" lvl="0" indent="-50800" algn="l" rtl="0">
              <a:lnSpc>
                <a:spcPct val="90000"/>
              </a:lnSpc>
              <a:spcBef>
                <a:spcPts val="1000"/>
              </a:spcBef>
              <a:spcAft>
                <a:spcPts val="0"/>
              </a:spcAft>
              <a:buClr>
                <a:schemeClr val="dk1"/>
              </a:buClr>
              <a:buSzPts val="2800"/>
              <a:buFont typeface="Arial"/>
              <a:buNone/>
            </a:pPr>
            <a:endParaRPr lang="fr-FR" sz="2800" noProof="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511" name="Google Shape;511;p37"/>
          <p:cNvSpPr txBox="1"/>
          <p:nvPr/>
        </p:nvSpPr>
        <p:spPr>
          <a:xfrm>
            <a:off x="0" y="4994910"/>
            <a:ext cx="5976668" cy="1865757"/>
          </a:xfrm>
          <a:prstGeom prst="rect">
            <a:avLst/>
          </a:prstGeom>
          <a:noFill/>
          <a:ln>
            <a:noFill/>
          </a:ln>
        </p:spPr>
        <p:txBody>
          <a:bodyPr spcFirstLastPara="1" wrap="square" lIns="91425" tIns="45700" rIns="91425" bIns="45700" anchor="t" anchorCtr="0">
            <a:normAutofit/>
          </a:bodyPr>
          <a:lstStyle/>
          <a:p>
            <a:pPr marL="0" marR="0" lvl="0" indent="0" algn="r" rtl="0">
              <a:lnSpc>
                <a:spcPct val="90000"/>
              </a:lnSpc>
              <a:spcBef>
                <a:spcPts val="0"/>
              </a:spcBef>
              <a:spcAft>
                <a:spcPts val="0"/>
              </a:spcAft>
              <a:buClr>
                <a:srgbClr val="7F7F7F"/>
              </a:buClr>
              <a:buSzPts val="1400"/>
              <a:buFont typeface="Arial"/>
              <a:buNone/>
            </a:pPr>
            <a:r>
              <a:rPr lang="fr-FR" sz="1400" i="1" noProof="0" dirty="0">
                <a:solidFill>
                  <a:srgbClr val="7F7F7F"/>
                </a:solidFill>
                <a:latin typeface="Calibri" panose="020F0502020204030204" pitchFamily="34" charset="0"/>
                <a:ea typeface="Calibri"/>
                <a:cs typeface="Calibri" panose="020F0502020204030204" pitchFamily="34" charset="0"/>
                <a:sym typeface="Calibri"/>
              </a:rPr>
              <a:t>Mesures de hauteur Swot </a:t>
            </a:r>
            <a:r>
              <a:rPr lang="fr-FR" sz="1400" i="1" dirty="0">
                <a:solidFill>
                  <a:srgbClr val="7F7F7F"/>
                </a:solidFill>
                <a:latin typeface="Calibri" panose="020F0502020204030204" pitchFamily="34" charset="0"/>
                <a:ea typeface="Calibri"/>
                <a:cs typeface="Calibri" panose="020F0502020204030204" pitchFamily="34" charset="0"/>
                <a:sym typeface="Calibri"/>
              </a:rPr>
              <a:t>à marée basse </a:t>
            </a:r>
            <a:r>
              <a:rPr lang="fr-FR" sz="1400" i="1" noProof="0" dirty="0">
                <a:solidFill>
                  <a:srgbClr val="7F7F7F"/>
                </a:solidFill>
                <a:latin typeface="Calibri" panose="020F0502020204030204" pitchFamily="34" charset="0"/>
                <a:ea typeface="Calibri"/>
                <a:cs typeface="Calibri" panose="020F0502020204030204" pitchFamily="34" charset="0"/>
                <a:sym typeface="Calibri"/>
              </a:rPr>
              <a:t>(en haut, le sable humide réfléchit le signal radar), </a:t>
            </a:r>
            <a:r>
              <a:rPr lang="fr-FR" sz="1400" i="1" dirty="0">
                <a:solidFill>
                  <a:srgbClr val="7F7F7F"/>
                </a:solidFill>
                <a:latin typeface="Calibri" panose="020F0502020204030204" pitchFamily="34" charset="0"/>
                <a:ea typeface="Calibri"/>
                <a:cs typeface="Calibri" panose="020F0502020204030204" pitchFamily="34" charset="0"/>
                <a:sym typeface="Calibri"/>
              </a:rPr>
              <a:t>et haute</a:t>
            </a:r>
            <a:r>
              <a:rPr lang="fr-FR" sz="1400" i="1" noProof="0" dirty="0">
                <a:solidFill>
                  <a:srgbClr val="7F7F7F"/>
                </a:solidFill>
                <a:latin typeface="Calibri" panose="020F0502020204030204" pitchFamily="34" charset="0"/>
                <a:ea typeface="Calibri"/>
                <a:cs typeface="Calibri" panose="020F0502020204030204" pitchFamily="34" charset="0"/>
                <a:sym typeface="Calibri"/>
              </a:rPr>
              <a:t>e(~12 m dans les annuaires de marée, à droite) sur la Baie du Mont St Michel, France. </a:t>
            </a:r>
            <a:br>
              <a:rPr lang="fr-FR" sz="1400" i="1" noProof="0" dirty="0">
                <a:solidFill>
                  <a:srgbClr val="7F7F7F"/>
                </a:solidFill>
                <a:latin typeface="Calibri" panose="020F0502020204030204" pitchFamily="34" charset="0"/>
                <a:ea typeface="Calibri"/>
                <a:cs typeface="Calibri" panose="020F0502020204030204" pitchFamily="34" charset="0"/>
                <a:sym typeface="Calibri"/>
              </a:rPr>
            </a:br>
            <a:r>
              <a:rPr lang="fr-FR" sz="1400" i="1" noProof="0" dirty="0">
                <a:solidFill>
                  <a:srgbClr val="7F7F7F"/>
                </a:solidFill>
                <a:latin typeface="Calibri" panose="020F0502020204030204" pitchFamily="34" charset="0"/>
                <a:ea typeface="Calibri"/>
                <a:cs typeface="Calibri" panose="020F0502020204030204" pitchFamily="34" charset="0"/>
                <a:sym typeface="Calibri"/>
              </a:rPr>
              <a:t>(crédit Cnes/Aviso, image de fond Sentinel-2)</a:t>
            </a:r>
          </a:p>
        </p:txBody>
      </p:sp>
      <p:sp>
        <p:nvSpPr>
          <p:cNvPr id="512" name="Google Shape;512;p37"/>
          <p:cNvSpPr/>
          <p:nvPr/>
        </p:nvSpPr>
        <p:spPr>
          <a:xfrm>
            <a:off x="3650456" y="3429000"/>
            <a:ext cx="226219" cy="240506"/>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513" name="Google Shape;513;p37"/>
          <p:cNvSpPr/>
          <p:nvPr/>
        </p:nvSpPr>
        <p:spPr>
          <a:xfrm>
            <a:off x="9956006" y="5476875"/>
            <a:ext cx="226219" cy="240506"/>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8"/>
          <p:cNvSpPr txBox="1">
            <a:spLocks noGrp="1"/>
          </p:cNvSpPr>
          <p:nvPr>
            <p:ph type="title"/>
          </p:nvPr>
        </p:nvSpPr>
        <p:spPr>
          <a:xfrm>
            <a:off x="-1" y="136526"/>
            <a:ext cx="12192001" cy="5445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00000"/>
              <a:buFont typeface="Calibri"/>
              <a:buNone/>
            </a:pPr>
            <a:r>
              <a:rPr lang="fr-FR" sz="3600" noProof="0" dirty="0">
                <a:latin typeface="Calibri" panose="020F0502020204030204" pitchFamily="34" charset="0"/>
                <a:cs typeface="Calibri" panose="020F0502020204030204" pitchFamily="34" charset="0"/>
              </a:rPr>
              <a:t>Marée dans les estuaires (estuaire de la Severn, Angleterre)	</a:t>
            </a:r>
          </a:p>
        </p:txBody>
      </p:sp>
      <p:pic>
        <p:nvPicPr>
          <p:cNvPr id="520" name="Google Shape;520;p38" descr="A close-up of a map&#10;&#10;Description automatically generated"/>
          <p:cNvPicPr preferRelativeResize="0"/>
          <p:nvPr/>
        </p:nvPicPr>
        <p:blipFill rotWithShape="1">
          <a:blip r:embed="rId3">
            <a:alphaModFix/>
          </a:blip>
          <a:srcRect/>
          <a:stretch/>
        </p:blipFill>
        <p:spPr>
          <a:xfrm>
            <a:off x="89535" y="787512"/>
            <a:ext cx="11931015" cy="5053612"/>
          </a:xfrm>
          <a:prstGeom prst="rect">
            <a:avLst/>
          </a:prstGeom>
          <a:noFill/>
          <a:ln>
            <a:noFill/>
          </a:ln>
        </p:spPr>
      </p:pic>
      <p:sp>
        <p:nvSpPr>
          <p:cNvPr id="521" name="Google Shape;521;p38"/>
          <p:cNvSpPr txBox="1"/>
          <p:nvPr/>
        </p:nvSpPr>
        <p:spPr>
          <a:xfrm>
            <a:off x="212405" y="5841124"/>
            <a:ext cx="11795762" cy="756654"/>
          </a:xfrm>
          <a:prstGeom prst="rect">
            <a:avLst/>
          </a:prstGeom>
          <a:noFill/>
          <a:ln>
            <a:noFill/>
          </a:ln>
        </p:spPr>
        <p:txBody>
          <a:bodyPr spcFirstLastPara="1" wrap="square" lIns="0" tIns="0" rIns="0" bIns="0" anchor="t" anchorCtr="0">
            <a:noAutofit/>
          </a:bodyPr>
          <a:lstStyle/>
          <a:p>
            <a:pPr marL="0" marR="0" lvl="1" indent="0" algn="ctr" rtl="0">
              <a:lnSpc>
                <a:spcPct val="114000"/>
              </a:lnSpc>
              <a:spcBef>
                <a:spcPts val="0"/>
              </a:spcBef>
              <a:spcAft>
                <a:spcPts val="0"/>
              </a:spcAft>
              <a:buNone/>
            </a:pP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Carte de </a:t>
            </a:r>
            <a:r>
              <a:rPr lang="fr-FR" sz="1400" i="1" dirty="0">
                <a:solidFill>
                  <a:srgbClr val="7F7F7F"/>
                </a:solidFill>
                <a:latin typeface="Calibri" panose="020F0502020204030204" pitchFamily="34" charset="0"/>
                <a:ea typeface="Calibri"/>
                <a:cs typeface="Calibri" panose="020F0502020204030204" pitchFamily="34" charset="0"/>
                <a:sym typeface="Calibri"/>
              </a:rPr>
              <a:t>s</a:t>
            </a:r>
            <a:r>
              <a:rPr lang="fr-FR" sz="1400" b="0" i="1" u="none" strike="noStrike" cap="none" noProof="0" dirty="0" err="1">
                <a:solidFill>
                  <a:srgbClr val="7F7F7F"/>
                </a:solidFill>
                <a:latin typeface="Calibri" panose="020F0502020204030204" pitchFamily="34" charset="0"/>
                <a:ea typeface="Calibri"/>
                <a:cs typeface="Calibri" panose="020F0502020204030204" pitchFamily="34" charset="0"/>
                <a:sym typeface="Calibri"/>
              </a:rPr>
              <a:t>ituation</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avec l’estuaire de la Severn dans le rectangle rouge et la fauchée Swot (orbite à 1 jours) . </a:t>
            </a:r>
            <a:b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b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Anomalies de hauteurs de mer à marée basse (B) et haute (C). (Crédit Tech. U. Munich, </a:t>
            </a:r>
            <a:r>
              <a:rPr lang="fr-FR" sz="1400" b="0" i="1" u="none" strike="noStrike" cap="none" noProof="0" dirty="0" err="1">
                <a:solidFill>
                  <a:srgbClr val="7F7F7F"/>
                </a:solidFill>
                <a:latin typeface="Calibri" panose="020F0502020204030204" pitchFamily="34" charset="0"/>
                <a:ea typeface="Calibri"/>
                <a:cs typeface="Calibri" panose="020F0502020204030204" pitchFamily="34" charset="0"/>
                <a:sym typeface="Calibri"/>
              </a:rPr>
              <a:t>courtesy</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M. Hart-Davis)</a:t>
            </a:r>
            <a:endParaRPr lang="fr-FR" noProof="0" dirty="0">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9"/>
          <p:cNvSpPr txBox="1">
            <a:spLocks noGrp="1"/>
          </p:cNvSpPr>
          <p:nvPr>
            <p:ph type="title"/>
          </p:nvPr>
        </p:nvSpPr>
        <p:spPr>
          <a:xfrm>
            <a:off x="142875" y="136526"/>
            <a:ext cx="11915700" cy="498598"/>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4400"/>
              <a:buFont typeface="Calibri"/>
              <a:buNone/>
            </a:pPr>
            <a:r>
              <a:rPr lang="fr-FR" sz="3600" noProof="0" dirty="0">
                <a:latin typeface="Calibri" panose="020F0502020204030204" pitchFamily="34" charset="0"/>
                <a:cs typeface="Calibri" panose="020F0502020204030204" pitchFamily="34" charset="0"/>
              </a:rPr>
              <a:t>Marée dans les estuaires (estuaire de la Severn, Angleterre)	</a:t>
            </a:r>
          </a:p>
        </p:txBody>
      </p:sp>
      <p:sp>
        <p:nvSpPr>
          <p:cNvPr id="527" name="Google Shape;527;p39"/>
          <p:cNvSpPr txBox="1">
            <a:spLocks noGrp="1"/>
          </p:cNvSpPr>
          <p:nvPr>
            <p:ph type="body" idx="2"/>
          </p:nvPr>
        </p:nvSpPr>
        <p:spPr>
          <a:xfrm>
            <a:off x="425453" y="5157378"/>
            <a:ext cx="11633197" cy="13830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r-FR" noProof="0" dirty="0">
                <a:latin typeface="Calibri" panose="020F0502020204030204" pitchFamily="34" charset="0"/>
                <a:cs typeface="Calibri" panose="020F0502020204030204" pitchFamily="34" charset="0"/>
              </a:rPr>
              <a:t>Les composantes de marées peuvent être extraites des </a:t>
            </a:r>
            <a:r>
              <a:rPr lang="fr-FR" dirty="0">
                <a:latin typeface="Calibri" panose="020F0502020204030204" pitchFamily="34" charset="0"/>
                <a:cs typeface="Calibri" panose="020F0502020204030204" pitchFamily="34" charset="0"/>
              </a:rPr>
              <a:t>hauteurs de mer mesurées par Swot</a:t>
            </a:r>
            <a:r>
              <a:rPr lang="fr-FR" noProof="0" dirty="0">
                <a:latin typeface="Calibri" panose="020F0502020204030204" pitchFamily="34" charset="0"/>
                <a:cs typeface="Calibri" panose="020F0502020204030204" pitchFamily="34" charset="0"/>
              </a:rPr>
              <a:t> (y compris les composantes solaires, puisque les orbites ne sont pas phasées avec les jours (orbite non-héliosynchrone))</a:t>
            </a:r>
          </a:p>
        </p:txBody>
      </p:sp>
      <p:pic>
        <p:nvPicPr>
          <p:cNvPr id="529" name="Google Shape;529;p39"/>
          <p:cNvPicPr preferRelativeResize="0"/>
          <p:nvPr/>
        </p:nvPicPr>
        <p:blipFill rotWithShape="1">
          <a:blip r:embed="rId3">
            <a:alphaModFix/>
          </a:blip>
          <a:srcRect/>
          <a:stretch/>
        </p:blipFill>
        <p:spPr>
          <a:xfrm>
            <a:off x="329985" y="931068"/>
            <a:ext cx="11436562" cy="3827079"/>
          </a:xfrm>
          <a:prstGeom prst="rect">
            <a:avLst/>
          </a:prstGeom>
          <a:noFill/>
          <a:ln>
            <a:noFill/>
          </a:ln>
        </p:spPr>
      </p:pic>
      <p:sp>
        <p:nvSpPr>
          <p:cNvPr id="530" name="Google Shape;530;p39"/>
          <p:cNvSpPr txBox="1"/>
          <p:nvPr/>
        </p:nvSpPr>
        <p:spPr>
          <a:xfrm>
            <a:off x="133350" y="4758147"/>
            <a:ext cx="11795762" cy="37392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fr-FR" sz="1400" i="1" noProof="0" dirty="0">
                <a:solidFill>
                  <a:srgbClr val="7F7F7F"/>
                </a:solidFill>
                <a:latin typeface="Calibri" panose="020F0502020204030204" pitchFamily="34" charset="0"/>
                <a:ea typeface="Calibri"/>
                <a:cs typeface="Calibri" panose="020F0502020204030204" pitchFamily="34" charset="0"/>
                <a:sym typeface="Calibri"/>
              </a:rPr>
              <a:t>Amplitude et </a:t>
            </a:r>
            <a:r>
              <a:rPr lang="fr-FR" sz="1400" i="1" dirty="0">
                <a:solidFill>
                  <a:srgbClr val="7F7F7F"/>
                </a:solidFill>
                <a:latin typeface="Calibri" panose="020F0502020204030204" pitchFamily="34" charset="0"/>
                <a:ea typeface="Calibri"/>
                <a:cs typeface="Calibri" panose="020F0502020204030204" pitchFamily="34" charset="0"/>
                <a:sym typeface="Calibri"/>
              </a:rPr>
              <a:t>p</a:t>
            </a:r>
            <a:r>
              <a:rPr lang="fr-FR" sz="1400" i="1" noProof="0" dirty="0">
                <a:solidFill>
                  <a:srgbClr val="7F7F7F"/>
                </a:solidFill>
                <a:latin typeface="Calibri" panose="020F0502020204030204" pitchFamily="34" charset="0"/>
                <a:ea typeface="Calibri"/>
                <a:cs typeface="Calibri" panose="020F0502020204030204" pitchFamily="34" charset="0"/>
                <a:sym typeface="Calibri"/>
              </a:rPr>
              <a:t>hase de la composante solaire semi-diurne S2, calculée </a:t>
            </a:r>
            <a:r>
              <a:rPr lang="fr-FR" sz="1400" i="1" dirty="0">
                <a:solidFill>
                  <a:srgbClr val="7F7F7F"/>
                </a:solidFill>
                <a:latin typeface="Calibri" panose="020F0502020204030204" pitchFamily="34" charset="0"/>
                <a:ea typeface="Calibri"/>
                <a:cs typeface="Calibri" panose="020F0502020204030204" pitchFamily="34" charset="0"/>
                <a:sym typeface="Calibri"/>
              </a:rPr>
              <a:t>à partir de mesures Swot</a:t>
            </a:r>
            <a:r>
              <a:rPr lang="fr-FR" sz="1400" i="1" noProof="0" dirty="0">
                <a:solidFill>
                  <a:srgbClr val="7F7F7F"/>
                </a:solidFill>
                <a:latin typeface="Calibri" panose="020F0502020204030204" pitchFamily="34" charset="0"/>
                <a:ea typeface="Calibri"/>
                <a:cs typeface="Calibri" panose="020F0502020204030204" pitchFamily="34" charset="0"/>
                <a:sym typeface="Calibri"/>
              </a:rPr>
              <a:t> (Crédit Tech. U. Munich, </a:t>
            </a:r>
            <a:r>
              <a:rPr lang="fr-FR" sz="1400" i="1" noProof="0" dirty="0" err="1">
                <a:solidFill>
                  <a:srgbClr val="7F7F7F"/>
                </a:solidFill>
                <a:latin typeface="Calibri" panose="020F0502020204030204" pitchFamily="34" charset="0"/>
                <a:ea typeface="Calibri"/>
                <a:cs typeface="Calibri" panose="020F0502020204030204" pitchFamily="34" charset="0"/>
                <a:sym typeface="Calibri"/>
              </a:rPr>
              <a:t>courtesy</a:t>
            </a:r>
            <a:r>
              <a:rPr lang="fr-FR" sz="1400" i="1" noProof="0" dirty="0">
                <a:solidFill>
                  <a:srgbClr val="7F7F7F"/>
                </a:solidFill>
                <a:latin typeface="Calibri" panose="020F0502020204030204" pitchFamily="34" charset="0"/>
                <a:ea typeface="Calibri"/>
                <a:cs typeface="Calibri" panose="020F0502020204030204" pitchFamily="34" charset="0"/>
                <a:sym typeface="Calibri"/>
              </a:rPr>
              <a:t> M. Hart-Davis)</a:t>
            </a:r>
            <a:endParaRPr lang="fr-FR" noProof="0" dirty="0">
              <a:latin typeface="Calibri" panose="020F0502020204030204" pitchFamily="34" charset="0"/>
              <a:cs typeface="Calibri" panose="020F0502020204030204" pitchFamily="34" charset="0"/>
            </a:endParaRPr>
          </a:p>
          <a:p>
            <a:pPr marL="0" marR="0" lvl="1" indent="0" algn="r" rtl="0">
              <a:lnSpc>
                <a:spcPct val="114000"/>
              </a:lnSpc>
              <a:spcBef>
                <a:spcPts val="0"/>
              </a:spcBef>
              <a:spcAft>
                <a:spcPts val="0"/>
              </a:spcAft>
              <a:buClr>
                <a:schemeClr val="lt2"/>
              </a:buClr>
              <a:buSzPts val="1400"/>
              <a:buFont typeface="Arial"/>
              <a:buNone/>
            </a:pPr>
            <a:endParaRPr lang="fr-FR" sz="1400" b="0" i="0" u="none" strike="noStrike" cap="none" noProof="0" dirty="0">
              <a:solidFill>
                <a:srgbClr val="A5A5A5"/>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0"/>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Calibri" panose="020F0502020204030204" pitchFamily="34" charset="0"/>
                <a:cs typeface="Calibri" panose="020F0502020204030204" pitchFamily="34" charset="0"/>
              </a:rPr>
              <a:t>Marée dans les cours d’eau (Elbe, Allemagne &amp; Congo)	</a:t>
            </a:r>
          </a:p>
        </p:txBody>
      </p:sp>
      <p:pic>
        <p:nvPicPr>
          <p:cNvPr id="537" name="Google Shape;537;p40"/>
          <p:cNvPicPr preferRelativeResize="0">
            <a:picLocks noGrp="1"/>
          </p:cNvPicPr>
          <p:nvPr>
            <p:ph type="body" idx="1"/>
          </p:nvPr>
        </p:nvPicPr>
        <p:blipFill rotWithShape="1">
          <a:blip r:embed="rId3">
            <a:alphaModFix/>
          </a:blip>
          <a:srcRect/>
          <a:stretch/>
        </p:blipFill>
        <p:spPr>
          <a:xfrm>
            <a:off x="6752015" y="785684"/>
            <a:ext cx="4947935" cy="5410200"/>
          </a:xfrm>
          <a:prstGeom prst="rect">
            <a:avLst/>
          </a:prstGeom>
          <a:noFill/>
          <a:ln>
            <a:noFill/>
          </a:ln>
        </p:spPr>
      </p:pic>
      <p:pic>
        <p:nvPicPr>
          <p:cNvPr id="538" name="Google Shape;538;p40" descr="A map of land with different colors&#10;&#10;Description automatically generated with medium confidence"/>
          <p:cNvPicPr preferRelativeResize="0"/>
          <p:nvPr/>
        </p:nvPicPr>
        <p:blipFill rotWithShape="1">
          <a:blip r:embed="rId4">
            <a:alphaModFix/>
          </a:blip>
          <a:srcRect/>
          <a:stretch/>
        </p:blipFill>
        <p:spPr>
          <a:xfrm>
            <a:off x="497844" y="680909"/>
            <a:ext cx="5980164" cy="5496182"/>
          </a:xfrm>
          <a:prstGeom prst="rect">
            <a:avLst/>
          </a:prstGeom>
          <a:noFill/>
          <a:ln>
            <a:noFill/>
          </a:ln>
        </p:spPr>
      </p:pic>
      <p:sp>
        <p:nvSpPr>
          <p:cNvPr id="539" name="Google Shape;539;p40"/>
          <p:cNvSpPr txBox="1"/>
          <p:nvPr/>
        </p:nvSpPr>
        <p:spPr>
          <a:xfrm>
            <a:off x="396238" y="6195884"/>
            <a:ext cx="11795762" cy="373923"/>
          </a:xfrm>
          <a:prstGeom prst="rect">
            <a:avLst/>
          </a:prstGeom>
          <a:noFill/>
          <a:ln>
            <a:noFill/>
          </a:ln>
        </p:spPr>
        <p:txBody>
          <a:bodyPr spcFirstLastPara="1" wrap="square" lIns="0" tIns="0" rIns="0" bIns="0" anchor="t" anchorCtr="0">
            <a:noAutofit/>
          </a:bodyPr>
          <a:lstStyle/>
          <a:p>
            <a:pPr marL="0" marR="0" lvl="1" indent="0" algn="ctr" rtl="0">
              <a:lnSpc>
                <a:spcPct val="114000"/>
              </a:lnSpc>
              <a:spcBef>
                <a:spcPts val="0"/>
              </a:spcBef>
              <a:spcAft>
                <a:spcPts val="0"/>
              </a:spcAft>
              <a:buNone/>
            </a:pPr>
            <a:r>
              <a:rPr lang="fr-FR" sz="1400" i="1" noProof="0" dirty="0">
                <a:solidFill>
                  <a:srgbClr val="7F7F7F"/>
                </a:solidFill>
                <a:latin typeface="Calibri" panose="020F0502020204030204" pitchFamily="34" charset="0"/>
                <a:ea typeface="Calibri"/>
                <a:cs typeface="Calibri" panose="020F0502020204030204" pitchFamily="34" charset="0"/>
                <a:sym typeface="Calibri"/>
              </a:rPr>
              <a:t>Amplitude et </a:t>
            </a:r>
            <a:r>
              <a:rPr lang="fr-FR" sz="1400" i="1" dirty="0">
                <a:solidFill>
                  <a:srgbClr val="7F7F7F"/>
                </a:solidFill>
                <a:latin typeface="Calibri" panose="020F0502020204030204" pitchFamily="34" charset="0"/>
                <a:ea typeface="Calibri"/>
                <a:cs typeface="Calibri" panose="020F0502020204030204" pitchFamily="34" charset="0"/>
                <a:sym typeface="Calibri"/>
              </a:rPr>
              <a:t>p</a:t>
            </a:r>
            <a:r>
              <a:rPr lang="fr-FR" sz="1400" i="1" noProof="0" dirty="0">
                <a:solidFill>
                  <a:srgbClr val="7F7F7F"/>
                </a:solidFill>
                <a:latin typeface="Calibri" panose="020F0502020204030204" pitchFamily="34" charset="0"/>
                <a:ea typeface="Calibri"/>
                <a:cs typeface="Calibri" panose="020F0502020204030204" pitchFamily="34" charset="0"/>
                <a:sym typeface="Calibri"/>
              </a:rPr>
              <a:t>hase de la composante lunaire semi-diurne M2, calculée </a:t>
            </a:r>
            <a:r>
              <a:rPr lang="fr-FR" sz="1400" i="1" dirty="0">
                <a:solidFill>
                  <a:srgbClr val="7F7F7F"/>
                </a:solidFill>
                <a:latin typeface="Calibri" panose="020F0502020204030204" pitchFamily="34" charset="0"/>
                <a:ea typeface="Calibri"/>
                <a:cs typeface="Calibri" panose="020F0502020204030204" pitchFamily="34" charset="0"/>
                <a:sym typeface="Calibri"/>
              </a:rPr>
              <a:t>à partir de mesures Swot, à gauche sur le fleuve Elbe (Allemagne) et à droite sur le fleuve Congo</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a:t>
            </a:r>
            <a:r>
              <a:rPr lang="fr-FR" sz="1400" i="1" dirty="0">
                <a:solidFill>
                  <a:srgbClr val="7F7F7F"/>
                </a:solidFill>
                <a:latin typeface="Calibri" panose="020F0502020204030204" pitchFamily="34" charset="0"/>
                <a:ea typeface="Calibri"/>
                <a:cs typeface="Calibri" panose="020F0502020204030204" pitchFamily="34" charset="0"/>
                <a:sym typeface="Calibri"/>
              </a:rPr>
              <a:t>entre le</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Congo et la République Démocratique du Congo). (Crédit Tech. U. Munich, </a:t>
            </a:r>
            <a:r>
              <a:rPr lang="fr-FR" sz="1400" b="0" i="1" u="none" strike="noStrike" cap="none" noProof="0" dirty="0" err="1">
                <a:solidFill>
                  <a:srgbClr val="7F7F7F"/>
                </a:solidFill>
                <a:latin typeface="Calibri" panose="020F0502020204030204" pitchFamily="34" charset="0"/>
                <a:ea typeface="Calibri"/>
                <a:cs typeface="Calibri" panose="020F0502020204030204" pitchFamily="34" charset="0"/>
                <a:sym typeface="Calibri"/>
              </a:rPr>
              <a:t>courtesy</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M. Hart-Davis)</a:t>
            </a:r>
            <a:endParaRPr lang="fr-FR" noProof="0" dirty="0">
              <a:latin typeface="Calibri" panose="020F0502020204030204" pitchFamily="34" charset="0"/>
              <a:cs typeface="Calibri" panose="020F0502020204030204" pitchFamily="34" charset="0"/>
            </a:endParaRPr>
          </a:p>
          <a:p>
            <a:pPr marL="0" marR="0" lvl="1" indent="0" algn="r" rtl="0">
              <a:lnSpc>
                <a:spcPct val="114000"/>
              </a:lnSpc>
              <a:spcBef>
                <a:spcPts val="0"/>
              </a:spcBef>
              <a:spcAft>
                <a:spcPts val="0"/>
              </a:spcAft>
              <a:buClr>
                <a:schemeClr val="lt2"/>
              </a:buClr>
              <a:buSzPts val="1400"/>
              <a:buFont typeface="Arial"/>
              <a:buNone/>
            </a:pPr>
            <a:endParaRPr lang="fr-FR" sz="1400" b="0" i="0" u="none" strike="noStrike" cap="none" noProof="0" dirty="0">
              <a:solidFill>
                <a:srgbClr val="7F7F7F"/>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26B81F-D186-071D-5CF6-E63A6B40B0D8}"/>
              </a:ext>
            </a:extLst>
          </p:cNvPr>
          <p:cNvSpPr>
            <a:spLocks noGrp="1"/>
          </p:cNvSpPr>
          <p:nvPr>
            <p:ph type="title"/>
          </p:nvPr>
        </p:nvSpPr>
        <p:spPr/>
        <p:txBody>
          <a:bodyPr>
            <a:normAutofit fontScale="90000"/>
          </a:bodyPr>
          <a:lstStyle/>
          <a:p>
            <a:r>
              <a:rPr lang="fr-FR" noProof="0" dirty="0">
                <a:latin typeface="+mn-lt"/>
              </a:rPr>
              <a:t>Avant Swot, sur océan	</a:t>
            </a:r>
          </a:p>
        </p:txBody>
      </p:sp>
      <p:sp>
        <p:nvSpPr>
          <p:cNvPr id="3" name="Espace réservé du contenu 2">
            <a:extLst>
              <a:ext uri="{FF2B5EF4-FFF2-40B4-BE49-F238E27FC236}">
                <a16:creationId xmlns:a16="http://schemas.microsoft.com/office/drawing/2014/main" id="{1070AE9A-3D27-E7B2-C2E9-445A1B6B3DC4}"/>
              </a:ext>
            </a:extLst>
          </p:cNvPr>
          <p:cNvSpPr>
            <a:spLocks noGrp="1"/>
          </p:cNvSpPr>
          <p:nvPr>
            <p:ph idx="1"/>
          </p:nvPr>
        </p:nvSpPr>
        <p:spPr/>
        <p:txBody>
          <a:bodyPr/>
          <a:lstStyle/>
          <a:p>
            <a:pPr marL="285750" indent="-285750">
              <a:buFontTx/>
              <a:buChar char="-"/>
            </a:pPr>
            <a:r>
              <a:rPr lang="fr-FR" noProof="0" dirty="0"/>
              <a:t>Élévation du niveau des mers, globale &amp; régionale</a:t>
            </a:r>
          </a:p>
          <a:p>
            <a:pPr marL="285750" indent="-285750">
              <a:buFontTx/>
              <a:buChar char="-"/>
            </a:pPr>
            <a:r>
              <a:rPr lang="fr-FR" noProof="0" dirty="0"/>
              <a:t>Circulation océanique, globale &amp; régionale (</a:t>
            </a:r>
            <a:r>
              <a:rPr lang="fr-FR" noProof="0" dirty="0">
                <a:sym typeface="Wingdings" panose="05000000000000000000" pitchFamily="2" charset="2"/>
              </a:rPr>
              <a:t> suivi d’</a:t>
            </a:r>
            <a:r>
              <a:rPr lang="fr-FR" noProof="0" dirty="0" err="1">
                <a:sym typeface="Wingdings" panose="05000000000000000000" pitchFamily="2" charset="2"/>
              </a:rPr>
              <a:t>ENSO</a:t>
            </a:r>
            <a:r>
              <a:rPr lang="fr-FR" noProof="0" dirty="0">
                <a:sym typeface="Wingdings" panose="05000000000000000000" pitchFamily="2" charset="2"/>
              </a:rPr>
              <a:t>)</a:t>
            </a:r>
            <a:endParaRPr lang="fr-FR" noProof="0" dirty="0"/>
          </a:p>
          <a:p>
            <a:pPr marL="285750" indent="-285750">
              <a:buFontTx/>
              <a:buChar char="-"/>
            </a:pPr>
            <a:r>
              <a:rPr lang="fr-FR" noProof="0" dirty="0"/>
              <a:t>Tourbillons de grande taille en plein océan (&gt; 100 km de diamètre)</a:t>
            </a:r>
            <a:br>
              <a:rPr lang="fr-FR" noProof="0" dirty="0"/>
            </a:br>
            <a:r>
              <a:rPr lang="fr-FR" noProof="0" dirty="0"/>
              <a:t> ( </a:t>
            </a:r>
            <a:r>
              <a:rPr lang="fr-FR" noProof="0" dirty="0">
                <a:sym typeface="Wingdings" panose="05000000000000000000" pitchFamily="2" charset="2"/>
              </a:rPr>
              <a:t> océanographie opérationnelle)</a:t>
            </a:r>
          </a:p>
          <a:p>
            <a:pPr marL="285750" indent="-285750">
              <a:buFontTx/>
              <a:buChar char="-"/>
            </a:pPr>
            <a:r>
              <a:rPr lang="fr-FR" dirty="0"/>
              <a:t>Mesures côtières en fonction de la trace et de la géométrie côtière, et avec un traitement dédié,</a:t>
            </a:r>
            <a:endParaRPr lang="fr-FR" noProof="0" dirty="0"/>
          </a:p>
          <a:p>
            <a:pPr marL="285750" indent="-285750">
              <a:buFontTx/>
              <a:buChar char="-"/>
            </a:pPr>
            <a:r>
              <a:rPr lang="fr-FR" noProof="0" dirty="0"/>
              <a:t>Marées, y compris ondes internes de marées</a:t>
            </a:r>
          </a:p>
          <a:p>
            <a:pPr marL="285750" indent="-285750">
              <a:buFontTx/>
              <a:buChar char="-"/>
            </a:pPr>
            <a:r>
              <a:rPr lang="fr-FR" noProof="0" dirty="0"/>
              <a:t>Géoïde, surface moyenne océanique et bathymétrie</a:t>
            </a:r>
          </a:p>
          <a:p>
            <a:pPr marL="285750" indent="-285750">
              <a:buFontTx/>
              <a:buChar char="-"/>
            </a:pPr>
            <a:r>
              <a:rPr lang="fr-FR" noProof="0" dirty="0"/>
              <a:t>Hauteur significative de vagues et module de la vitesse du vent sous la trace</a:t>
            </a:r>
          </a:p>
          <a:p>
            <a:pPr marL="285750" indent="-285750">
              <a:buFontTx/>
              <a:buChar char="-"/>
            </a:pPr>
            <a:r>
              <a:rPr lang="fr-FR" noProof="0" dirty="0"/>
              <a:t>Mers polaires (icebergs, fractures de la banquise et glaces de mer) &amp; topographie des glaces continentales (selon l’orbite du satellite). </a:t>
            </a:r>
            <a:endParaRPr lang="fr-FR" noProof="0" dirty="0">
              <a:highlight>
                <a:srgbClr val="FFFF00"/>
              </a:highlight>
            </a:endParaRPr>
          </a:p>
          <a:p>
            <a:pPr marL="285750" indent="-285750">
              <a:buFontTx/>
              <a:buChar char="-"/>
            </a:pPr>
            <a:endParaRPr lang="fr-FR" noProof="0" dirty="0">
              <a:highlight>
                <a:srgbClr val="FFFF00"/>
              </a:highlight>
            </a:endParaRPr>
          </a:p>
          <a:p>
            <a:pPr marL="0" indent="0">
              <a:buNone/>
            </a:pPr>
            <a:endParaRPr lang="fr-FR" noProof="0" dirty="0"/>
          </a:p>
        </p:txBody>
      </p:sp>
    </p:spTree>
    <p:extLst>
      <p:ext uri="{BB962C8B-B14F-4D97-AF65-F5344CB8AC3E}">
        <p14:creationId xmlns:p14="http://schemas.microsoft.com/office/powerpoint/2010/main" val="332801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1"/>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Calibri" panose="020F0502020204030204" pitchFamily="34" charset="0"/>
                <a:cs typeface="Calibri" panose="020F0502020204030204" pitchFamily="34" charset="0"/>
              </a:rPr>
              <a:t>Marées à hautes latitudes (fjords) :  Sognefjorden	</a:t>
            </a:r>
          </a:p>
        </p:txBody>
      </p:sp>
      <p:grpSp>
        <p:nvGrpSpPr>
          <p:cNvPr id="546" name="Google Shape;546;p41"/>
          <p:cNvGrpSpPr/>
          <p:nvPr/>
        </p:nvGrpSpPr>
        <p:grpSpPr>
          <a:xfrm>
            <a:off x="194774" y="926624"/>
            <a:ext cx="2286866" cy="4952010"/>
            <a:chOff x="458933" y="1045676"/>
            <a:chExt cx="2466291" cy="5340539"/>
          </a:xfrm>
        </p:grpSpPr>
        <p:pic>
          <p:nvPicPr>
            <p:cNvPr id="547" name="Google Shape;547;p41"/>
            <p:cNvPicPr preferRelativeResize="0"/>
            <p:nvPr/>
          </p:nvPicPr>
          <p:blipFill rotWithShape="1">
            <a:blip r:embed="rId3">
              <a:alphaModFix/>
            </a:blip>
            <a:srcRect/>
            <a:stretch/>
          </p:blipFill>
          <p:spPr>
            <a:xfrm>
              <a:off x="458933" y="1045676"/>
              <a:ext cx="2466291" cy="5340539"/>
            </a:xfrm>
            <a:prstGeom prst="rect">
              <a:avLst/>
            </a:prstGeom>
            <a:noFill/>
            <a:ln>
              <a:noFill/>
            </a:ln>
          </p:spPr>
        </p:pic>
        <p:sp>
          <p:nvSpPr>
            <p:cNvPr id="548" name="Google Shape;548;p41"/>
            <p:cNvSpPr/>
            <p:nvPr/>
          </p:nvSpPr>
          <p:spPr>
            <a:xfrm>
              <a:off x="794504" y="4402170"/>
              <a:ext cx="363728" cy="247373"/>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14000"/>
                </a:lnSpc>
                <a:spcBef>
                  <a:spcPts val="0"/>
                </a:spcBef>
                <a:spcAft>
                  <a:spcPts val="0"/>
                </a:spcAft>
                <a:buClr>
                  <a:schemeClr val="dk1"/>
                </a:buClr>
                <a:buSzPts val="1800"/>
                <a:buFont typeface="Calibri"/>
                <a:buNone/>
              </a:pPr>
              <a:endParaRPr lang="fr-FR" sz="1800" b="0" i="0" u="none" strike="noStrike" cap="none" noProof="0" dirty="0">
                <a:solidFill>
                  <a:schemeClr val="lt1"/>
                </a:solidFill>
                <a:latin typeface="Calibri" panose="020F0502020204030204" pitchFamily="34" charset="0"/>
                <a:cs typeface="Calibri" panose="020F0502020204030204" pitchFamily="34" charset="0"/>
                <a:sym typeface="Arial"/>
              </a:endParaRPr>
            </a:p>
          </p:txBody>
        </p:sp>
      </p:grpSp>
      <p:sp>
        <p:nvSpPr>
          <p:cNvPr id="549" name="Google Shape;549;p41"/>
          <p:cNvSpPr txBox="1"/>
          <p:nvPr/>
        </p:nvSpPr>
        <p:spPr>
          <a:xfrm>
            <a:off x="194775" y="6116054"/>
            <a:ext cx="10723704" cy="377797"/>
          </a:xfrm>
          <a:prstGeom prst="rect">
            <a:avLst/>
          </a:prstGeom>
          <a:noFill/>
          <a:ln>
            <a:noFill/>
          </a:ln>
        </p:spPr>
        <p:txBody>
          <a:bodyPr spcFirstLastPara="1" wrap="square" lIns="0" tIns="0" rIns="0" bIns="0" anchor="t" anchorCtr="0">
            <a:noAutofit/>
          </a:bodyPr>
          <a:lstStyle/>
          <a:p>
            <a:pPr marL="0" marR="0" lvl="1" indent="0" algn="ctr" rtl="0">
              <a:lnSpc>
                <a:spcPct val="114000"/>
              </a:lnSpc>
              <a:spcBef>
                <a:spcPts val="0"/>
              </a:spcBef>
              <a:spcAft>
                <a:spcPts val="0"/>
              </a:spcAft>
              <a:buNone/>
            </a:pPr>
            <a:r>
              <a:rPr lang="fr-FR" sz="1400" i="1" dirty="0">
                <a:solidFill>
                  <a:srgbClr val="7F7F7F"/>
                </a:solidFill>
                <a:latin typeface="Calibri" panose="020F0502020204030204" pitchFamily="34" charset="0"/>
                <a:ea typeface="Calibri"/>
                <a:cs typeface="Calibri" panose="020F0502020204030204" pitchFamily="34" charset="0"/>
                <a:sym typeface="Calibri"/>
              </a:rPr>
              <a:t>Composante semi-diurne de marée</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(M2) (A)</a:t>
            </a:r>
            <a:r>
              <a:rPr lang="fr-FR" sz="1400" i="1" dirty="0">
                <a:solidFill>
                  <a:srgbClr val="7F7F7F"/>
                </a:solidFill>
                <a:latin typeface="Calibri" panose="020F0502020204030204" pitchFamily="34" charset="0"/>
                <a:ea typeface="Calibri"/>
                <a:cs typeface="Calibri" panose="020F0502020204030204" pitchFamily="34" charset="0"/>
                <a:sym typeface="Calibri"/>
              </a:rPr>
              <a:t> Amplitude</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and phase (B) dérivées de mesures Swot dans le Sognefjorden. (données haute résolution « hydrologiques ») (Crédit Tech. U. Munich, </a:t>
            </a:r>
            <a:r>
              <a:rPr lang="fr-FR" sz="1400" b="0" i="1" u="none" strike="noStrike" cap="none" noProof="0" dirty="0" err="1">
                <a:solidFill>
                  <a:srgbClr val="7F7F7F"/>
                </a:solidFill>
                <a:latin typeface="Calibri" panose="020F0502020204030204" pitchFamily="34" charset="0"/>
                <a:ea typeface="Calibri"/>
                <a:cs typeface="Calibri" panose="020F0502020204030204" pitchFamily="34" charset="0"/>
                <a:sym typeface="Calibri"/>
              </a:rPr>
              <a:t>courtesy</a:t>
            </a:r>
            <a:r>
              <a:rPr lang="fr-FR" sz="1400" b="0" i="1" u="none" strike="noStrike" cap="none" noProof="0" dirty="0">
                <a:solidFill>
                  <a:srgbClr val="7F7F7F"/>
                </a:solidFill>
                <a:latin typeface="Calibri" panose="020F0502020204030204" pitchFamily="34" charset="0"/>
                <a:ea typeface="Calibri"/>
                <a:cs typeface="Calibri" panose="020F0502020204030204" pitchFamily="34" charset="0"/>
                <a:sym typeface="Calibri"/>
              </a:rPr>
              <a:t> M. Hart-Davis)</a:t>
            </a:r>
          </a:p>
        </p:txBody>
      </p:sp>
      <p:pic>
        <p:nvPicPr>
          <p:cNvPr id="550" name="Google Shape;550;p41" descr="A screenshot of a map&#10;&#10;Description automatically generated"/>
          <p:cNvPicPr preferRelativeResize="0"/>
          <p:nvPr/>
        </p:nvPicPr>
        <p:blipFill rotWithShape="1">
          <a:blip r:embed="rId4">
            <a:alphaModFix/>
          </a:blip>
          <a:srcRect/>
          <a:stretch/>
        </p:blipFill>
        <p:spPr>
          <a:xfrm>
            <a:off x="2481639" y="849581"/>
            <a:ext cx="8650485" cy="52664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7" name="Google Shape;557;p42"/>
          <p:cNvSpPr txBox="1">
            <a:spLocks noGrp="1"/>
          </p:cNvSpPr>
          <p:nvPr>
            <p:ph type="title" idx="4294967295"/>
          </p:nvPr>
        </p:nvSpPr>
        <p:spPr>
          <a:xfrm>
            <a:off x="2133600" y="325438"/>
            <a:ext cx="10058400" cy="357505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5200"/>
              <a:buFont typeface="Calibri"/>
              <a:buNone/>
            </a:pPr>
            <a:r>
              <a:rPr lang="fr-FR" sz="5200" noProof="0" dirty="0">
                <a:latin typeface="+mn-lt"/>
              </a:rPr>
              <a:t>Ondes internes	</a:t>
            </a:r>
            <a:endParaRPr lang="fr-FR" noProof="0"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3"/>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mn-lt"/>
              </a:rPr>
              <a:t>Ondes internes de marée	</a:t>
            </a:r>
          </a:p>
        </p:txBody>
      </p:sp>
      <p:sp>
        <p:nvSpPr>
          <p:cNvPr id="565" name="Google Shape;565;p43"/>
          <p:cNvSpPr txBox="1">
            <a:spLocks noGrp="1"/>
          </p:cNvSpPr>
          <p:nvPr>
            <p:ph type="body" idx="1"/>
          </p:nvPr>
        </p:nvSpPr>
        <p:spPr>
          <a:xfrm>
            <a:off x="171450" y="828675"/>
            <a:ext cx="6229350" cy="54102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fr-FR" noProof="0" dirty="0"/>
              <a:t>Les ondes internes de marées sont des ondes de marées créées par la topographie du fond. Elles se propagent à l’interface entre les couches océaniques. </a:t>
            </a:r>
          </a:p>
          <a:p>
            <a:pPr marL="228600" lvl="0" indent="-50800" algn="l" rtl="0">
              <a:lnSpc>
                <a:spcPct val="90000"/>
              </a:lnSpc>
              <a:spcBef>
                <a:spcPts val="1000"/>
              </a:spcBef>
              <a:spcAft>
                <a:spcPts val="0"/>
              </a:spcAft>
              <a:buClr>
                <a:schemeClr val="dk1"/>
              </a:buClr>
              <a:buSzPts val="2800"/>
              <a:buNone/>
            </a:pPr>
            <a:endParaRPr lang="fr-FR" noProof="0" dirty="0"/>
          </a:p>
          <a:p>
            <a:pPr marL="228600" lvl="0" indent="-228600" algn="l" rtl="0">
              <a:lnSpc>
                <a:spcPct val="90000"/>
              </a:lnSpc>
              <a:spcBef>
                <a:spcPts val="1000"/>
              </a:spcBef>
              <a:spcAft>
                <a:spcPts val="0"/>
              </a:spcAft>
              <a:buClr>
                <a:schemeClr val="dk1"/>
              </a:buClr>
              <a:buSzPts val="2800"/>
              <a:buChar char="•"/>
            </a:pPr>
            <a:r>
              <a:rPr lang="fr-FR" noProof="0" dirty="0"/>
              <a:t>Swot observe la propagation de telles ondes en 2 dimensions</a:t>
            </a:r>
          </a:p>
          <a:p>
            <a:pPr marL="228600" lvl="0" indent="-228600" algn="l" rtl="0">
              <a:lnSpc>
                <a:spcPct val="90000"/>
              </a:lnSpc>
              <a:spcBef>
                <a:spcPts val="1000"/>
              </a:spcBef>
              <a:spcAft>
                <a:spcPts val="0"/>
              </a:spcAft>
              <a:buClr>
                <a:schemeClr val="dk1"/>
              </a:buClr>
              <a:buSzPts val="2800"/>
              <a:buChar char="•"/>
            </a:pPr>
            <a:r>
              <a:rPr lang="fr-FR" noProof="0" dirty="0"/>
              <a:t>Elles jouent un rôle important dans le mélange vertical des eaux, et dans la dissipation d’énergie</a:t>
            </a:r>
          </a:p>
          <a:p>
            <a:pPr marL="228600" lvl="0" indent="-228600" algn="l" rtl="0">
              <a:lnSpc>
                <a:spcPct val="90000"/>
              </a:lnSpc>
              <a:spcBef>
                <a:spcPts val="1000"/>
              </a:spcBef>
              <a:spcAft>
                <a:spcPts val="0"/>
              </a:spcAft>
              <a:buClr>
                <a:schemeClr val="dk1"/>
              </a:buClr>
              <a:buSzPts val="2800"/>
              <a:buChar char="•"/>
            </a:pPr>
            <a:r>
              <a:rPr lang="fr-FR" noProof="0" dirty="0"/>
              <a:t>Et la hauteur de mer Swot doit être corrigée de leurs effets pour les études (</a:t>
            </a:r>
            <a:r>
              <a:rPr lang="fr-FR" noProof="0" dirty="0" err="1"/>
              <a:t>sub</a:t>
            </a:r>
            <a:r>
              <a:rPr lang="fr-FR" noProof="0" dirty="0"/>
              <a:t>)mésoéchelle</a:t>
            </a:r>
          </a:p>
        </p:txBody>
      </p:sp>
      <p:grpSp>
        <p:nvGrpSpPr>
          <p:cNvPr id="566" name="Google Shape;566;p43"/>
          <p:cNvGrpSpPr/>
          <p:nvPr/>
        </p:nvGrpSpPr>
        <p:grpSpPr>
          <a:xfrm>
            <a:off x="6144471" y="1608138"/>
            <a:ext cx="7040686" cy="4513262"/>
            <a:chOff x="7468589" y="1438893"/>
            <a:chExt cx="2971800" cy="1905001"/>
          </a:xfrm>
        </p:grpSpPr>
        <p:sp>
          <p:nvSpPr>
            <p:cNvPr id="567" name="Google Shape;567;p43"/>
            <p:cNvSpPr/>
            <p:nvPr/>
          </p:nvSpPr>
          <p:spPr>
            <a:xfrm>
              <a:off x="7697189" y="2048493"/>
              <a:ext cx="1981200" cy="1295400"/>
            </a:xfrm>
            <a:prstGeom prst="rect">
              <a:avLst/>
            </a:prstGeom>
            <a:solidFill>
              <a:schemeClr val="accen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lang="fr-FR" sz="1800" noProof="0" dirty="0">
                <a:solidFill>
                  <a:schemeClr val="dk1"/>
                </a:solidFill>
                <a:ea typeface="Calibri"/>
                <a:cs typeface="Calibri"/>
                <a:sym typeface="Calibri"/>
              </a:endParaRPr>
            </a:p>
          </p:txBody>
        </p:sp>
        <p:grpSp>
          <p:nvGrpSpPr>
            <p:cNvPr id="568" name="Google Shape;568;p43"/>
            <p:cNvGrpSpPr/>
            <p:nvPr/>
          </p:nvGrpSpPr>
          <p:grpSpPr>
            <a:xfrm>
              <a:off x="7468589" y="1543669"/>
              <a:ext cx="2216150" cy="1800225"/>
              <a:chOff x="4172" y="786"/>
              <a:chExt cx="1396" cy="1134"/>
            </a:xfrm>
          </p:grpSpPr>
          <p:sp>
            <p:nvSpPr>
              <p:cNvPr id="569" name="Google Shape;569;p43"/>
              <p:cNvSpPr/>
              <p:nvPr/>
            </p:nvSpPr>
            <p:spPr>
              <a:xfrm>
                <a:off x="4316" y="816"/>
                <a:ext cx="1248" cy="288"/>
              </a:xfrm>
              <a:prstGeom prst="rect">
                <a:avLst/>
              </a:prstGeom>
              <a:solidFill>
                <a:srgbClr val="CC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lang="fr-FR" sz="1800" noProof="0" dirty="0">
                  <a:solidFill>
                    <a:schemeClr val="dk1"/>
                  </a:solidFill>
                  <a:ea typeface="Calibri"/>
                  <a:cs typeface="Calibri"/>
                  <a:sym typeface="Calibri"/>
                </a:endParaRPr>
              </a:p>
            </p:txBody>
          </p:sp>
          <p:sp>
            <p:nvSpPr>
              <p:cNvPr id="570" name="Google Shape;570;p43"/>
              <p:cNvSpPr/>
              <p:nvPr/>
            </p:nvSpPr>
            <p:spPr>
              <a:xfrm>
                <a:off x="4172" y="960"/>
                <a:ext cx="288" cy="960"/>
              </a:xfrm>
              <a:prstGeom prst="triangle">
                <a:avLst>
                  <a:gd name="adj" fmla="val 50000"/>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lang="fr-FR" sz="1800" noProof="0" dirty="0">
                  <a:solidFill>
                    <a:schemeClr val="dk1"/>
                  </a:solidFill>
                  <a:ea typeface="Calibri"/>
                  <a:cs typeface="Calibri"/>
                  <a:sym typeface="Calibri"/>
                </a:endParaRPr>
              </a:p>
            </p:txBody>
          </p:sp>
          <p:sp>
            <p:nvSpPr>
              <p:cNvPr id="571" name="Google Shape;571;p43"/>
              <p:cNvSpPr/>
              <p:nvPr/>
            </p:nvSpPr>
            <p:spPr>
              <a:xfrm>
                <a:off x="4320" y="1008"/>
                <a:ext cx="1248" cy="240"/>
              </a:xfrm>
              <a:custGeom>
                <a:avLst/>
                <a:gdLst/>
                <a:ahLst/>
                <a:cxnLst/>
                <a:rect l="l" t="t" r="r" b="b"/>
                <a:pathLst>
                  <a:path w="1248" h="240" extrusionOk="0">
                    <a:moveTo>
                      <a:pt x="0" y="96"/>
                    </a:moveTo>
                    <a:cubicBezTo>
                      <a:pt x="32" y="48"/>
                      <a:pt x="64" y="0"/>
                      <a:pt x="96" y="0"/>
                    </a:cubicBezTo>
                    <a:cubicBezTo>
                      <a:pt x="128" y="0"/>
                      <a:pt x="160" y="64"/>
                      <a:pt x="192" y="96"/>
                    </a:cubicBezTo>
                    <a:cubicBezTo>
                      <a:pt x="224" y="128"/>
                      <a:pt x="248" y="192"/>
                      <a:pt x="288" y="192"/>
                    </a:cubicBezTo>
                    <a:cubicBezTo>
                      <a:pt x="328" y="192"/>
                      <a:pt x="392" y="128"/>
                      <a:pt x="432" y="96"/>
                    </a:cubicBezTo>
                    <a:cubicBezTo>
                      <a:pt x="472" y="64"/>
                      <a:pt x="496" y="0"/>
                      <a:pt x="528" y="0"/>
                    </a:cubicBezTo>
                    <a:cubicBezTo>
                      <a:pt x="560" y="0"/>
                      <a:pt x="592" y="64"/>
                      <a:pt x="624" y="96"/>
                    </a:cubicBezTo>
                    <a:cubicBezTo>
                      <a:pt x="656" y="128"/>
                      <a:pt x="680" y="192"/>
                      <a:pt x="720" y="192"/>
                    </a:cubicBezTo>
                    <a:cubicBezTo>
                      <a:pt x="760" y="192"/>
                      <a:pt x="824" y="128"/>
                      <a:pt x="864" y="96"/>
                    </a:cubicBezTo>
                    <a:cubicBezTo>
                      <a:pt x="904" y="64"/>
                      <a:pt x="928" y="0"/>
                      <a:pt x="960" y="0"/>
                    </a:cubicBezTo>
                    <a:cubicBezTo>
                      <a:pt x="992" y="0"/>
                      <a:pt x="1024" y="56"/>
                      <a:pt x="1056" y="96"/>
                    </a:cubicBezTo>
                    <a:cubicBezTo>
                      <a:pt x="1088" y="136"/>
                      <a:pt x="1120" y="240"/>
                      <a:pt x="1152" y="240"/>
                    </a:cubicBezTo>
                    <a:cubicBezTo>
                      <a:pt x="1184" y="240"/>
                      <a:pt x="1232" y="120"/>
                      <a:pt x="1248" y="96"/>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fr-FR" sz="1800" noProof="0" dirty="0">
                  <a:solidFill>
                    <a:schemeClr val="dk1"/>
                  </a:solidFill>
                  <a:ea typeface="Calibri"/>
                  <a:cs typeface="Calibri"/>
                  <a:sym typeface="Calibri"/>
                </a:endParaRPr>
              </a:p>
            </p:txBody>
          </p:sp>
          <p:sp>
            <p:nvSpPr>
              <p:cNvPr id="572" name="Google Shape;572;p43"/>
              <p:cNvSpPr/>
              <p:nvPr/>
            </p:nvSpPr>
            <p:spPr>
              <a:xfrm rot="10800000" flipH="1">
                <a:off x="4320" y="786"/>
                <a:ext cx="1248" cy="29"/>
              </a:xfrm>
              <a:custGeom>
                <a:avLst/>
                <a:gdLst/>
                <a:ahLst/>
                <a:cxnLst/>
                <a:rect l="l" t="t" r="r" b="b"/>
                <a:pathLst>
                  <a:path w="1248" h="240" extrusionOk="0">
                    <a:moveTo>
                      <a:pt x="0" y="96"/>
                    </a:moveTo>
                    <a:cubicBezTo>
                      <a:pt x="32" y="48"/>
                      <a:pt x="64" y="0"/>
                      <a:pt x="96" y="0"/>
                    </a:cubicBezTo>
                    <a:cubicBezTo>
                      <a:pt x="128" y="0"/>
                      <a:pt x="160" y="64"/>
                      <a:pt x="192" y="96"/>
                    </a:cubicBezTo>
                    <a:cubicBezTo>
                      <a:pt x="224" y="128"/>
                      <a:pt x="248" y="192"/>
                      <a:pt x="288" y="192"/>
                    </a:cubicBezTo>
                    <a:cubicBezTo>
                      <a:pt x="328" y="192"/>
                      <a:pt x="392" y="128"/>
                      <a:pt x="432" y="96"/>
                    </a:cubicBezTo>
                    <a:cubicBezTo>
                      <a:pt x="472" y="64"/>
                      <a:pt x="496" y="0"/>
                      <a:pt x="528" y="0"/>
                    </a:cubicBezTo>
                    <a:cubicBezTo>
                      <a:pt x="560" y="0"/>
                      <a:pt x="592" y="64"/>
                      <a:pt x="624" y="96"/>
                    </a:cubicBezTo>
                    <a:cubicBezTo>
                      <a:pt x="656" y="128"/>
                      <a:pt x="680" y="192"/>
                      <a:pt x="720" y="192"/>
                    </a:cubicBezTo>
                    <a:cubicBezTo>
                      <a:pt x="760" y="192"/>
                      <a:pt x="824" y="128"/>
                      <a:pt x="864" y="96"/>
                    </a:cubicBezTo>
                    <a:cubicBezTo>
                      <a:pt x="904" y="64"/>
                      <a:pt x="928" y="0"/>
                      <a:pt x="960" y="0"/>
                    </a:cubicBezTo>
                    <a:cubicBezTo>
                      <a:pt x="992" y="0"/>
                      <a:pt x="1024" y="56"/>
                      <a:pt x="1056" y="96"/>
                    </a:cubicBezTo>
                    <a:cubicBezTo>
                      <a:pt x="1088" y="136"/>
                      <a:pt x="1120" y="240"/>
                      <a:pt x="1152" y="240"/>
                    </a:cubicBezTo>
                    <a:cubicBezTo>
                      <a:pt x="1184" y="240"/>
                      <a:pt x="1232" y="120"/>
                      <a:pt x="1248" y="96"/>
                    </a:cubicBezTo>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fr-FR" sz="1800" noProof="0" dirty="0">
                  <a:solidFill>
                    <a:schemeClr val="dk1"/>
                  </a:solidFill>
                  <a:ea typeface="Calibri"/>
                  <a:cs typeface="Calibri"/>
                  <a:sym typeface="Calibri"/>
                </a:endParaRPr>
              </a:p>
            </p:txBody>
          </p:sp>
        </p:grpSp>
        <p:sp>
          <p:nvSpPr>
            <p:cNvPr id="573" name="Google Shape;573;p43"/>
            <p:cNvSpPr txBox="1"/>
            <p:nvPr/>
          </p:nvSpPr>
          <p:spPr>
            <a:xfrm>
              <a:off x="9678389" y="1896093"/>
              <a:ext cx="762000" cy="12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noProof="0" dirty="0">
                  <a:solidFill>
                    <a:schemeClr val="dk1"/>
                  </a:solidFill>
                  <a:ea typeface="Calibri"/>
                  <a:cs typeface="Calibri"/>
                  <a:sym typeface="Calibri"/>
                </a:rPr>
                <a:t>~20 m</a:t>
              </a:r>
              <a:endParaRPr lang="fr-FR" noProof="0" dirty="0"/>
            </a:p>
          </p:txBody>
        </p:sp>
        <p:sp>
          <p:nvSpPr>
            <p:cNvPr id="574" name="Google Shape;574;p43"/>
            <p:cNvSpPr txBox="1"/>
            <p:nvPr/>
          </p:nvSpPr>
          <p:spPr>
            <a:xfrm>
              <a:off x="9678389" y="1438893"/>
              <a:ext cx="762000" cy="1298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noProof="0" dirty="0">
                  <a:solidFill>
                    <a:schemeClr val="dk1"/>
                  </a:solidFill>
                  <a:ea typeface="Calibri"/>
                  <a:cs typeface="Calibri"/>
                  <a:sym typeface="Calibri"/>
                </a:rPr>
                <a:t>~2 cm</a:t>
              </a:r>
              <a:endParaRPr lang="fr-FR" noProof="0" dirty="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46"/>
          <p:cNvSpPr txBox="1">
            <a:spLocks noGrp="1"/>
          </p:cNvSpPr>
          <p:nvPr>
            <p:ph type="title"/>
          </p:nvPr>
        </p:nvSpPr>
        <p:spPr>
          <a:xfrm>
            <a:off x="396950" y="141458"/>
            <a:ext cx="11395247" cy="42473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mn-lt"/>
              </a:rPr>
              <a:t>Ondes internes de marées dans l’océan Indien	</a:t>
            </a:r>
            <a:endParaRPr lang="fr-FR" noProof="0" dirty="0">
              <a:latin typeface="+mn-lt"/>
              <a:cs typeface="Calibri" panose="020F0502020204030204" pitchFamily="34" charset="0"/>
            </a:endParaRPr>
          </a:p>
        </p:txBody>
      </p:sp>
      <p:pic>
        <p:nvPicPr>
          <p:cNvPr id="613" name="Google Shape;613;p46"/>
          <p:cNvPicPr preferRelativeResize="0">
            <a:picLocks noGrp="1"/>
          </p:cNvPicPr>
          <p:nvPr>
            <p:ph type="body" idx="1"/>
          </p:nvPr>
        </p:nvPicPr>
        <p:blipFill rotWithShape="1">
          <a:blip r:embed="rId3">
            <a:alphaModFix/>
          </a:blip>
          <a:srcRect/>
          <a:stretch/>
        </p:blipFill>
        <p:spPr>
          <a:xfrm>
            <a:off x="7475518" y="745379"/>
            <a:ext cx="2499755" cy="5694363"/>
          </a:xfrm>
          <a:prstGeom prst="rect">
            <a:avLst/>
          </a:prstGeom>
          <a:noFill/>
          <a:ln>
            <a:noFill/>
          </a:ln>
        </p:spPr>
      </p:pic>
      <p:pic>
        <p:nvPicPr>
          <p:cNvPr id="614" name="Google Shape;614;p46"/>
          <p:cNvPicPr preferRelativeResize="0"/>
          <p:nvPr/>
        </p:nvPicPr>
        <p:blipFill rotWithShape="1">
          <a:blip r:embed="rId4">
            <a:alphaModFix/>
          </a:blip>
          <a:srcRect/>
          <a:stretch/>
        </p:blipFill>
        <p:spPr>
          <a:xfrm>
            <a:off x="10272464" y="836712"/>
            <a:ext cx="1319582" cy="1384506"/>
          </a:xfrm>
          <a:prstGeom prst="rect">
            <a:avLst/>
          </a:prstGeom>
          <a:noFill/>
          <a:ln>
            <a:noFill/>
          </a:ln>
        </p:spPr>
      </p:pic>
      <p:cxnSp>
        <p:nvCxnSpPr>
          <p:cNvPr id="615" name="Google Shape;615;p46"/>
          <p:cNvCxnSpPr/>
          <p:nvPr/>
        </p:nvCxnSpPr>
        <p:spPr>
          <a:xfrm rot="10800000" flipH="1">
            <a:off x="8093032" y="2420295"/>
            <a:ext cx="843892" cy="229508"/>
          </a:xfrm>
          <a:prstGeom prst="straightConnector1">
            <a:avLst/>
          </a:prstGeom>
          <a:noFill/>
          <a:ln w="19050" cap="flat" cmpd="sng">
            <a:solidFill>
              <a:srgbClr val="FF0000"/>
            </a:solidFill>
            <a:prstDash val="solid"/>
            <a:miter lim="800000"/>
            <a:headEnd type="none" w="sm" len="sm"/>
            <a:tailEnd type="triangle" w="med" len="med"/>
          </a:ln>
        </p:spPr>
      </p:cxnSp>
      <p:cxnSp>
        <p:nvCxnSpPr>
          <p:cNvPr id="616" name="Google Shape;616;p46"/>
          <p:cNvCxnSpPr/>
          <p:nvPr/>
        </p:nvCxnSpPr>
        <p:spPr>
          <a:xfrm>
            <a:off x="8093032" y="2885313"/>
            <a:ext cx="690749" cy="470064"/>
          </a:xfrm>
          <a:prstGeom prst="straightConnector1">
            <a:avLst/>
          </a:prstGeom>
          <a:noFill/>
          <a:ln w="19050" cap="flat" cmpd="sng">
            <a:solidFill>
              <a:srgbClr val="FF0000"/>
            </a:solidFill>
            <a:prstDash val="solid"/>
            <a:miter lim="800000"/>
            <a:headEnd type="none" w="sm" len="sm"/>
            <a:tailEnd type="triangle" w="med" len="med"/>
          </a:ln>
        </p:spPr>
      </p:cxnSp>
      <p:cxnSp>
        <p:nvCxnSpPr>
          <p:cNvPr id="617" name="Google Shape;617;p46"/>
          <p:cNvCxnSpPr/>
          <p:nvPr/>
        </p:nvCxnSpPr>
        <p:spPr>
          <a:xfrm>
            <a:off x="8061960" y="3079705"/>
            <a:ext cx="885124" cy="1077000"/>
          </a:xfrm>
          <a:prstGeom prst="straightConnector1">
            <a:avLst/>
          </a:prstGeom>
          <a:noFill/>
          <a:ln w="19050" cap="flat" cmpd="sng">
            <a:solidFill>
              <a:srgbClr val="FF0000"/>
            </a:solidFill>
            <a:prstDash val="solid"/>
            <a:miter lim="800000"/>
            <a:headEnd type="none" w="sm" len="sm"/>
            <a:tailEnd type="triangle" w="med" len="med"/>
          </a:ln>
        </p:spPr>
      </p:cxnSp>
      <p:grpSp>
        <p:nvGrpSpPr>
          <p:cNvPr id="618" name="Google Shape;618;p46"/>
          <p:cNvGrpSpPr/>
          <p:nvPr/>
        </p:nvGrpSpPr>
        <p:grpSpPr>
          <a:xfrm>
            <a:off x="944089" y="906354"/>
            <a:ext cx="5539839" cy="5695167"/>
            <a:chOff x="670956" y="1231455"/>
            <a:chExt cx="4702628" cy="5029902"/>
          </a:xfrm>
        </p:grpSpPr>
        <p:pic>
          <p:nvPicPr>
            <p:cNvPr id="619" name="Google Shape;619;p46"/>
            <p:cNvPicPr preferRelativeResize="0"/>
            <p:nvPr/>
          </p:nvPicPr>
          <p:blipFill rotWithShape="1">
            <a:blip r:embed="rId5">
              <a:alphaModFix/>
            </a:blip>
            <a:srcRect/>
            <a:stretch/>
          </p:blipFill>
          <p:spPr>
            <a:xfrm>
              <a:off x="670956" y="1231455"/>
              <a:ext cx="4702628" cy="5029902"/>
            </a:xfrm>
            <a:prstGeom prst="rect">
              <a:avLst/>
            </a:prstGeom>
            <a:noFill/>
            <a:ln>
              <a:noFill/>
            </a:ln>
          </p:spPr>
        </p:pic>
        <p:sp>
          <p:nvSpPr>
            <p:cNvPr id="620" name="Google Shape;620;p46"/>
            <p:cNvSpPr/>
            <p:nvPr/>
          </p:nvSpPr>
          <p:spPr>
            <a:xfrm rot="-500667">
              <a:off x="4056085" y="3077561"/>
              <a:ext cx="195549" cy="133768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200" noProof="0" dirty="0">
                <a:solidFill>
                  <a:schemeClr val="lt1"/>
                </a:solidFill>
                <a:ea typeface="Calibri"/>
                <a:cs typeface="Calibri" panose="020F0502020204030204" pitchFamily="34" charset="0"/>
                <a:sym typeface="Calibri"/>
              </a:endParaRPr>
            </a:p>
          </p:txBody>
        </p:sp>
      </p:grpSp>
      <p:cxnSp>
        <p:nvCxnSpPr>
          <p:cNvPr id="621" name="Google Shape;621;p46"/>
          <p:cNvCxnSpPr/>
          <p:nvPr/>
        </p:nvCxnSpPr>
        <p:spPr>
          <a:xfrm rot="10800000" flipH="1">
            <a:off x="4622840" y="3178386"/>
            <a:ext cx="843892" cy="229508"/>
          </a:xfrm>
          <a:prstGeom prst="straightConnector1">
            <a:avLst/>
          </a:prstGeom>
          <a:noFill/>
          <a:ln w="19050" cap="flat" cmpd="sng">
            <a:solidFill>
              <a:srgbClr val="FF0000"/>
            </a:solidFill>
            <a:prstDash val="solid"/>
            <a:miter lim="800000"/>
            <a:headEnd type="none" w="sm" len="sm"/>
            <a:tailEnd type="triangle" w="med" len="med"/>
          </a:ln>
        </p:spPr>
      </p:cxnSp>
      <p:cxnSp>
        <p:nvCxnSpPr>
          <p:cNvPr id="622" name="Google Shape;622;p46"/>
          <p:cNvCxnSpPr/>
          <p:nvPr/>
        </p:nvCxnSpPr>
        <p:spPr>
          <a:xfrm>
            <a:off x="4622840" y="3407894"/>
            <a:ext cx="690749" cy="470064"/>
          </a:xfrm>
          <a:prstGeom prst="straightConnector1">
            <a:avLst/>
          </a:prstGeom>
          <a:noFill/>
          <a:ln w="19050" cap="flat" cmpd="sng">
            <a:solidFill>
              <a:srgbClr val="FF0000"/>
            </a:solidFill>
            <a:prstDash val="solid"/>
            <a:miter lim="800000"/>
            <a:headEnd type="none" w="sm" len="sm"/>
            <a:tailEnd type="triangle" w="med" len="med"/>
          </a:ln>
        </p:spPr>
      </p:cxnSp>
      <p:cxnSp>
        <p:nvCxnSpPr>
          <p:cNvPr id="623" name="Google Shape;623;p46"/>
          <p:cNvCxnSpPr/>
          <p:nvPr/>
        </p:nvCxnSpPr>
        <p:spPr>
          <a:xfrm>
            <a:off x="4622840" y="3407894"/>
            <a:ext cx="843892" cy="1150450"/>
          </a:xfrm>
          <a:prstGeom prst="straightConnector1">
            <a:avLst/>
          </a:prstGeom>
          <a:noFill/>
          <a:ln w="19050" cap="flat" cmpd="sng">
            <a:solidFill>
              <a:srgbClr val="FF0000"/>
            </a:solidFill>
            <a:prstDash val="solid"/>
            <a:miter lim="800000"/>
            <a:headEnd type="none" w="sm" len="sm"/>
            <a:tailEnd type="triangle" w="med" len="med"/>
          </a:ln>
        </p:spPr>
      </p:cxnSp>
      <p:sp>
        <p:nvSpPr>
          <p:cNvPr id="624" name="Google Shape;624;p46"/>
          <p:cNvSpPr/>
          <p:nvPr/>
        </p:nvSpPr>
        <p:spPr>
          <a:xfrm rot="-550743">
            <a:off x="8298438" y="924337"/>
            <a:ext cx="653989" cy="5338429"/>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ea typeface="Calibri"/>
              <a:cs typeface="Calibri" panose="020F0502020204030204" pitchFamily="34" charset="0"/>
              <a:sym typeface="Calibri"/>
            </a:endParaRPr>
          </a:p>
        </p:txBody>
      </p:sp>
      <p:cxnSp>
        <p:nvCxnSpPr>
          <p:cNvPr id="625" name="Google Shape;625;p46"/>
          <p:cNvCxnSpPr/>
          <p:nvPr/>
        </p:nvCxnSpPr>
        <p:spPr>
          <a:xfrm flipH="1">
            <a:off x="5024120" y="1019634"/>
            <a:ext cx="2865120" cy="1961176"/>
          </a:xfrm>
          <a:prstGeom prst="straightConnector1">
            <a:avLst/>
          </a:prstGeom>
          <a:noFill/>
          <a:ln w="9525" cap="flat" cmpd="sng">
            <a:solidFill>
              <a:srgbClr val="FF0000"/>
            </a:solidFill>
            <a:prstDash val="solid"/>
            <a:miter lim="800000"/>
            <a:headEnd type="none" w="sm" len="sm"/>
            <a:tailEnd type="none" w="sm" len="sm"/>
          </a:ln>
        </p:spPr>
      </p:cxnSp>
      <p:cxnSp>
        <p:nvCxnSpPr>
          <p:cNvPr id="626" name="Google Shape;626;p46"/>
          <p:cNvCxnSpPr/>
          <p:nvPr/>
        </p:nvCxnSpPr>
        <p:spPr>
          <a:xfrm>
            <a:off x="5235295" y="4512822"/>
            <a:ext cx="3487065" cy="1767927"/>
          </a:xfrm>
          <a:prstGeom prst="straightConnector1">
            <a:avLst/>
          </a:prstGeom>
          <a:noFill/>
          <a:ln w="9525" cap="flat" cmpd="sng">
            <a:solidFill>
              <a:srgbClr val="FF0000"/>
            </a:solidFill>
            <a:prstDash val="solid"/>
            <a:miter lim="800000"/>
            <a:headEnd type="none" w="sm" len="sm"/>
            <a:tailEnd type="none" w="sm" len="sm"/>
          </a:ln>
        </p:spPr>
      </p:cxnSp>
      <p:sp>
        <p:nvSpPr>
          <p:cNvPr id="627" name="Google Shape;627;p46"/>
          <p:cNvSpPr txBox="1"/>
          <p:nvPr/>
        </p:nvSpPr>
        <p:spPr>
          <a:xfrm>
            <a:off x="2820877" y="3191465"/>
            <a:ext cx="1492680" cy="461624"/>
          </a:xfrm>
          <a:prstGeom prst="rect">
            <a:avLst/>
          </a:prstGeom>
          <a:noFill/>
          <a:ln>
            <a:noFill/>
          </a:ln>
        </p:spPr>
        <p:txBody>
          <a:bodyPr spcFirstLastPara="1" wrap="square" lIns="91425" tIns="45700" rIns="91425" bIns="45700" anchor="t" anchorCtr="0">
            <a:spAutoFit/>
          </a:bodyPr>
          <a:lstStyle/>
          <a:p>
            <a:pPr lvl="0" algn="ctr"/>
            <a:r>
              <a:rPr lang="fr-FR" sz="1200" dirty="0">
                <a:solidFill>
                  <a:schemeClr val="dk1"/>
                </a:solidFill>
                <a:cs typeface="Calibri" panose="020F0502020204030204" pitchFamily="34" charset="0"/>
                <a:sym typeface="Arial Black"/>
              </a:rPr>
              <a:t>Bassin des</a:t>
            </a:r>
            <a:br>
              <a:rPr lang="fr-FR" sz="1200" dirty="0">
                <a:solidFill>
                  <a:schemeClr val="dk1"/>
                </a:solidFill>
                <a:cs typeface="Calibri" panose="020F0502020204030204" pitchFamily="34" charset="0"/>
                <a:sym typeface="Arial Black"/>
              </a:rPr>
            </a:br>
            <a:r>
              <a:rPr lang="fr-FR" sz="1200" dirty="0">
                <a:solidFill>
                  <a:schemeClr val="dk1"/>
                </a:solidFill>
                <a:cs typeface="Calibri" panose="020F0502020204030204" pitchFamily="34" charset="0"/>
              </a:rPr>
              <a:t>Mascareignes</a:t>
            </a:r>
          </a:p>
        </p:txBody>
      </p:sp>
      <p:sp>
        <p:nvSpPr>
          <p:cNvPr id="628" name="Google Shape;628;p46"/>
          <p:cNvSpPr txBox="1"/>
          <p:nvPr/>
        </p:nvSpPr>
        <p:spPr>
          <a:xfrm>
            <a:off x="3714008" y="2535049"/>
            <a:ext cx="1492680" cy="430847"/>
          </a:xfrm>
          <a:prstGeom prst="rect">
            <a:avLst/>
          </a:prstGeom>
          <a:noFill/>
          <a:ln>
            <a:noFill/>
          </a:ln>
        </p:spPr>
        <p:txBody>
          <a:bodyPr spcFirstLastPara="1" wrap="square" lIns="91425" tIns="45700" rIns="91425" bIns="45700" anchor="t" anchorCtr="0">
            <a:spAutoFit/>
          </a:bodyPr>
          <a:lstStyle/>
          <a:p>
            <a:pPr lvl="0" algn="ctr"/>
            <a:r>
              <a:rPr lang="fr-FR" sz="1100" noProof="0" dirty="0">
                <a:solidFill>
                  <a:schemeClr val="dk1"/>
                </a:solidFill>
                <a:ea typeface="Arial Black"/>
                <a:cs typeface="Calibri" panose="020F0502020204030204" pitchFamily="34" charset="0"/>
                <a:sym typeface="Arial Black"/>
              </a:rPr>
              <a:t>Plateau </a:t>
            </a:r>
            <a:r>
              <a:rPr lang="fr-FR" sz="1100" dirty="0">
                <a:solidFill>
                  <a:schemeClr val="dk1"/>
                </a:solidFill>
                <a:cs typeface="Calibri" panose="020F0502020204030204" pitchFamily="34" charset="0"/>
                <a:sym typeface="Arial Black"/>
              </a:rPr>
              <a:t>des</a:t>
            </a:r>
            <a:br>
              <a:rPr lang="fr-FR" sz="1100" dirty="0">
                <a:solidFill>
                  <a:schemeClr val="dk1"/>
                </a:solidFill>
                <a:cs typeface="Calibri" panose="020F0502020204030204" pitchFamily="34" charset="0"/>
                <a:sym typeface="Arial Black"/>
              </a:rPr>
            </a:br>
            <a:r>
              <a:rPr lang="fr-FR" sz="1100" dirty="0">
                <a:solidFill>
                  <a:schemeClr val="dk1"/>
                </a:solidFill>
                <a:cs typeface="Calibri" panose="020F0502020204030204" pitchFamily="34" charset="0"/>
              </a:rPr>
              <a:t>Mascareignes</a:t>
            </a:r>
          </a:p>
        </p:txBody>
      </p:sp>
      <p:sp>
        <p:nvSpPr>
          <p:cNvPr id="629" name="Google Shape;629;p46"/>
          <p:cNvSpPr txBox="1"/>
          <p:nvPr/>
        </p:nvSpPr>
        <p:spPr>
          <a:xfrm>
            <a:off x="6068891" y="6411499"/>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ea typeface="Calibri"/>
                <a:cs typeface="Calibri" panose="020F0502020204030204" pitchFamily="34" charset="0"/>
                <a:sym typeface="Calibri"/>
              </a:rPr>
              <a:t>Crédit Cnes/CLS</a:t>
            </a:r>
            <a:endParaRPr lang="fr-FR" noProof="0" dirty="0">
              <a:cs typeface="Calibri" panose="020F05020202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47"/>
          <p:cNvSpPr txBox="1">
            <a:spLocks noGrp="1"/>
          </p:cNvSpPr>
          <p:nvPr>
            <p:ph type="title"/>
          </p:nvPr>
        </p:nvSpPr>
        <p:spPr>
          <a:xfrm>
            <a:off x="179999" y="225601"/>
            <a:ext cx="11866225" cy="45543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00000"/>
              <a:buFont typeface="Calibri"/>
              <a:buNone/>
            </a:pPr>
            <a:r>
              <a:rPr lang="fr-FR" sz="3200" noProof="0" dirty="0">
                <a:latin typeface="+mn-lt"/>
              </a:rPr>
              <a:t>Ondes internes et détection de bateaux dans le détroit de Gibraltar	</a:t>
            </a:r>
          </a:p>
        </p:txBody>
      </p:sp>
      <p:pic>
        <p:nvPicPr>
          <p:cNvPr id="636" name="Google Shape;636;p47"/>
          <p:cNvPicPr preferRelativeResize="0"/>
          <p:nvPr/>
        </p:nvPicPr>
        <p:blipFill rotWithShape="1">
          <a:blip r:embed="rId3">
            <a:alphaModFix/>
          </a:blip>
          <a:srcRect/>
          <a:stretch/>
        </p:blipFill>
        <p:spPr>
          <a:xfrm>
            <a:off x="515516" y="692190"/>
            <a:ext cx="11210941" cy="5802888"/>
          </a:xfrm>
          <a:prstGeom prst="rect">
            <a:avLst/>
          </a:prstGeom>
          <a:noFill/>
          <a:ln>
            <a:noFill/>
          </a:ln>
        </p:spPr>
      </p:pic>
      <p:sp>
        <p:nvSpPr>
          <p:cNvPr id="637" name="Google Shape;637;p47"/>
          <p:cNvSpPr txBox="1"/>
          <p:nvPr/>
        </p:nvSpPr>
        <p:spPr>
          <a:xfrm>
            <a:off x="9544050" y="6483926"/>
            <a:ext cx="2657189"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i="1" noProof="0" dirty="0">
                <a:solidFill>
                  <a:srgbClr val="A5A5A5"/>
                </a:solidFill>
                <a:ea typeface="Calibri"/>
                <a:cs typeface="Calibri"/>
                <a:sym typeface="Calibri"/>
              </a:rPr>
              <a:t>Crédit JPL, </a:t>
            </a:r>
            <a:r>
              <a:rPr lang="fr-FR" sz="1400" i="1" noProof="0" dirty="0" err="1">
                <a:solidFill>
                  <a:srgbClr val="A5A5A5"/>
                </a:solidFill>
                <a:ea typeface="Calibri"/>
                <a:cs typeface="Calibri"/>
                <a:sym typeface="Calibri"/>
              </a:rPr>
              <a:t>Courtesy</a:t>
            </a:r>
            <a:r>
              <a:rPr lang="fr-FR" sz="1400" i="1" noProof="0" dirty="0">
                <a:solidFill>
                  <a:srgbClr val="A5A5A5"/>
                </a:solidFill>
                <a:ea typeface="Calibri"/>
                <a:cs typeface="Calibri"/>
                <a:sym typeface="Calibri"/>
              </a:rPr>
              <a:t> M. Archer</a:t>
            </a:r>
            <a:endParaRPr lang="fr-FR" noProof="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4" name="Google Shape;644;p48"/>
          <p:cNvSpPr txBox="1">
            <a:spLocks noGrp="1"/>
          </p:cNvSpPr>
          <p:nvPr>
            <p:ph type="title"/>
          </p:nvPr>
        </p:nvSpPr>
        <p:spPr>
          <a:xfrm>
            <a:off x="171449" y="-815974"/>
            <a:ext cx="6813551" cy="3089274"/>
          </a:xfrm>
          <a:prstGeom prst="rect">
            <a:avLst/>
          </a:prstGeom>
          <a:noFill/>
          <a:ln>
            <a:noFill/>
          </a:ln>
        </p:spPr>
        <p:txBody>
          <a:bodyPr spcFirstLastPara="1" wrap="square" lIns="91425" tIns="45700" rIns="91425" bIns="45700" anchor="ctr" anchorCtr="0">
            <a:normAutofit/>
          </a:bodyPr>
          <a:lstStyle/>
          <a:p>
            <a:pPr>
              <a:spcBef>
                <a:spcPts val="0"/>
              </a:spcBef>
              <a:buClr>
                <a:schemeClr val="lt1"/>
              </a:buClr>
              <a:buSzPts val="4400"/>
            </a:pPr>
            <a:r>
              <a:rPr lang="fr-FR" dirty="0">
                <a:latin typeface="Calibri" panose="020F0502020204030204" pitchFamily="34" charset="0"/>
                <a:cs typeface="Calibri" panose="020F0502020204030204" pitchFamily="34" charset="0"/>
              </a:rPr>
              <a:t>Géoïde et bathymétrie haute résolution en pleine océan</a:t>
            </a:r>
            <a:r>
              <a:rPr lang="fr-FR" noProof="0" dirty="0">
                <a:latin typeface="Calibri" panose="020F0502020204030204" pitchFamily="34" charset="0"/>
                <a:cs typeface="Calibri" panose="020F0502020204030204" pitchFamily="34"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49"/>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latin typeface="+mn-lt"/>
                <a:cs typeface="Calibri" panose="020F0502020204030204" pitchFamily="34" charset="0"/>
              </a:rPr>
              <a:t>Géoïde et bathymétrie haute résolution en pleine océan	</a:t>
            </a:r>
          </a:p>
        </p:txBody>
      </p:sp>
      <p:sp>
        <p:nvSpPr>
          <p:cNvPr id="654" name="Google Shape;654;p49"/>
          <p:cNvSpPr txBox="1">
            <a:spLocks noGrp="1"/>
          </p:cNvSpPr>
          <p:nvPr>
            <p:ph type="body" idx="1"/>
          </p:nvPr>
        </p:nvSpPr>
        <p:spPr>
          <a:xfrm>
            <a:off x="139996" y="5472808"/>
            <a:ext cx="7283451" cy="91371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fr-FR" noProof="0" dirty="0">
                <a:cs typeface="Calibri" panose="020F0502020204030204" pitchFamily="34" charset="0"/>
              </a:rPr>
              <a:t>Surface Moyenne Océanique (version altimétrie nadir, avec le géoïde sur les continents)</a:t>
            </a:r>
          </a:p>
        </p:txBody>
      </p:sp>
      <p:sp>
        <p:nvSpPr>
          <p:cNvPr id="655" name="Google Shape;655;p49"/>
          <p:cNvSpPr/>
          <p:nvPr/>
        </p:nvSpPr>
        <p:spPr>
          <a:xfrm>
            <a:off x="3719514" y="1474788"/>
            <a:ext cx="2016125" cy="25209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ea typeface="Calibri"/>
              <a:cs typeface="Calibri" panose="020F0502020204030204" pitchFamily="34" charset="0"/>
              <a:sym typeface="Calibri"/>
            </a:endParaRPr>
          </a:p>
        </p:txBody>
      </p:sp>
      <p:pic>
        <p:nvPicPr>
          <p:cNvPr id="656" name="Google Shape;656;p49"/>
          <p:cNvPicPr preferRelativeResize="0"/>
          <p:nvPr/>
        </p:nvPicPr>
        <p:blipFill rotWithShape="1">
          <a:blip r:embed="rId3">
            <a:alphaModFix/>
          </a:blip>
          <a:srcRect/>
          <a:stretch/>
        </p:blipFill>
        <p:spPr>
          <a:xfrm>
            <a:off x="7601348" y="4909470"/>
            <a:ext cx="4297362" cy="1655763"/>
          </a:xfrm>
          <a:prstGeom prst="rect">
            <a:avLst/>
          </a:prstGeom>
          <a:noFill/>
          <a:ln>
            <a:noFill/>
          </a:ln>
        </p:spPr>
      </p:pic>
      <p:grpSp>
        <p:nvGrpSpPr>
          <p:cNvPr id="657" name="Google Shape;657;p49"/>
          <p:cNvGrpSpPr/>
          <p:nvPr/>
        </p:nvGrpSpPr>
        <p:grpSpPr>
          <a:xfrm>
            <a:off x="-5862" y="828675"/>
            <a:ext cx="7924370" cy="4554537"/>
            <a:chOff x="1464897" y="1440236"/>
            <a:chExt cx="8486353" cy="5134249"/>
          </a:xfrm>
        </p:grpSpPr>
        <p:pic>
          <p:nvPicPr>
            <p:cNvPr id="658" name="Google Shape;658;p49"/>
            <p:cNvPicPr preferRelativeResize="0"/>
            <p:nvPr/>
          </p:nvPicPr>
          <p:blipFill rotWithShape="1">
            <a:blip r:embed="rId4">
              <a:alphaModFix/>
            </a:blip>
            <a:srcRect/>
            <a:stretch/>
          </p:blipFill>
          <p:spPr>
            <a:xfrm>
              <a:off x="1464897" y="1440236"/>
              <a:ext cx="8486353" cy="4600208"/>
            </a:xfrm>
            <a:prstGeom prst="rect">
              <a:avLst/>
            </a:prstGeom>
            <a:noFill/>
            <a:ln>
              <a:noFill/>
            </a:ln>
          </p:spPr>
        </p:pic>
        <p:pic>
          <p:nvPicPr>
            <p:cNvPr id="659" name="Google Shape;659;p49"/>
            <p:cNvPicPr preferRelativeResize="0"/>
            <p:nvPr/>
          </p:nvPicPr>
          <p:blipFill rotWithShape="1">
            <a:blip r:embed="rId5">
              <a:alphaModFix/>
            </a:blip>
            <a:srcRect/>
            <a:stretch/>
          </p:blipFill>
          <p:spPr>
            <a:xfrm>
              <a:off x="2917252" y="6061088"/>
              <a:ext cx="5113973" cy="513397"/>
            </a:xfrm>
            <a:prstGeom prst="rect">
              <a:avLst/>
            </a:prstGeom>
            <a:noFill/>
            <a:ln>
              <a:noFill/>
            </a:ln>
          </p:spPr>
        </p:pic>
        <p:sp>
          <p:nvSpPr>
            <p:cNvPr id="660" name="Google Shape;660;p49"/>
            <p:cNvSpPr txBox="1"/>
            <p:nvPr/>
          </p:nvSpPr>
          <p:spPr>
            <a:xfrm>
              <a:off x="8188059" y="6141444"/>
              <a:ext cx="700714" cy="34695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2000" noProof="0" dirty="0">
                  <a:solidFill>
                    <a:schemeClr val="dk1"/>
                  </a:solidFill>
                  <a:cs typeface="Calibri" panose="020F0502020204030204" pitchFamily="34" charset="0"/>
                  <a:sym typeface="Arial"/>
                </a:rPr>
                <a:t>H (m)</a:t>
              </a:r>
              <a:endParaRPr lang="fr-FR" sz="2000" b="0" i="0" noProof="0" dirty="0">
                <a:solidFill>
                  <a:schemeClr val="dk1"/>
                </a:solidFill>
                <a:cs typeface="Calibri" panose="020F0502020204030204" pitchFamily="34" charset="0"/>
                <a:sym typeface="Arial"/>
              </a:endParaRPr>
            </a:p>
          </p:txBody>
        </p:sp>
      </p:grpSp>
      <p:sp>
        <p:nvSpPr>
          <p:cNvPr id="661" name="Google Shape;661;p49"/>
          <p:cNvSpPr txBox="1"/>
          <p:nvPr/>
        </p:nvSpPr>
        <p:spPr>
          <a:xfrm>
            <a:off x="-1723163" y="492778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ea typeface="Calibri"/>
                <a:cs typeface="Calibri" panose="020F0502020204030204" pitchFamily="34" charset="0"/>
                <a:sym typeface="Calibri"/>
              </a:rPr>
              <a:t>Crédit Cnes/CLS</a:t>
            </a:r>
            <a:endParaRPr lang="fr-FR" noProof="0" dirty="0">
              <a:cs typeface="Calibri" panose="020F0502020204030204" pitchFamily="34" charset="0"/>
            </a:endParaRPr>
          </a:p>
        </p:txBody>
      </p:sp>
      <p:sp>
        <p:nvSpPr>
          <p:cNvPr id="2" name="Google Shape;667;p50">
            <a:extLst>
              <a:ext uri="{FF2B5EF4-FFF2-40B4-BE49-F238E27FC236}">
                <a16:creationId xmlns:a16="http://schemas.microsoft.com/office/drawing/2014/main" id="{0CEC81D5-4604-C16F-1B9F-21D0F48A484A}"/>
              </a:ext>
            </a:extLst>
          </p:cNvPr>
          <p:cNvSpPr txBox="1">
            <a:spLocks/>
          </p:cNvSpPr>
          <p:nvPr/>
        </p:nvSpPr>
        <p:spPr>
          <a:xfrm>
            <a:off x="7751762" y="681038"/>
            <a:ext cx="4297362" cy="5557837"/>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dk1"/>
              </a:buClr>
              <a:buSzPts val="2800"/>
            </a:pPr>
            <a:r>
              <a:rPr lang="fr-FR" dirty="0"/>
              <a:t>La surface moyenne océanique reflète essentiellement le champ de gravité de la Terre (géoïde)</a:t>
            </a:r>
          </a:p>
          <a:p>
            <a:pPr>
              <a:buClr>
                <a:schemeClr val="dk1"/>
              </a:buClr>
              <a:buSzPts val="2800"/>
            </a:pPr>
            <a:r>
              <a:rPr lang="fr-FR" dirty="0"/>
              <a:t>Celui-ci dépend d’inhomogénéités dans le manteau terrestre, mais aussi des reliefs du fond (bathymétrie)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0"/>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err="1">
                <a:latin typeface="+mn-lt"/>
              </a:rPr>
              <a:t>Bathym</a:t>
            </a:r>
            <a:r>
              <a:rPr lang="fr-FR" dirty="0">
                <a:latin typeface="+mn-lt"/>
              </a:rPr>
              <a:t>é</a:t>
            </a:r>
            <a:r>
              <a:rPr lang="fr-FR" noProof="0" dirty="0">
                <a:latin typeface="+mn-lt"/>
              </a:rPr>
              <a:t>trie : une nouvelle perspective	</a:t>
            </a:r>
          </a:p>
        </p:txBody>
      </p:sp>
      <p:sp>
        <p:nvSpPr>
          <p:cNvPr id="667" name="Google Shape;667;p50"/>
          <p:cNvSpPr txBox="1">
            <a:spLocks noGrp="1"/>
          </p:cNvSpPr>
          <p:nvPr>
            <p:ph type="body" idx="1"/>
          </p:nvPr>
        </p:nvSpPr>
        <p:spPr>
          <a:xfrm>
            <a:off x="171449" y="828675"/>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fr-FR" noProof="0" dirty="0"/>
              <a:t>Seuls</a:t>
            </a:r>
            <a:r>
              <a:rPr lang="fr-FR" dirty="0"/>
              <a:t> </a:t>
            </a:r>
            <a:r>
              <a:rPr lang="fr-FR" noProof="0" dirty="0"/>
              <a:t>25% du relief des fonds océanique ont été cartographiés par des navires. La gravité marine par altimétrie permet de remplir les trous avec des cartes à basse résolution.</a:t>
            </a:r>
          </a:p>
          <a:p>
            <a:pPr marL="228600" lvl="0" indent="-50800" algn="l" rtl="0">
              <a:lnSpc>
                <a:spcPct val="90000"/>
              </a:lnSpc>
              <a:spcBef>
                <a:spcPts val="1000"/>
              </a:spcBef>
              <a:spcAft>
                <a:spcPts val="0"/>
              </a:spcAft>
              <a:buClr>
                <a:schemeClr val="dk1"/>
              </a:buClr>
              <a:buSzPts val="2800"/>
              <a:buNone/>
            </a:pPr>
            <a:endParaRPr lang="fr-FR" noProof="0" dirty="0"/>
          </a:p>
          <a:p>
            <a:pPr marL="228600" lvl="0" indent="-228600" algn="l" rtl="0">
              <a:lnSpc>
                <a:spcPct val="90000"/>
              </a:lnSpc>
              <a:spcBef>
                <a:spcPts val="1000"/>
              </a:spcBef>
              <a:spcAft>
                <a:spcPts val="0"/>
              </a:spcAft>
              <a:buClr>
                <a:schemeClr val="dk1"/>
              </a:buClr>
              <a:buSzPts val="2800"/>
              <a:buChar char="•"/>
            </a:pPr>
            <a:r>
              <a:rPr lang="fr-FR" noProof="0" dirty="0"/>
              <a:t>Les reliefs sous-marins n’étant pas bien résolu par l’altimétrie nadir sont en particulier les collines abyssales,  les petites montagnes, et les structures aux bords des plateaux continentaux.</a:t>
            </a:r>
          </a:p>
          <a:p>
            <a:pPr marL="228600" lvl="0" indent="-50800" algn="l" rtl="0">
              <a:lnSpc>
                <a:spcPct val="90000"/>
              </a:lnSpc>
              <a:spcBef>
                <a:spcPts val="1000"/>
              </a:spcBef>
              <a:spcAft>
                <a:spcPts val="0"/>
              </a:spcAft>
              <a:buClr>
                <a:schemeClr val="dk1"/>
              </a:buClr>
              <a:buSzPts val="2800"/>
              <a:buNone/>
            </a:pPr>
            <a:endParaRPr lang="fr-FR" noProof="0" dirty="0"/>
          </a:p>
          <a:p>
            <a:pPr marL="228600" lvl="0" indent="-228600" algn="l" rtl="0">
              <a:lnSpc>
                <a:spcPct val="90000"/>
              </a:lnSpc>
              <a:spcBef>
                <a:spcPts val="1000"/>
              </a:spcBef>
              <a:spcAft>
                <a:spcPts val="0"/>
              </a:spcAft>
              <a:buClr>
                <a:schemeClr val="dk1"/>
              </a:buClr>
              <a:buSzPts val="2800"/>
              <a:buChar char="•"/>
            </a:pPr>
            <a:r>
              <a:rPr lang="fr-FR" noProof="0" dirty="0"/>
              <a:t>Swot a considérablement </a:t>
            </a:r>
            <a:r>
              <a:rPr lang="fr-FR" dirty="0"/>
              <a:t>amélioré la précision et la résolution, permettant de mieux cartographier ces structures de faible étendue</a:t>
            </a:r>
            <a:r>
              <a:rPr lang="fr-FR" noProof="0" dirty="0"/>
              <a:t>. ( mieux qu’espéré !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pic>
        <p:nvPicPr>
          <p:cNvPr id="673" name="Google Shape;673;p51"/>
          <p:cNvPicPr preferRelativeResize="0"/>
          <p:nvPr/>
        </p:nvPicPr>
        <p:blipFill rotWithShape="1">
          <a:blip r:embed="rId3">
            <a:alphaModFix/>
          </a:blip>
          <a:srcRect/>
          <a:stretch/>
        </p:blipFill>
        <p:spPr>
          <a:xfrm>
            <a:off x="461425" y="-500400"/>
            <a:ext cx="10272901" cy="6957275"/>
          </a:xfrm>
          <a:prstGeom prst="rect">
            <a:avLst/>
          </a:prstGeom>
          <a:noFill/>
          <a:ln>
            <a:noFill/>
          </a:ln>
        </p:spPr>
      </p:pic>
      <p:sp>
        <p:nvSpPr>
          <p:cNvPr id="674" name="Google Shape;674;p51"/>
          <p:cNvSpPr txBox="1"/>
          <p:nvPr/>
        </p:nvSpPr>
        <p:spPr>
          <a:xfrm>
            <a:off x="2306302" y="3551075"/>
            <a:ext cx="1278300" cy="52318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fr-FR" sz="1400" b="0" i="0" u="none" strike="noStrike" cap="none" noProof="0" dirty="0">
                <a:solidFill>
                  <a:schemeClr val="dk1"/>
                </a:solidFill>
                <a:latin typeface="Calibri" panose="020F0502020204030204" pitchFamily="34" charset="0"/>
                <a:cs typeface="Calibri" panose="020F0502020204030204" pitchFamily="34" charset="0"/>
                <a:sym typeface="Arial"/>
              </a:rPr>
              <a:t>Monts sous-marins</a:t>
            </a:r>
            <a:endParaRPr lang="fr-FR" sz="1800" noProof="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675" name="Google Shape;675;p51"/>
          <p:cNvSpPr txBox="1"/>
          <p:nvPr/>
        </p:nvSpPr>
        <p:spPr>
          <a:xfrm>
            <a:off x="4311040" y="4097654"/>
            <a:ext cx="1102481" cy="738623"/>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fr-FR" sz="1400" noProof="0" dirty="0">
                <a:solidFill>
                  <a:schemeClr val="dk1"/>
                </a:solidFill>
                <a:latin typeface="Calibri" panose="020F0502020204030204" pitchFamily="34" charset="0"/>
                <a:cs typeface="Calibri" panose="020F0502020204030204" pitchFamily="34" charset="0"/>
                <a:sym typeface="Arial"/>
              </a:rPr>
              <a:t>Bord du plateau continental</a:t>
            </a:r>
            <a:endParaRPr lang="fr-FR" sz="1800" noProof="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676" name="Google Shape;676;p51"/>
          <p:cNvSpPr txBox="1"/>
          <p:nvPr/>
        </p:nvSpPr>
        <p:spPr>
          <a:xfrm>
            <a:off x="7539550" y="3551067"/>
            <a:ext cx="1145400" cy="523180"/>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fr-FR" sz="1400" noProof="0" dirty="0">
                <a:solidFill>
                  <a:schemeClr val="dk1"/>
                </a:solidFill>
                <a:latin typeface="Calibri" panose="020F0502020204030204" pitchFamily="34" charset="0"/>
                <a:cs typeface="Calibri" panose="020F0502020204030204" pitchFamily="34" charset="0"/>
                <a:sym typeface="Arial"/>
              </a:rPr>
              <a:t>Collines abyssales</a:t>
            </a:r>
            <a:endParaRPr lang="fr-FR" sz="1800" noProof="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677" name="Google Shape;677;p51"/>
          <p:cNvSpPr txBox="1"/>
          <p:nvPr/>
        </p:nvSpPr>
        <p:spPr>
          <a:xfrm>
            <a:off x="2575932" y="5865543"/>
            <a:ext cx="68733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i="1" noProof="0" dirty="0" err="1">
                <a:solidFill>
                  <a:schemeClr val="dk1"/>
                </a:solidFill>
                <a:latin typeface="Calibri" panose="020F0502020204030204" pitchFamily="34" charset="0"/>
                <a:ea typeface="Calibri"/>
                <a:cs typeface="Calibri" panose="020F0502020204030204" pitchFamily="34" charset="0"/>
                <a:sym typeface="Calibri"/>
              </a:rPr>
              <a:t>Credit</a:t>
            </a:r>
            <a:r>
              <a:rPr lang="fr-FR" sz="1800" i="1" noProof="0" dirty="0">
                <a:solidFill>
                  <a:schemeClr val="dk1"/>
                </a:solidFill>
                <a:latin typeface="Calibri" panose="020F0502020204030204" pitchFamily="34" charset="0"/>
                <a:ea typeface="Calibri"/>
                <a:cs typeface="Calibri" panose="020F0502020204030204" pitchFamily="34" charset="0"/>
                <a:sym typeface="Calibri"/>
              </a:rPr>
              <a:t> Scripps Institution of </a:t>
            </a:r>
            <a:r>
              <a:rPr lang="fr-FR" sz="1800" i="1" noProof="0" dirty="0" err="1">
                <a:solidFill>
                  <a:schemeClr val="dk1"/>
                </a:solidFill>
                <a:latin typeface="Calibri" panose="020F0502020204030204" pitchFamily="34" charset="0"/>
                <a:ea typeface="Calibri"/>
                <a:cs typeface="Calibri" panose="020F0502020204030204" pitchFamily="34" charset="0"/>
                <a:sym typeface="Calibri"/>
              </a:rPr>
              <a:t>Oceanography</a:t>
            </a:r>
            <a:r>
              <a:rPr lang="fr-FR" sz="1800" i="1" noProof="0" dirty="0">
                <a:solidFill>
                  <a:schemeClr val="dk1"/>
                </a:solidFill>
                <a:latin typeface="Calibri" panose="020F0502020204030204" pitchFamily="34" charset="0"/>
                <a:ea typeface="Calibri"/>
                <a:cs typeface="Calibri" panose="020F0502020204030204" pitchFamily="34" charset="0"/>
                <a:sym typeface="Calibri"/>
              </a:rPr>
              <a:t>, </a:t>
            </a:r>
            <a:r>
              <a:rPr lang="fr-FR" sz="1800" i="1" noProof="0" dirty="0" err="1">
                <a:solidFill>
                  <a:schemeClr val="dk1"/>
                </a:solidFill>
                <a:latin typeface="Calibri" panose="020F0502020204030204" pitchFamily="34" charset="0"/>
                <a:ea typeface="Calibri"/>
                <a:cs typeface="Calibri" panose="020F0502020204030204" pitchFamily="34" charset="0"/>
                <a:sym typeface="Calibri"/>
              </a:rPr>
              <a:t>courtesy</a:t>
            </a:r>
            <a:r>
              <a:rPr lang="fr-FR" sz="1800" i="1" noProof="0" dirty="0">
                <a:solidFill>
                  <a:schemeClr val="dk1"/>
                </a:solidFill>
                <a:latin typeface="Calibri" panose="020F0502020204030204" pitchFamily="34" charset="0"/>
                <a:ea typeface="Calibri"/>
                <a:cs typeface="Calibri" panose="020F0502020204030204" pitchFamily="34" charset="0"/>
                <a:sym typeface="Calibri"/>
              </a:rPr>
              <a:t> Y. Yu &amp; D. Sandwell</a:t>
            </a:r>
            <a:endParaRPr lang="fr-FR" noProof="0" dirty="0">
              <a:latin typeface="Calibri" panose="020F0502020204030204" pitchFamily="34" charset="0"/>
              <a:cs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grpSp>
        <p:nvGrpSpPr>
          <p:cNvPr id="682" name="Google Shape;682;p52"/>
          <p:cNvGrpSpPr/>
          <p:nvPr/>
        </p:nvGrpSpPr>
        <p:grpSpPr>
          <a:xfrm>
            <a:off x="332475" y="155050"/>
            <a:ext cx="11859524" cy="6673525"/>
            <a:chOff x="332475" y="155050"/>
            <a:chExt cx="11859524" cy="6673525"/>
          </a:xfrm>
        </p:grpSpPr>
        <p:pic>
          <p:nvPicPr>
            <p:cNvPr id="683" name="Google Shape;683;p5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2475" y="155050"/>
              <a:ext cx="11859524" cy="6673525"/>
            </a:xfrm>
            <a:prstGeom prst="rect">
              <a:avLst/>
            </a:prstGeom>
            <a:noFill/>
            <a:ln>
              <a:noFill/>
            </a:ln>
          </p:spPr>
        </p:pic>
        <p:sp>
          <p:nvSpPr>
            <p:cNvPr id="684" name="Google Shape;684;p52"/>
            <p:cNvSpPr txBox="1"/>
            <p:nvPr/>
          </p:nvSpPr>
          <p:spPr>
            <a:xfrm>
              <a:off x="821877" y="5490528"/>
              <a:ext cx="3726982" cy="584735"/>
            </a:xfrm>
            <a:prstGeom prst="rect">
              <a:avLst/>
            </a:prstGeom>
            <a:solidFill>
              <a:srgbClr val="E1E1E1">
                <a:alpha val="34117"/>
              </a:srgbClr>
            </a:solidFill>
            <a:ln w="9525" cap="flat" cmpd="sng">
              <a:solidFill>
                <a:srgbClr val="F2F2F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fr-FR" sz="1600" noProof="0" dirty="0">
                  <a:solidFill>
                    <a:schemeClr val="dk1"/>
                  </a:solidFill>
                  <a:latin typeface="Calibri" panose="020F0502020204030204" pitchFamily="34" charset="0"/>
                  <a:ea typeface="Calibri"/>
                  <a:cs typeface="Calibri" panose="020F0502020204030204" pitchFamily="34" charset="0"/>
                  <a:sym typeface="Calibri"/>
                </a:rPr>
                <a:t>Exemples de montagnes sous-marines non cartographiées,</a:t>
              </a:r>
              <a:r>
                <a:rPr lang="fr-FR" sz="1600" noProof="0" dirty="0">
                  <a:solidFill>
                    <a:schemeClr val="dk1"/>
                  </a:solidFill>
                  <a:latin typeface="Calibri" panose="020F0502020204030204" pitchFamily="34" charset="0"/>
                  <a:cs typeface="Calibri" panose="020F0502020204030204" pitchFamily="34" charset="0"/>
                  <a:sym typeface="Arial"/>
                </a:rPr>
                <a:t> de moins d’1 km d’altitude</a:t>
              </a:r>
              <a:endParaRPr lang="fr-FR" sz="1200" noProof="0" dirty="0">
                <a:solidFill>
                  <a:schemeClr val="dk1"/>
                </a:solidFill>
                <a:latin typeface="Calibri" panose="020F0502020204030204" pitchFamily="34" charset="0"/>
                <a:ea typeface="Calibri"/>
                <a:cs typeface="Calibri" panose="020F0502020204030204" pitchFamily="34" charset="0"/>
                <a:sym typeface="Calibri"/>
              </a:endParaRPr>
            </a:p>
          </p:txBody>
        </p:sp>
        <p:cxnSp>
          <p:nvCxnSpPr>
            <p:cNvPr id="685" name="Google Shape;685;p52"/>
            <p:cNvCxnSpPr/>
            <p:nvPr/>
          </p:nvCxnSpPr>
          <p:spPr>
            <a:xfrm rot="10800000" flipH="1">
              <a:off x="2108671" y="4321020"/>
              <a:ext cx="225469" cy="1124687"/>
            </a:xfrm>
            <a:prstGeom prst="straightConnector1">
              <a:avLst/>
            </a:prstGeom>
            <a:noFill/>
            <a:ln w="28575" cap="flat" cmpd="sng">
              <a:solidFill>
                <a:srgbClr val="FF0000"/>
              </a:solidFill>
              <a:prstDash val="solid"/>
              <a:miter lim="800000"/>
              <a:headEnd type="none" w="sm" len="sm"/>
              <a:tailEnd type="triangle" w="med" len="med"/>
            </a:ln>
          </p:spPr>
        </p:cxnSp>
        <p:cxnSp>
          <p:nvCxnSpPr>
            <p:cNvPr id="686" name="Google Shape;686;p52"/>
            <p:cNvCxnSpPr/>
            <p:nvPr/>
          </p:nvCxnSpPr>
          <p:spPr>
            <a:xfrm rot="10800000">
              <a:off x="2030361" y="4151919"/>
              <a:ext cx="62630" cy="1293788"/>
            </a:xfrm>
            <a:prstGeom prst="straightConnector1">
              <a:avLst/>
            </a:prstGeom>
            <a:noFill/>
            <a:ln w="28575" cap="flat" cmpd="sng">
              <a:solidFill>
                <a:srgbClr val="FF0000"/>
              </a:solidFill>
              <a:prstDash val="solid"/>
              <a:miter lim="800000"/>
              <a:headEnd type="none" w="sm" len="sm"/>
              <a:tailEnd type="triangle" w="med" len="med"/>
            </a:ln>
          </p:spPr>
        </p:cxnSp>
      </p:grpSp>
      <p:sp>
        <p:nvSpPr>
          <p:cNvPr id="687" name="Google Shape;687;p52"/>
          <p:cNvSpPr txBox="1"/>
          <p:nvPr/>
        </p:nvSpPr>
        <p:spPr>
          <a:xfrm>
            <a:off x="3336167" y="6493638"/>
            <a:ext cx="7156294"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i="1" noProof="0" dirty="0">
                <a:solidFill>
                  <a:srgbClr val="7F7F7F"/>
                </a:solidFill>
                <a:latin typeface="Calibri" panose="020F0502020204030204" pitchFamily="34" charset="0"/>
                <a:ea typeface="Calibri"/>
                <a:cs typeface="Calibri" panose="020F0502020204030204" pitchFamily="34" charset="0"/>
                <a:sym typeface="Calibri"/>
              </a:rPr>
              <a:t>Cr</a:t>
            </a:r>
            <a:r>
              <a:rPr lang="fr-FR" i="1" dirty="0">
                <a:solidFill>
                  <a:srgbClr val="7F7F7F"/>
                </a:solidFill>
                <a:latin typeface="Calibri" panose="020F0502020204030204" pitchFamily="34" charset="0"/>
                <a:ea typeface="Calibri"/>
                <a:cs typeface="Calibri" panose="020F0502020204030204" pitchFamily="34" charset="0"/>
                <a:sym typeface="Calibri"/>
              </a:rPr>
              <a:t>é</a:t>
            </a:r>
            <a:r>
              <a:rPr lang="fr-FR" sz="1800" i="1" noProof="0" dirty="0">
                <a:solidFill>
                  <a:srgbClr val="7F7F7F"/>
                </a:solidFill>
                <a:latin typeface="Calibri" panose="020F0502020204030204" pitchFamily="34" charset="0"/>
                <a:ea typeface="Calibri"/>
                <a:cs typeface="Calibri" panose="020F0502020204030204" pitchFamily="34" charset="0"/>
                <a:sym typeface="Calibri"/>
              </a:rPr>
              <a:t>dit Scripps Institution of </a:t>
            </a:r>
            <a:r>
              <a:rPr lang="fr-FR" sz="1800" i="1" noProof="0" dirty="0" err="1">
                <a:solidFill>
                  <a:srgbClr val="7F7F7F"/>
                </a:solidFill>
                <a:latin typeface="Calibri" panose="020F0502020204030204" pitchFamily="34" charset="0"/>
                <a:ea typeface="Calibri"/>
                <a:cs typeface="Calibri" panose="020F0502020204030204" pitchFamily="34" charset="0"/>
                <a:sym typeface="Calibri"/>
              </a:rPr>
              <a:t>Oceanography</a:t>
            </a:r>
            <a:r>
              <a:rPr lang="fr-FR" sz="1800" i="1" noProof="0" dirty="0">
                <a:solidFill>
                  <a:srgbClr val="7F7F7F"/>
                </a:solidFill>
                <a:latin typeface="Calibri" panose="020F0502020204030204" pitchFamily="34" charset="0"/>
                <a:ea typeface="Calibri"/>
                <a:cs typeface="Calibri" panose="020F0502020204030204" pitchFamily="34" charset="0"/>
                <a:sym typeface="Calibri"/>
              </a:rPr>
              <a:t>, </a:t>
            </a:r>
            <a:r>
              <a:rPr lang="fr-FR" sz="1800" i="1" noProof="0" dirty="0" err="1">
                <a:solidFill>
                  <a:srgbClr val="7F7F7F"/>
                </a:solidFill>
                <a:latin typeface="Calibri" panose="020F0502020204030204" pitchFamily="34" charset="0"/>
                <a:ea typeface="Calibri"/>
                <a:cs typeface="Calibri" panose="020F0502020204030204" pitchFamily="34" charset="0"/>
                <a:sym typeface="Calibri"/>
              </a:rPr>
              <a:t>courtesy</a:t>
            </a:r>
            <a:r>
              <a:rPr lang="fr-FR" sz="1800" i="1" noProof="0" dirty="0">
                <a:solidFill>
                  <a:srgbClr val="7F7F7F"/>
                </a:solidFill>
                <a:latin typeface="Calibri" panose="020F0502020204030204" pitchFamily="34" charset="0"/>
                <a:ea typeface="Calibri"/>
                <a:cs typeface="Calibri" panose="020F0502020204030204" pitchFamily="34" charset="0"/>
                <a:sym typeface="Calibri"/>
              </a:rPr>
              <a:t> Y. Yu &amp; D. Sandwell</a:t>
            </a:r>
            <a:endParaRPr lang="fr-FR" noProof="0" dirty="0">
              <a:latin typeface="Calibri" panose="020F0502020204030204" pitchFamily="34" charset="0"/>
              <a:cs typeface="Calibri" panose="020F0502020204030204" pitchFamily="34" charset="0"/>
            </a:endParaRPr>
          </a:p>
        </p:txBody>
      </p:sp>
      <p:sp>
        <p:nvSpPr>
          <p:cNvPr id="688" name="Google Shape;688;p52"/>
          <p:cNvSpPr txBox="1">
            <a:spLocks noGrp="1"/>
          </p:cNvSpPr>
          <p:nvPr>
            <p:ph type="title"/>
          </p:nvPr>
        </p:nvSpPr>
        <p:spPr>
          <a:xfrm>
            <a:off x="171449" y="109301"/>
            <a:ext cx="11877675" cy="5989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ct val="100000"/>
              <a:buFont typeface="Calibri"/>
              <a:buNone/>
            </a:pPr>
            <a:r>
              <a:rPr lang="fr-FR" sz="3600" noProof="0" dirty="0">
                <a:latin typeface="Calibri" panose="020F0502020204030204" pitchFamily="34" charset="0"/>
                <a:cs typeface="Calibri" panose="020F0502020204030204" pitchFamily="34" charset="0"/>
              </a:rPr>
              <a:t>Bathymétrie : découverte de </a:t>
            </a:r>
            <a:r>
              <a:rPr lang="fr-FR" sz="3600" dirty="0">
                <a:latin typeface="Calibri" panose="020F0502020204030204" pitchFamily="34" charset="0"/>
                <a:cs typeface="Calibri" panose="020F0502020204030204" pitchFamily="34" charset="0"/>
              </a:rPr>
              <a:t>nouveaux monts sous-marins	</a:t>
            </a:r>
            <a:endParaRPr lang="fr-FR" sz="3600" noProof="0" dirty="0">
              <a:latin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04F93-F848-4C46-9500-948ECD3AD85E}"/>
              </a:ext>
            </a:extLst>
          </p:cNvPr>
          <p:cNvSpPr>
            <a:spLocks noGrp="1"/>
          </p:cNvSpPr>
          <p:nvPr>
            <p:ph type="title"/>
          </p:nvPr>
        </p:nvSpPr>
        <p:spPr/>
        <p:txBody>
          <a:bodyPr>
            <a:normAutofit fontScale="90000"/>
          </a:bodyPr>
          <a:lstStyle/>
          <a:p>
            <a:r>
              <a:rPr lang="fr-FR" noProof="0" dirty="0">
                <a:latin typeface="+mn-lt"/>
              </a:rPr>
              <a:t>Swot sur océan	</a:t>
            </a:r>
          </a:p>
        </p:txBody>
      </p:sp>
      <p:sp>
        <p:nvSpPr>
          <p:cNvPr id="3" name="Espace réservé du contenu 2">
            <a:extLst>
              <a:ext uri="{FF2B5EF4-FFF2-40B4-BE49-F238E27FC236}">
                <a16:creationId xmlns:a16="http://schemas.microsoft.com/office/drawing/2014/main" id="{44C3503A-A6F2-4CF2-AEF3-CE5FC6F8158C}"/>
              </a:ext>
            </a:extLst>
          </p:cNvPr>
          <p:cNvSpPr>
            <a:spLocks noGrp="1"/>
          </p:cNvSpPr>
          <p:nvPr>
            <p:ph idx="1"/>
          </p:nvPr>
        </p:nvSpPr>
        <p:spPr>
          <a:xfrm>
            <a:off x="171449" y="828673"/>
            <a:ext cx="11877675" cy="5892801"/>
          </a:xfrm>
        </p:spPr>
        <p:txBody>
          <a:bodyPr>
            <a:normAutofit fontScale="85000" lnSpcReduction="20000"/>
          </a:bodyPr>
          <a:lstStyle/>
          <a:p>
            <a:r>
              <a:rPr lang="fr-FR" noProof="0" dirty="0"/>
              <a:t>Swot observe les hauteurs de mer sur océan en </a:t>
            </a:r>
            <a:r>
              <a:rPr lang="fr-FR" b="1" u="sng" noProof="0" dirty="0"/>
              <a:t>deux dimensions</a:t>
            </a:r>
          </a:p>
          <a:p>
            <a:r>
              <a:rPr lang="fr-FR" noProof="0" dirty="0"/>
              <a:t>Avec un pixel de 250 x 250 m sur deux fauchées de ~60-km de large (plus la trace nadir au milieu).</a:t>
            </a:r>
            <a:br>
              <a:rPr lang="fr-FR" dirty="0"/>
            </a:br>
            <a:r>
              <a:rPr lang="fr-FR" dirty="0"/>
              <a:t>Certaines zones très côtières ont la même résolution que les zones terrestres, c'est-à-dire une résolution pouvant atteindre 10 m.</a:t>
            </a:r>
            <a:endParaRPr lang="fr-FR" noProof="0" dirty="0"/>
          </a:p>
          <a:p>
            <a:r>
              <a:rPr lang="fr-FR" noProof="0" dirty="0"/>
              <a:t>Et ce avec une précision inégalée</a:t>
            </a:r>
          </a:p>
          <a:p>
            <a:pPr marL="0" indent="0">
              <a:buNone/>
            </a:pPr>
            <a:endParaRPr lang="fr-FR" noProof="0" dirty="0"/>
          </a:p>
          <a:p>
            <a:pPr marL="0" indent="0">
              <a:buNone/>
            </a:pPr>
            <a:r>
              <a:rPr lang="fr-FR" noProof="0" dirty="0"/>
              <a:t>Swot fournit :</a:t>
            </a:r>
          </a:p>
          <a:p>
            <a:r>
              <a:rPr lang="fr-FR" noProof="0" dirty="0"/>
              <a:t>Des courants à petite échelle (10-100km) partout, mais ce type d’échelle domine en côtier, régional et aux hautes latitudes</a:t>
            </a:r>
          </a:p>
          <a:p>
            <a:r>
              <a:rPr lang="fr-FR" noProof="0" dirty="0"/>
              <a:t>Les tourbillons marins à méso- et </a:t>
            </a:r>
            <a:r>
              <a:rPr lang="fr-FR" noProof="0" dirty="0" err="1"/>
              <a:t>subméso</a:t>
            </a:r>
            <a:r>
              <a:rPr lang="fr-FR" noProof="0" dirty="0"/>
              <a:t>-échelle</a:t>
            </a:r>
          </a:p>
          <a:p>
            <a:r>
              <a:rPr lang="fr-FR" noProof="0" dirty="0"/>
              <a:t>Les marées globales et côtières, ainsi que les ondes internes de marée à haute résolution</a:t>
            </a:r>
          </a:p>
          <a:p>
            <a:r>
              <a:rPr lang="fr-FR" noProof="0" dirty="0"/>
              <a:t>Des images des vagues de surface, de la houle et des vents à de fines échelles</a:t>
            </a:r>
          </a:p>
          <a:p>
            <a:r>
              <a:rPr lang="fr-FR" noProof="0" dirty="0"/>
              <a:t>L'étirement et la déformation des flux de surface qui structurent la température de surface, la distribution de l'eau douce et de la biomasse.</a:t>
            </a:r>
          </a:p>
          <a:p>
            <a:r>
              <a:rPr lang="fr-FR" noProof="0" dirty="0"/>
              <a:t>La bathymétrie des océans</a:t>
            </a:r>
          </a:p>
        </p:txBody>
      </p:sp>
    </p:spTree>
    <p:extLst>
      <p:ext uri="{BB962C8B-B14F-4D97-AF65-F5344CB8AC3E}">
        <p14:creationId xmlns:p14="http://schemas.microsoft.com/office/powerpoint/2010/main" val="1300275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53"/>
          <p:cNvPicPr preferRelativeResize="0"/>
          <p:nvPr/>
        </p:nvPicPr>
        <p:blipFill rotWithShape="1">
          <a:blip r:embed="rId3">
            <a:alphaModFix/>
          </a:blip>
          <a:srcRect/>
          <a:stretch/>
        </p:blipFill>
        <p:spPr>
          <a:xfrm>
            <a:off x="2165631" y="571500"/>
            <a:ext cx="10076473" cy="6006230"/>
          </a:xfrm>
          <a:prstGeom prst="rect">
            <a:avLst/>
          </a:prstGeom>
          <a:noFill/>
          <a:ln>
            <a:noFill/>
          </a:ln>
        </p:spPr>
      </p:pic>
      <p:sp>
        <p:nvSpPr>
          <p:cNvPr id="694" name="Google Shape;694;p53"/>
          <p:cNvSpPr txBox="1"/>
          <p:nvPr/>
        </p:nvSpPr>
        <p:spPr>
          <a:xfrm>
            <a:off x="266507" y="764872"/>
            <a:ext cx="1794547" cy="369291"/>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endParaRPr lang="fr-FR" sz="1800" noProof="0" dirty="0">
              <a:solidFill>
                <a:schemeClr val="dk1"/>
              </a:solidFill>
              <a:ea typeface="Calibri"/>
              <a:cs typeface="Calibri" panose="020F0502020204030204" pitchFamily="34" charset="0"/>
              <a:sym typeface="Calibri"/>
            </a:endParaRPr>
          </a:p>
        </p:txBody>
      </p:sp>
      <p:cxnSp>
        <p:nvCxnSpPr>
          <p:cNvPr id="703" name="Google Shape;703;p53"/>
          <p:cNvCxnSpPr/>
          <p:nvPr/>
        </p:nvCxnSpPr>
        <p:spPr>
          <a:xfrm>
            <a:off x="2021061" y="3659166"/>
            <a:ext cx="3073543" cy="408139"/>
          </a:xfrm>
          <a:prstGeom prst="straightConnector1">
            <a:avLst/>
          </a:prstGeom>
          <a:noFill/>
          <a:ln w="57150" cap="flat" cmpd="sng">
            <a:solidFill>
              <a:srgbClr val="FF0000"/>
            </a:solidFill>
            <a:prstDash val="solid"/>
            <a:miter lim="800000"/>
            <a:headEnd type="none" w="sm" len="sm"/>
            <a:tailEnd type="triangle" w="med" len="med"/>
          </a:ln>
        </p:spPr>
      </p:cxnSp>
      <p:sp>
        <p:nvSpPr>
          <p:cNvPr id="705" name="Google Shape;705;p53"/>
          <p:cNvSpPr txBox="1"/>
          <p:nvPr/>
        </p:nvSpPr>
        <p:spPr>
          <a:xfrm>
            <a:off x="3263759" y="6519267"/>
            <a:ext cx="7152315"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i="1" noProof="0" dirty="0">
                <a:solidFill>
                  <a:srgbClr val="7F7F7F"/>
                </a:solidFill>
                <a:ea typeface="Calibri"/>
                <a:cs typeface="Calibri" panose="020F0502020204030204" pitchFamily="34" charset="0"/>
                <a:sym typeface="Calibri"/>
              </a:rPr>
              <a:t>Crédit Scripps Institution of </a:t>
            </a:r>
            <a:r>
              <a:rPr lang="fr-FR" sz="1800" i="1" noProof="0" dirty="0" err="1">
                <a:solidFill>
                  <a:srgbClr val="7F7F7F"/>
                </a:solidFill>
                <a:ea typeface="Calibri"/>
                <a:cs typeface="Calibri" panose="020F0502020204030204" pitchFamily="34" charset="0"/>
                <a:sym typeface="Calibri"/>
              </a:rPr>
              <a:t>Oceanography</a:t>
            </a:r>
            <a:r>
              <a:rPr lang="fr-FR" sz="1800" i="1" noProof="0" dirty="0">
                <a:solidFill>
                  <a:srgbClr val="7F7F7F"/>
                </a:solidFill>
                <a:ea typeface="Calibri"/>
                <a:cs typeface="Calibri" panose="020F0502020204030204" pitchFamily="34" charset="0"/>
                <a:sym typeface="Calibri"/>
              </a:rPr>
              <a:t>, </a:t>
            </a:r>
            <a:r>
              <a:rPr lang="fr-FR" sz="1800" i="1" noProof="0" dirty="0" err="1">
                <a:solidFill>
                  <a:srgbClr val="7F7F7F"/>
                </a:solidFill>
                <a:ea typeface="Calibri"/>
                <a:cs typeface="Calibri" panose="020F0502020204030204" pitchFamily="34" charset="0"/>
                <a:sym typeface="Calibri"/>
              </a:rPr>
              <a:t>courtesy</a:t>
            </a:r>
            <a:r>
              <a:rPr lang="fr-FR" sz="1800" i="1" noProof="0" dirty="0">
                <a:solidFill>
                  <a:srgbClr val="7F7F7F"/>
                </a:solidFill>
                <a:ea typeface="Calibri"/>
                <a:cs typeface="Calibri" panose="020F0502020204030204" pitchFamily="34" charset="0"/>
                <a:sym typeface="Calibri"/>
              </a:rPr>
              <a:t> Y. Yu &amp; D. Sandwell</a:t>
            </a:r>
            <a:endParaRPr lang="fr-FR" noProof="0" dirty="0">
              <a:cs typeface="Calibri" panose="020F0502020204030204" pitchFamily="34" charset="0"/>
            </a:endParaRPr>
          </a:p>
        </p:txBody>
      </p:sp>
      <p:grpSp>
        <p:nvGrpSpPr>
          <p:cNvPr id="695" name="Google Shape;695;p53"/>
          <p:cNvGrpSpPr/>
          <p:nvPr/>
        </p:nvGrpSpPr>
        <p:grpSpPr>
          <a:xfrm>
            <a:off x="5334132" y="3704722"/>
            <a:ext cx="842636" cy="836115"/>
            <a:chOff x="5210307" y="3201443"/>
            <a:chExt cx="842636" cy="836115"/>
          </a:xfrm>
        </p:grpSpPr>
        <p:cxnSp>
          <p:nvCxnSpPr>
            <p:cNvPr id="696" name="Google Shape;696;p53"/>
            <p:cNvCxnSpPr/>
            <p:nvPr/>
          </p:nvCxnSpPr>
          <p:spPr>
            <a:xfrm>
              <a:off x="5304773" y="3382027"/>
              <a:ext cx="526093" cy="588724"/>
            </a:xfrm>
            <a:prstGeom prst="straightConnector1">
              <a:avLst/>
            </a:prstGeom>
            <a:noFill/>
            <a:ln w="19050" cap="flat" cmpd="sng">
              <a:solidFill>
                <a:schemeClr val="accent1"/>
              </a:solidFill>
              <a:prstDash val="solid"/>
              <a:miter lim="800000"/>
              <a:headEnd type="none" w="sm" len="sm"/>
              <a:tailEnd type="none" w="sm" len="sm"/>
            </a:ln>
          </p:spPr>
        </p:cxnSp>
        <p:cxnSp>
          <p:nvCxnSpPr>
            <p:cNvPr id="697" name="Google Shape;697;p53"/>
            <p:cNvCxnSpPr/>
            <p:nvPr/>
          </p:nvCxnSpPr>
          <p:spPr>
            <a:xfrm>
              <a:off x="5210307" y="3448834"/>
              <a:ext cx="526093" cy="588724"/>
            </a:xfrm>
            <a:prstGeom prst="straightConnector1">
              <a:avLst/>
            </a:prstGeom>
            <a:noFill/>
            <a:ln w="19050" cap="flat" cmpd="sng">
              <a:solidFill>
                <a:schemeClr val="accent1"/>
              </a:solidFill>
              <a:prstDash val="solid"/>
              <a:miter lim="800000"/>
              <a:headEnd type="none" w="sm" len="sm"/>
              <a:tailEnd type="none" w="sm" len="sm"/>
            </a:ln>
          </p:spPr>
        </p:cxnSp>
        <p:cxnSp>
          <p:nvCxnSpPr>
            <p:cNvPr id="698" name="Google Shape;698;p53"/>
            <p:cNvCxnSpPr/>
            <p:nvPr/>
          </p:nvCxnSpPr>
          <p:spPr>
            <a:xfrm>
              <a:off x="5385149" y="3323573"/>
              <a:ext cx="526093" cy="588724"/>
            </a:xfrm>
            <a:prstGeom prst="straightConnector1">
              <a:avLst/>
            </a:prstGeom>
            <a:noFill/>
            <a:ln w="19050" cap="flat" cmpd="sng">
              <a:solidFill>
                <a:schemeClr val="accent1"/>
              </a:solidFill>
              <a:prstDash val="solid"/>
              <a:miter lim="800000"/>
              <a:headEnd type="none" w="sm" len="sm"/>
              <a:tailEnd type="none" w="sm" len="sm"/>
            </a:ln>
          </p:spPr>
        </p:cxnSp>
        <p:cxnSp>
          <p:nvCxnSpPr>
            <p:cNvPr id="699" name="Google Shape;699;p53"/>
            <p:cNvCxnSpPr/>
            <p:nvPr/>
          </p:nvCxnSpPr>
          <p:spPr>
            <a:xfrm>
              <a:off x="5450910" y="3265119"/>
              <a:ext cx="526093" cy="588724"/>
            </a:xfrm>
            <a:prstGeom prst="straightConnector1">
              <a:avLst/>
            </a:prstGeom>
            <a:noFill/>
            <a:ln w="19050" cap="flat" cmpd="sng">
              <a:solidFill>
                <a:schemeClr val="accent1"/>
              </a:solidFill>
              <a:prstDash val="solid"/>
              <a:miter lim="800000"/>
              <a:headEnd type="none" w="sm" len="sm"/>
              <a:tailEnd type="none" w="sm" len="sm"/>
            </a:ln>
          </p:spPr>
        </p:cxnSp>
        <p:cxnSp>
          <p:nvCxnSpPr>
            <p:cNvPr id="700" name="Google Shape;700;p53"/>
            <p:cNvCxnSpPr/>
            <p:nvPr/>
          </p:nvCxnSpPr>
          <p:spPr>
            <a:xfrm>
              <a:off x="5526850" y="3201443"/>
              <a:ext cx="526093" cy="588724"/>
            </a:xfrm>
            <a:prstGeom prst="straightConnector1">
              <a:avLst/>
            </a:prstGeom>
            <a:noFill/>
            <a:ln w="19050" cap="flat" cmpd="sng">
              <a:solidFill>
                <a:schemeClr val="accent1"/>
              </a:solidFill>
              <a:prstDash val="solid"/>
              <a:miter lim="800000"/>
              <a:headEnd type="none" w="sm" len="sm"/>
              <a:tailEnd type="none" w="sm" len="sm"/>
            </a:ln>
          </p:spPr>
        </p:cxnSp>
      </p:grpSp>
      <p:sp>
        <p:nvSpPr>
          <p:cNvPr id="706" name="Google Shape;706;p53"/>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err="1">
                <a:latin typeface="+mn-lt"/>
                <a:cs typeface="Calibri" panose="020F0502020204030204" pitchFamily="34" charset="0"/>
              </a:rPr>
              <a:t>Bathym</a:t>
            </a:r>
            <a:r>
              <a:rPr lang="fr-FR" dirty="0">
                <a:latin typeface="+mn-lt"/>
                <a:cs typeface="Calibri" panose="020F0502020204030204" pitchFamily="34" charset="0"/>
              </a:rPr>
              <a:t>é</a:t>
            </a:r>
            <a:r>
              <a:rPr lang="fr-FR" noProof="0" dirty="0">
                <a:latin typeface="+mn-lt"/>
                <a:cs typeface="Calibri" panose="020F0502020204030204" pitchFamily="34" charset="0"/>
              </a:rPr>
              <a:t>trie : collines abyssales	</a:t>
            </a:r>
          </a:p>
        </p:txBody>
      </p:sp>
      <p:sp>
        <p:nvSpPr>
          <p:cNvPr id="701" name="Google Shape;701;p53"/>
          <p:cNvSpPr/>
          <p:nvPr/>
        </p:nvSpPr>
        <p:spPr>
          <a:xfrm rot="-2440356">
            <a:off x="5248635" y="3718411"/>
            <a:ext cx="989033" cy="839246"/>
          </a:xfrm>
          <a:prstGeom prst="roundRect">
            <a:avLst>
              <a:gd name="adj" fmla="val 16667"/>
            </a:avLst>
          </a:prstGeom>
          <a:solidFill>
            <a:srgbClr val="FFFF00">
              <a:alpha val="19215"/>
            </a:srgbClr>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lang="fr-FR" sz="1800" noProof="0" dirty="0">
              <a:solidFill>
                <a:schemeClr val="lt1"/>
              </a:solidFill>
              <a:cs typeface="Calibri" panose="020F0502020204030204" pitchFamily="34" charset="0"/>
              <a:sym typeface="Arial"/>
            </a:endParaRPr>
          </a:p>
        </p:txBody>
      </p:sp>
      <p:sp>
        <p:nvSpPr>
          <p:cNvPr id="125" name="Google Shape;125;p6"/>
          <p:cNvSpPr txBox="1"/>
          <p:nvPr/>
        </p:nvSpPr>
        <p:spPr>
          <a:xfrm>
            <a:off x="1" y="764872"/>
            <a:ext cx="2165630" cy="2031285"/>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ea typeface="Arial"/>
                <a:cs typeface="Arial"/>
                <a:sym typeface="Arial"/>
              </a:rPr>
              <a:t>Avant Swot, les collines abyssales ne pouvaient être cartographiées qu'à l'aide d'un sonar multifaisceaux.  Aujourd'hui, elles sont visibles presque partout dans les bassins océaniques.</a:t>
            </a:r>
            <a:endParaRPr dirty="0"/>
          </a:p>
        </p:txBody>
      </p:sp>
      <p:sp>
        <p:nvSpPr>
          <p:cNvPr id="133" name="Google Shape;133;p6"/>
          <p:cNvSpPr txBox="1"/>
          <p:nvPr/>
        </p:nvSpPr>
        <p:spPr>
          <a:xfrm>
            <a:off x="0" y="2841452"/>
            <a:ext cx="2165630" cy="2246729"/>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cs typeface="Arial"/>
              </a:rPr>
              <a:t>Les abysses sont les formes de relief les plus répandues sur Terre.</a:t>
            </a:r>
          </a:p>
          <a:p>
            <a:pPr marL="0" marR="0" lvl="0" indent="0" algn="l" rtl="0">
              <a:spcBef>
                <a:spcPts val="0"/>
              </a:spcBef>
              <a:spcAft>
                <a:spcPts val="0"/>
              </a:spcAft>
              <a:buNone/>
            </a:pPr>
            <a:r>
              <a:rPr lang="fr-FR" sz="1400" dirty="0">
                <a:solidFill>
                  <a:schemeClr val="dk1"/>
                </a:solidFill>
                <a:cs typeface="Arial"/>
              </a:rPr>
              <a:t>Ils se forment au niveau des crêtes d'épandage du plancher océanique (représentées par des lignes noires) et révèlent ainsi la tectonique des plaques passée. </a:t>
            </a:r>
            <a:endParaRPr sz="1400" dirty="0">
              <a:solidFill>
                <a:schemeClr val="dk1"/>
              </a:solidFill>
              <a:cs typeface="Arial"/>
            </a:endParaRPr>
          </a:p>
        </p:txBody>
      </p:sp>
      <p:sp>
        <p:nvSpPr>
          <p:cNvPr id="135" name="Google Shape;135;p6"/>
          <p:cNvSpPr txBox="1"/>
          <p:nvPr/>
        </p:nvSpPr>
        <p:spPr>
          <a:xfrm>
            <a:off x="0" y="5185165"/>
            <a:ext cx="2165630" cy="1815841"/>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ea typeface="Arial"/>
                <a:cs typeface="Arial"/>
                <a:sym typeface="Arial"/>
              </a:rPr>
              <a:t>Les courants de marée profonds qui circulent sur des collines abyssales accidentées produisent des ondes internes, en particulier le long des crêtes d'épandage lent, accidentées.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5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32536" y="760319"/>
            <a:ext cx="8402490" cy="5728349"/>
          </a:xfrm>
          <a:prstGeom prst="rect">
            <a:avLst/>
          </a:prstGeom>
          <a:noFill/>
          <a:ln>
            <a:noFill/>
          </a:ln>
        </p:spPr>
      </p:pic>
      <p:cxnSp>
        <p:nvCxnSpPr>
          <p:cNvPr id="714" name="Google Shape;714;p54"/>
          <p:cNvCxnSpPr>
            <a:cxnSpLocks/>
          </p:cNvCxnSpPr>
          <p:nvPr/>
        </p:nvCxnSpPr>
        <p:spPr>
          <a:xfrm>
            <a:off x="2891791" y="2018753"/>
            <a:ext cx="2537459" cy="1317642"/>
          </a:xfrm>
          <a:prstGeom prst="straightConnector1">
            <a:avLst/>
          </a:prstGeom>
          <a:noFill/>
          <a:ln w="57150" cap="flat" cmpd="sng">
            <a:solidFill>
              <a:srgbClr val="FF0000"/>
            </a:solidFill>
            <a:prstDash val="solid"/>
            <a:miter lim="800000"/>
            <a:headEnd type="none" w="sm" len="sm"/>
            <a:tailEnd type="triangle" w="med" len="med"/>
          </a:ln>
        </p:spPr>
      </p:cxnSp>
      <p:cxnSp>
        <p:nvCxnSpPr>
          <p:cNvPr id="715" name="Google Shape;715;p54"/>
          <p:cNvCxnSpPr>
            <a:cxnSpLocks/>
            <a:stCxn id="5" idx="3"/>
          </p:cNvCxnSpPr>
          <p:nvPr/>
        </p:nvCxnSpPr>
        <p:spPr>
          <a:xfrm>
            <a:off x="2891791" y="4583142"/>
            <a:ext cx="4341990" cy="51327"/>
          </a:xfrm>
          <a:prstGeom prst="straightConnector1">
            <a:avLst/>
          </a:prstGeom>
          <a:noFill/>
          <a:ln w="57150" cap="flat" cmpd="sng">
            <a:solidFill>
              <a:srgbClr val="FF0000"/>
            </a:solidFill>
            <a:prstDash val="solid"/>
            <a:miter lim="800000"/>
            <a:headEnd type="none" w="sm" len="sm"/>
            <a:tailEnd type="triangle" w="med" len="med"/>
          </a:ln>
        </p:spPr>
      </p:cxnSp>
      <p:sp>
        <p:nvSpPr>
          <p:cNvPr id="716" name="Google Shape;716;p54"/>
          <p:cNvSpPr txBox="1"/>
          <p:nvPr/>
        </p:nvSpPr>
        <p:spPr>
          <a:xfrm>
            <a:off x="3674544" y="6488668"/>
            <a:ext cx="6955573"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i="1" noProof="0" dirty="0">
                <a:solidFill>
                  <a:srgbClr val="7F7F7F"/>
                </a:solidFill>
                <a:ea typeface="Calibri"/>
                <a:cs typeface="Calibri" panose="020F0502020204030204" pitchFamily="34" charset="0"/>
                <a:sym typeface="Calibri"/>
              </a:rPr>
              <a:t>Crédit Scripps Institution of </a:t>
            </a:r>
            <a:r>
              <a:rPr lang="fr-FR" sz="1800" i="1" noProof="0" dirty="0" err="1">
                <a:solidFill>
                  <a:srgbClr val="7F7F7F"/>
                </a:solidFill>
                <a:ea typeface="Calibri"/>
                <a:cs typeface="Calibri" panose="020F0502020204030204" pitchFamily="34" charset="0"/>
                <a:sym typeface="Calibri"/>
              </a:rPr>
              <a:t>Oceanography</a:t>
            </a:r>
            <a:r>
              <a:rPr lang="fr-FR" sz="1800" i="1" noProof="0" dirty="0">
                <a:solidFill>
                  <a:srgbClr val="7F7F7F"/>
                </a:solidFill>
                <a:ea typeface="Calibri"/>
                <a:cs typeface="Calibri" panose="020F0502020204030204" pitchFamily="34" charset="0"/>
                <a:sym typeface="Calibri"/>
              </a:rPr>
              <a:t>, </a:t>
            </a:r>
            <a:r>
              <a:rPr lang="fr-FR" sz="1800" i="1" noProof="0" dirty="0" err="1">
                <a:solidFill>
                  <a:srgbClr val="7F7F7F"/>
                </a:solidFill>
                <a:ea typeface="Calibri"/>
                <a:cs typeface="Calibri" panose="020F0502020204030204" pitchFamily="34" charset="0"/>
                <a:sym typeface="Calibri"/>
              </a:rPr>
              <a:t>courtesy</a:t>
            </a:r>
            <a:r>
              <a:rPr lang="fr-FR" sz="1800" i="1" noProof="0" dirty="0">
                <a:solidFill>
                  <a:srgbClr val="7F7F7F"/>
                </a:solidFill>
                <a:ea typeface="Calibri"/>
                <a:cs typeface="Calibri" panose="020F0502020204030204" pitchFamily="34" charset="0"/>
                <a:sym typeface="Calibri"/>
              </a:rPr>
              <a:t> Y. Yu &amp; D. Sandwell</a:t>
            </a:r>
            <a:endParaRPr lang="fr-FR" noProof="0" dirty="0">
              <a:cs typeface="Calibri" panose="020F0502020204030204" pitchFamily="34" charset="0"/>
            </a:endParaRPr>
          </a:p>
        </p:txBody>
      </p:sp>
      <p:sp>
        <p:nvSpPr>
          <p:cNvPr id="717" name="Google Shape;717;p54"/>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sz="4000" noProof="0" dirty="0">
                <a:latin typeface="+mn-lt"/>
                <a:cs typeface="Calibri" panose="020F0502020204030204" pitchFamily="34" charset="0"/>
              </a:rPr>
              <a:t>Bathymétrie : structures du plateau et du talus continental</a:t>
            </a:r>
            <a:r>
              <a:rPr lang="fr-FR" noProof="0" dirty="0">
                <a:latin typeface="+mn-lt"/>
                <a:cs typeface="Calibri" panose="020F0502020204030204" pitchFamily="34" charset="0"/>
              </a:rPr>
              <a:t>	</a:t>
            </a:r>
          </a:p>
        </p:txBody>
      </p:sp>
      <p:sp>
        <p:nvSpPr>
          <p:cNvPr id="4" name="Google Shape;141;p7">
            <a:extLst>
              <a:ext uri="{FF2B5EF4-FFF2-40B4-BE49-F238E27FC236}">
                <a16:creationId xmlns:a16="http://schemas.microsoft.com/office/drawing/2014/main" id="{DB53A02B-D420-10FD-272B-B26CD1CD96B2}"/>
              </a:ext>
            </a:extLst>
          </p:cNvPr>
          <p:cNvSpPr txBox="1"/>
          <p:nvPr/>
        </p:nvSpPr>
        <p:spPr>
          <a:xfrm>
            <a:off x="2" y="742722"/>
            <a:ext cx="2811309" cy="2062063"/>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ea typeface="Arial"/>
                <a:cs typeface="Arial"/>
                <a:sym typeface="Arial"/>
              </a:rPr>
              <a:t>Ce talus continental est principalement constitué de fonds marins plats dans les zones de moins de 1000 m, de sorte que le gradient vertical de gravité révèle une structure du sous-sol qui n'avait pas été mise en évidence avant Swot.</a:t>
            </a:r>
            <a:endParaRPr dirty="0"/>
          </a:p>
        </p:txBody>
      </p:sp>
      <p:sp>
        <p:nvSpPr>
          <p:cNvPr id="5" name="Google Shape;142;p7">
            <a:extLst>
              <a:ext uri="{FF2B5EF4-FFF2-40B4-BE49-F238E27FC236}">
                <a16:creationId xmlns:a16="http://schemas.microsoft.com/office/drawing/2014/main" id="{B1DE0A01-B878-F7F4-884B-E7A761F62486}"/>
              </a:ext>
            </a:extLst>
          </p:cNvPr>
          <p:cNvSpPr txBox="1"/>
          <p:nvPr/>
        </p:nvSpPr>
        <p:spPr>
          <a:xfrm>
            <a:off x="0" y="3429000"/>
            <a:ext cx="2891791" cy="2308284"/>
          </a:xfrm>
          <a:prstGeom prst="rect">
            <a:avLst/>
          </a:prstGeom>
          <a:solidFill>
            <a:schemeClr val="lt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dirty="0">
                <a:solidFill>
                  <a:schemeClr val="dk1"/>
                </a:solidFill>
                <a:ea typeface="Arial"/>
                <a:cs typeface="Arial"/>
                <a:sym typeface="Arial"/>
              </a:rPr>
              <a:t>Le talus continental, à droite de l’</a:t>
            </a:r>
            <a:r>
              <a:rPr lang="fr-FR" sz="1600" dirty="0" err="1">
                <a:solidFill>
                  <a:schemeClr val="dk1"/>
                </a:solidFill>
                <a:ea typeface="Arial"/>
                <a:cs typeface="Arial"/>
                <a:sym typeface="Arial"/>
              </a:rPr>
              <a:t>isobath</a:t>
            </a:r>
            <a:r>
              <a:rPr lang="fr-FR" sz="1600" dirty="0">
                <a:solidFill>
                  <a:schemeClr val="dk1"/>
                </a:solidFill>
                <a:ea typeface="Arial"/>
                <a:cs typeface="Arial"/>
                <a:sym typeface="Arial"/>
              </a:rPr>
              <a:t> 1000 m, est entaillé par des chenaux fluviaux transportant des sédiments vers le bassin profond. Ces caractéristiques sont désormais résolues à l'échelle mondiale, y compris sur les marges de l'Antarctique.</a:t>
            </a:r>
            <a:endParaRP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4" name="Google Shape;724;p55"/>
          <p:cNvSpPr txBox="1">
            <a:spLocks noGrp="1"/>
          </p:cNvSpPr>
          <p:nvPr>
            <p:ph type="ctrTitle"/>
          </p:nvPr>
        </p:nvSpPr>
        <p:spPr>
          <a:xfrm>
            <a:off x="0" y="2561972"/>
            <a:ext cx="12192000" cy="175432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2F2F2"/>
              </a:buClr>
              <a:buSzPts val="6000"/>
              <a:buFont typeface="Calibri"/>
              <a:buNone/>
            </a:pPr>
            <a:r>
              <a:rPr lang="fr-FR" noProof="0" dirty="0">
                <a:latin typeface="+mn-lt"/>
              </a:rPr>
              <a:t>Mesurer les vagues, la houle et d’autres ondes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56"/>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Hauteurs significatives de vagues	</a:t>
            </a:r>
          </a:p>
        </p:txBody>
      </p:sp>
      <p:sp>
        <p:nvSpPr>
          <p:cNvPr id="732" name="Google Shape;732;p56"/>
          <p:cNvSpPr txBox="1">
            <a:spLocks noGrp="1"/>
          </p:cNvSpPr>
          <p:nvPr>
            <p:ph type="body" idx="1"/>
          </p:nvPr>
        </p:nvSpPr>
        <p:spPr>
          <a:xfrm>
            <a:off x="171450" y="828675"/>
            <a:ext cx="5198836"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noProof="0" dirty="0"/>
              <a:t>Comme pour tous les altimètres, même si c’est en utilisant d’autres principes physiques, Swot estime les hauteurs significatives de vagues sur ses fauchées.</a:t>
            </a:r>
          </a:p>
          <a:p>
            <a:pPr marL="228600" lvl="0" indent="-228600" algn="l" rtl="0">
              <a:lnSpc>
                <a:spcPct val="90000"/>
              </a:lnSpc>
              <a:spcBef>
                <a:spcPts val="0"/>
              </a:spcBef>
              <a:spcAft>
                <a:spcPts val="0"/>
              </a:spcAft>
              <a:buClr>
                <a:schemeClr val="dk1"/>
              </a:buClr>
              <a:buSzPts val="2800"/>
              <a:buChar char="•"/>
            </a:pPr>
            <a:r>
              <a:rPr lang="fr-FR" noProof="0" dirty="0"/>
              <a:t>Le principe de mesure, ainsi que l’utilisation de la bande Ka peuvent limiter la quantité de données utilisables en cas de forte tempête/cyclone.</a:t>
            </a:r>
          </a:p>
        </p:txBody>
      </p:sp>
      <p:pic>
        <p:nvPicPr>
          <p:cNvPr id="733" name="Google Shape;733;p56"/>
          <p:cNvPicPr preferRelativeResize="0"/>
          <p:nvPr/>
        </p:nvPicPr>
        <p:blipFill rotWithShape="1">
          <a:blip r:embed="rId3">
            <a:alphaModFix/>
          </a:blip>
          <a:srcRect/>
          <a:stretch/>
        </p:blipFill>
        <p:spPr>
          <a:xfrm>
            <a:off x="6003551" y="681038"/>
            <a:ext cx="6188449" cy="5879191"/>
          </a:xfrm>
          <a:prstGeom prst="rect">
            <a:avLst/>
          </a:prstGeom>
          <a:noFill/>
          <a:ln>
            <a:noFill/>
          </a:ln>
        </p:spPr>
      </p:pic>
      <p:sp>
        <p:nvSpPr>
          <p:cNvPr id="734" name="Google Shape;734;p56"/>
          <p:cNvSpPr txBox="1"/>
          <p:nvPr/>
        </p:nvSpPr>
        <p:spPr>
          <a:xfrm>
            <a:off x="3732552" y="6334780"/>
            <a:ext cx="7617996" cy="52318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i="1" noProof="0" dirty="0">
                <a:solidFill>
                  <a:srgbClr val="7F7F7F"/>
                </a:solidFill>
                <a:latin typeface="Calibri"/>
                <a:ea typeface="Calibri"/>
                <a:cs typeface="Calibri"/>
                <a:sym typeface="Calibri"/>
              </a:rPr>
              <a:t>Hauteurs </a:t>
            </a:r>
            <a:r>
              <a:rPr lang="fr-FR" sz="1400" i="1" dirty="0">
                <a:solidFill>
                  <a:srgbClr val="7F7F7F"/>
                </a:solidFill>
                <a:latin typeface="Calibri"/>
                <a:ea typeface="Calibri"/>
                <a:cs typeface="Calibri"/>
                <a:sym typeface="Calibri"/>
              </a:rPr>
              <a:t>significatives de vagues</a:t>
            </a:r>
            <a:r>
              <a:rPr lang="fr-FR" sz="1400" i="1" noProof="0" dirty="0">
                <a:solidFill>
                  <a:srgbClr val="7F7F7F"/>
                </a:solidFill>
                <a:latin typeface="Calibri"/>
                <a:ea typeface="Calibri"/>
                <a:cs typeface="Calibri"/>
                <a:sym typeface="Calibri"/>
              </a:rPr>
              <a:t> de tous les altimètres nadir (traits) et de Swot </a:t>
            </a:r>
            <a:r>
              <a:rPr lang="fr-FR" sz="1400" i="1" noProof="0" dirty="0" err="1">
                <a:solidFill>
                  <a:srgbClr val="7F7F7F"/>
                </a:solidFill>
                <a:latin typeface="Calibri"/>
                <a:ea typeface="Calibri"/>
                <a:cs typeface="Calibri"/>
                <a:sym typeface="Calibri"/>
              </a:rPr>
              <a:t>KaRIn</a:t>
            </a:r>
            <a:r>
              <a:rPr lang="fr-FR" sz="1400" i="1" noProof="0" dirty="0">
                <a:solidFill>
                  <a:srgbClr val="7F7F7F"/>
                </a:solidFill>
                <a:latin typeface="Calibri"/>
                <a:ea typeface="Calibri"/>
                <a:cs typeface="Calibri"/>
                <a:sym typeface="Calibri"/>
              </a:rPr>
              <a:t> le 2024/09/26 (ouragan Helene, trajectoire sous forme de points colorés selon la vitesse du vent (Crédit Aviso)</a:t>
            </a:r>
            <a:endParaRPr lang="fr-FR" noProof="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4" name="Image 3" descr="Une image contenant texte, carte, capture d’écran&#10;&#10;Le contenu généré par l’IA peut être incorrect.">
            <a:extLst>
              <a:ext uri="{FF2B5EF4-FFF2-40B4-BE49-F238E27FC236}">
                <a16:creationId xmlns:a16="http://schemas.microsoft.com/office/drawing/2014/main" id="{55F164EB-2AB9-7109-C72B-2EAC780726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9677" y="1053321"/>
            <a:ext cx="6955773" cy="5775776"/>
          </a:xfrm>
          <a:prstGeom prst="rect">
            <a:avLst/>
          </a:prstGeom>
        </p:spPr>
      </p:pic>
      <p:sp>
        <p:nvSpPr>
          <p:cNvPr id="759" name="Google Shape;759;p59"/>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De la houle dans les hauteurs de mer	</a:t>
            </a:r>
          </a:p>
        </p:txBody>
      </p:sp>
      <p:sp>
        <p:nvSpPr>
          <p:cNvPr id="747" name="Google Shape;747;p58"/>
          <p:cNvSpPr txBox="1">
            <a:spLocks/>
          </p:cNvSpPr>
          <p:nvPr/>
        </p:nvSpPr>
        <p:spPr>
          <a:xfrm>
            <a:off x="0" y="951103"/>
            <a:ext cx="4126523" cy="4555042"/>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1">
              <a:spcBef>
                <a:spcPts val="0"/>
              </a:spcBef>
              <a:buClr>
                <a:schemeClr val="dk1"/>
              </a:buClr>
              <a:buSzPts val="2400"/>
            </a:pPr>
            <a:r>
              <a:rPr lang="fr-FR" dirty="0"/>
              <a:t>des houles houle à très longue longueur d’ondes générées par les tempêtes sont clairement visibles dans la hauteur de mer mesurée par l'instrument </a:t>
            </a:r>
            <a:r>
              <a:rPr lang="fr-FR" dirty="0" err="1"/>
              <a:t>KaRIn</a:t>
            </a:r>
            <a:r>
              <a:rPr lang="fr-FR" dirty="0"/>
              <a:t>, même celles dont l'amplitude n'excède pas 3 cm.</a:t>
            </a:r>
          </a:p>
          <a:p>
            <a:pPr marL="269875" lvl="1">
              <a:spcBef>
                <a:spcPts val="0"/>
              </a:spcBef>
              <a:buClr>
                <a:schemeClr val="dk1"/>
              </a:buClr>
              <a:buSzPts val="2400"/>
            </a:pPr>
            <a:r>
              <a:rPr lang="fr-FR" dirty="0" err="1"/>
              <a:t>KaRIn</a:t>
            </a:r>
            <a:r>
              <a:rPr lang="fr-FR" dirty="0"/>
              <a:t> peut être utilisé pour déterminer les propriétés de la houle, en détecter sur tous les océans</a:t>
            </a:r>
          </a:p>
        </p:txBody>
      </p:sp>
      <p:sp>
        <p:nvSpPr>
          <p:cNvPr id="5" name="Google Shape;734;p56">
            <a:extLst>
              <a:ext uri="{FF2B5EF4-FFF2-40B4-BE49-F238E27FC236}">
                <a16:creationId xmlns:a16="http://schemas.microsoft.com/office/drawing/2014/main" id="{F060A4AA-9CD0-8487-3464-3A44F24D466A}"/>
              </a:ext>
            </a:extLst>
          </p:cNvPr>
          <p:cNvSpPr txBox="1"/>
          <p:nvPr/>
        </p:nvSpPr>
        <p:spPr>
          <a:xfrm>
            <a:off x="-1" y="5506145"/>
            <a:ext cx="4289677" cy="1169511"/>
          </a:xfrm>
          <a:prstGeom prst="rect">
            <a:avLst/>
          </a:prstGeom>
          <a:noFill/>
          <a:ln>
            <a:noFill/>
          </a:ln>
        </p:spPr>
        <p:txBody>
          <a:bodyPr spcFirstLastPara="1" wrap="square" lIns="91425" tIns="45700" rIns="91425" bIns="45700" anchor="t" anchorCtr="0">
            <a:spAutoFit/>
          </a:bodyPr>
          <a:lstStyle/>
          <a:p>
            <a:pPr lvl="0" algn="r"/>
            <a:r>
              <a:rPr lang="fr-FR" sz="1400" i="1" dirty="0">
                <a:solidFill>
                  <a:srgbClr val="7F7F7F"/>
                </a:solidFill>
                <a:latin typeface="Calibri"/>
                <a:ea typeface="Calibri"/>
                <a:cs typeface="Calibri"/>
              </a:rPr>
              <a:t>Variations de hauteur de mer, en nuances de bleu, le long de la trace au sol de la fauchée Swot, mesurées par </a:t>
            </a:r>
            <a:r>
              <a:rPr lang="fr-FR" sz="1400" i="1" dirty="0" err="1">
                <a:solidFill>
                  <a:srgbClr val="7F7F7F"/>
                </a:solidFill>
                <a:latin typeface="Calibri"/>
                <a:ea typeface="Calibri"/>
                <a:cs typeface="Calibri"/>
              </a:rPr>
              <a:t>KaRIn</a:t>
            </a:r>
            <a:r>
              <a:rPr lang="fr-FR" sz="1400" i="1" dirty="0">
                <a:solidFill>
                  <a:srgbClr val="7F7F7F"/>
                </a:solidFill>
                <a:latin typeface="Calibri"/>
                <a:ea typeface="Calibri"/>
                <a:cs typeface="Calibri"/>
              </a:rPr>
              <a:t>, montrant la houle sur trois zones de 40x40 km autour de l’Australie (localisations sur la carte en-dessous) </a:t>
            </a:r>
            <a:r>
              <a:rPr lang="fr-FR" sz="1400" i="1" dirty="0">
                <a:solidFill>
                  <a:srgbClr val="7F7F7F"/>
                </a:solidFill>
                <a:latin typeface="Calibri"/>
                <a:ea typeface="Calibri"/>
                <a:cs typeface="Calibri"/>
                <a:sym typeface="Calibri"/>
              </a:rPr>
              <a:t>(</a:t>
            </a:r>
            <a:r>
              <a:rPr lang="fr-FR" sz="1400" i="1" noProof="0" dirty="0">
                <a:solidFill>
                  <a:srgbClr val="7F7F7F"/>
                </a:solidFill>
                <a:latin typeface="Calibri"/>
                <a:ea typeface="Calibri"/>
                <a:cs typeface="Calibri"/>
                <a:sym typeface="Calibri"/>
              </a:rPr>
              <a:t>d’après [Ardhuin et al., 2024])</a:t>
            </a:r>
            <a:endParaRPr lang="fr-FR" noProof="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1"/>
          <p:cNvSpPr txBox="1">
            <a:spLocks noGrp="1"/>
          </p:cNvSpPr>
          <p:nvPr>
            <p:ph type="title"/>
          </p:nvPr>
        </p:nvSpPr>
        <p:spPr>
          <a:xfrm>
            <a:off x="0" y="136525"/>
            <a:ext cx="9410302" cy="97872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Parfois, des vagues circulaires près des icebergs </a:t>
            </a:r>
            <a:r>
              <a:rPr lang="fr-FR" sz="2000" b="0" noProof="0" dirty="0">
                <a:latin typeface="Calibri"/>
                <a:ea typeface="Calibri"/>
                <a:cs typeface="Calibri"/>
                <a:sym typeface="Calibri"/>
              </a:rPr>
              <a:t>(« mini-tsunamis » </a:t>
            </a:r>
            <a:r>
              <a:rPr lang="fr-FR" sz="2000" dirty="0" err="1">
                <a:latin typeface="Calibri"/>
                <a:ea typeface="Calibri"/>
                <a:cs typeface="Calibri"/>
                <a:sym typeface="Calibri"/>
              </a:rPr>
              <a:t>dûs</a:t>
            </a:r>
            <a:r>
              <a:rPr lang="fr-FR" sz="2000" dirty="0">
                <a:latin typeface="Calibri"/>
                <a:ea typeface="Calibri"/>
                <a:cs typeface="Calibri"/>
                <a:sym typeface="Calibri"/>
              </a:rPr>
              <a:t> au renversement de l’iceberg</a:t>
            </a:r>
            <a:r>
              <a:rPr lang="fr-FR" sz="2000" b="0" noProof="0" dirty="0">
                <a:latin typeface="Calibri"/>
                <a:ea typeface="Calibri"/>
                <a:cs typeface="Calibri"/>
                <a:sym typeface="Calibri"/>
              </a:rPr>
              <a:t>, </a:t>
            </a:r>
            <a:br>
              <a:rPr lang="fr-FR" sz="2000" b="0" noProof="0" dirty="0">
                <a:latin typeface="Calibri"/>
                <a:ea typeface="Calibri"/>
                <a:cs typeface="Calibri"/>
                <a:sym typeface="Calibri"/>
              </a:rPr>
            </a:br>
            <a:r>
              <a:rPr lang="fr-FR" sz="2000" b="0" noProof="0" dirty="0">
                <a:latin typeface="Calibri"/>
                <a:ea typeface="Calibri"/>
                <a:cs typeface="Calibri"/>
                <a:sym typeface="Calibri"/>
              </a:rPr>
              <a:t>     voir </a:t>
            </a:r>
            <a:r>
              <a:rPr lang="fr-FR" sz="2000" b="0" u="sng" noProof="0" dirty="0">
                <a:solidFill>
                  <a:schemeClr val="hlink"/>
                </a:solidFill>
                <a:latin typeface="Calibri"/>
                <a:ea typeface="Calibri"/>
                <a:cs typeface="Calibri"/>
                <a:sym typeface="Calibri"/>
                <a:hlinkClick r:id="rId3"/>
              </a:rPr>
              <a:t>https://doi.org/10.3189/172756411797252103 </a:t>
            </a:r>
            <a:r>
              <a:rPr lang="fr-FR" sz="2000" b="0" noProof="0" dirty="0">
                <a:latin typeface="Calibri"/>
                <a:ea typeface="Calibri"/>
                <a:cs typeface="Calibri"/>
                <a:sym typeface="Calibri"/>
              </a:rPr>
              <a:t>)</a:t>
            </a:r>
            <a:endParaRPr lang="fr-FR" noProof="0" dirty="0"/>
          </a:p>
        </p:txBody>
      </p:sp>
      <p:sp>
        <p:nvSpPr>
          <p:cNvPr id="774" name="Google Shape;774;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noProof="0" smtClean="0"/>
              <a:t>55</a:t>
            </a:fld>
            <a:endParaRPr lang="fr-FR" noProof="0" dirty="0"/>
          </a:p>
        </p:txBody>
      </p:sp>
      <p:pic>
        <p:nvPicPr>
          <p:cNvPr id="775" name="Google Shape;775;p61"/>
          <p:cNvPicPr preferRelativeResize="0"/>
          <p:nvPr/>
        </p:nvPicPr>
        <p:blipFill rotWithShape="1">
          <a:blip r:embed="rId4">
            <a:alphaModFix/>
          </a:blip>
          <a:srcRect/>
          <a:stretch/>
        </p:blipFill>
        <p:spPr>
          <a:xfrm>
            <a:off x="0" y="1268347"/>
            <a:ext cx="7886700" cy="5203969"/>
          </a:xfrm>
          <a:prstGeom prst="rect">
            <a:avLst/>
          </a:prstGeom>
          <a:noFill/>
          <a:ln>
            <a:noFill/>
          </a:ln>
        </p:spPr>
      </p:pic>
      <p:pic>
        <p:nvPicPr>
          <p:cNvPr id="776" name="Google Shape;776;p61"/>
          <p:cNvPicPr preferRelativeResize="0"/>
          <p:nvPr/>
        </p:nvPicPr>
        <p:blipFill rotWithShape="1">
          <a:blip r:embed="rId5">
            <a:alphaModFix/>
          </a:blip>
          <a:srcRect/>
          <a:stretch/>
        </p:blipFill>
        <p:spPr>
          <a:xfrm>
            <a:off x="8402977" y="0"/>
            <a:ext cx="3773937" cy="2458161"/>
          </a:xfrm>
          <a:prstGeom prst="rect">
            <a:avLst/>
          </a:prstGeom>
          <a:noFill/>
          <a:ln>
            <a:noFill/>
          </a:ln>
        </p:spPr>
      </p:pic>
      <p:pic>
        <p:nvPicPr>
          <p:cNvPr id="777" name="Google Shape;777;p61"/>
          <p:cNvPicPr preferRelativeResize="0"/>
          <p:nvPr/>
        </p:nvPicPr>
        <p:blipFill rotWithShape="1">
          <a:blip r:embed="rId6">
            <a:alphaModFix/>
          </a:blip>
          <a:srcRect/>
          <a:stretch/>
        </p:blipFill>
        <p:spPr>
          <a:xfrm>
            <a:off x="8428377" y="2113741"/>
            <a:ext cx="3721807" cy="2488432"/>
          </a:xfrm>
          <a:prstGeom prst="rect">
            <a:avLst/>
          </a:prstGeom>
          <a:noFill/>
          <a:ln>
            <a:noFill/>
          </a:ln>
        </p:spPr>
      </p:pic>
      <p:sp>
        <p:nvSpPr>
          <p:cNvPr id="778" name="Google Shape;778;p61"/>
          <p:cNvSpPr txBox="1"/>
          <p:nvPr/>
        </p:nvSpPr>
        <p:spPr>
          <a:xfrm>
            <a:off x="518801" y="6390838"/>
            <a:ext cx="33655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noProof="0" dirty="0">
                <a:solidFill>
                  <a:schemeClr val="dk1"/>
                </a:solidFill>
                <a:latin typeface="Calibri"/>
                <a:ea typeface="Calibri"/>
                <a:cs typeface="Calibri"/>
                <a:sym typeface="Calibri"/>
              </a:rPr>
              <a:t>Topographie (cm)</a:t>
            </a:r>
            <a:endParaRPr lang="fr-FR" noProof="0" dirty="0"/>
          </a:p>
        </p:txBody>
      </p:sp>
      <p:sp>
        <p:nvSpPr>
          <p:cNvPr id="779" name="Google Shape;779;p61"/>
          <p:cNvSpPr txBox="1"/>
          <p:nvPr/>
        </p:nvSpPr>
        <p:spPr>
          <a:xfrm>
            <a:off x="4388017" y="6380876"/>
            <a:ext cx="33655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noProof="0" dirty="0">
                <a:solidFill>
                  <a:schemeClr val="dk1"/>
                </a:solidFill>
                <a:latin typeface="Calibri"/>
                <a:ea typeface="Calibri"/>
                <a:cs typeface="Calibri"/>
                <a:sym typeface="Calibri"/>
              </a:rPr>
              <a:t>sigma0 relatif</a:t>
            </a:r>
            <a:endParaRPr lang="fr-FR" noProof="0" dirty="0"/>
          </a:p>
        </p:txBody>
      </p:sp>
      <p:pic>
        <p:nvPicPr>
          <p:cNvPr id="780" name="Google Shape;780;p61"/>
          <p:cNvPicPr preferRelativeResize="0"/>
          <p:nvPr/>
        </p:nvPicPr>
        <p:blipFill rotWithShape="1">
          <a:blip r:embed="rId7">
            <a:alphaModFix/>
          </a:blip>
          <a:srcRect/>
          <a:stretch/>
        </p:blipFill>
        <p:spPr>
          <a:xfrm>
            <a:off x="8376641" y="4267201"/>
            <a:ext cx="3815359" cy="2463800"/>
          </a:xfrm>
          <a:prstGeom prst="rect">
            <a:avLst/>
          </a:prstGeom>
          <a:noFill/>
          <a:ln>
            <a:noFill/>
          </a:ln>
        </p:spPr>
      </p:pic>
      <p:sp>
        <p:nvSpPr>
          <p:cNvPr id="781" name="Google Shape;781;p61"/>
          <p:cNvSpPr txBox="1"/>
          <p:nvPr/>
        </p:nvSpPr>
        <p:spPr>
          <a:xfrm>
            <a:off x="1701365" y="620246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err="1">
                <a:solidFill>
                  <a:srgbClr val="A5A5A5"/>
                </a:solidFill>
                <a:latin typeface="Calibri"/>
                <a:ea typeface="Calibri"/>
                <a:cs typeface="Calibri"/>
                <a:sym typeface="Calibri"/>
              </a:rPr>
              <a:t>Credit</a:t>
            </a:r>
            <a:r>
              <a:rPr lang="fr-FR" sz="1400" noProof="0" dirty="0">
                <a:solidFill>
                  <a:srgbClr val="A5A5A5"/>
                </a:solidFill>
                <a:latin typeface="Calibri"/>
                <a:ea typeface="Calibri"/>
                <a:cs typeface="Calibri"/>
                <a:sym typeface="Calibri"/>
              </a:rPr>
              <a:t> Cnes/CLS</a:t>
            </a:r>
            <a:endParaRPr lang="fr-FR" noProof="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97" name="Google Shape;797;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205329" y="1145997"/>
            <a:ext cx="5766493" cy="5291437"/>
          </a:xfrm>
          <a:prstGeom prst="rect">
            <a:avLst/>
          </a:prstGeom>
          <a:noFill/>
          <a:ln>
            <a:noFill/>
          </a:ln>
        </p:spPr>
      </p:pic>
      <p:sp>
        <p:nvSpPr>
          <p:cNvPr id="787" name="Google Shape;787;p62"/>
          <p:cNvSpPr txBox="1">
            <a:spLocks noGrp="1"/>
          </p:cNvSpPr>
          <p:nvPr>
            <p:ph type="title"/>
          </p:nvPr>
        </p:nvSpPr>
        <p:spPr>
          <a:xfrm>
            <a:off x="171449" y="136526"/>
            <a:ext cx="11877675" cy="544512"/>
          </a:xfrm>
          <a:noFill/>
          <a:ln>
            <a:noFill/>
          </a:ln>
        </p:spPr>
        <p:txBody>
          <a:bodyPr spcFirstLastPara="1" wrap="square" lIns="91425" tIns="45700" rIns="91425" bIns="45700" anchor="ctr" anchorCtr="0">
            <a:normAutofit fontScale="90000"/>
          </a:bodyPr>
          <a:lstStyle/>
          <a:p>
            <a:pPr lvl="0"/>
            <a:r>
              <a:rPr lang="fr-FR" noProof="0" dirty="0"/>
              <a:t>Un tsunami provoqué par un séisme, en 2 dimensions	</a:t>
            </a:r>
          </a:p>
        </p:txBody>
      </p:sp>
      <p:sp>
        <p:nvSpPr>
          <p:cNvPr id="788" name="Google Shape;788;p62"/>
          <p:cNvSpPr txBox="1">
            <a:spLocks noGrp="1"/>
          </p:cNvSpPr>
          <p:nvPr>
            <p:ph idx="1"/>
          </p:nvPr>
        </p:nvSpPr>
        <p:spPr>
          <a:xfrm>
            <a:off x="0" y="681038"/>
            <a:ext cx="6696358" cy="5557837"/>
          </a:xfrm>
          <a:noFill/>
          <a:ln>
            <a:noFill/>
          </a:ln>
        </p:spPr>
        <p:txBody>
          <a:bodyPr spcFirstLastPara="1" wrap="square" lIns="91425" tIns="45700" rIns="91425" bIns="45700" anchor="t" anchorCtr="0">
            <a:normAutofit/>
          </a:bodyPr>
          <a:lstStyle/>
          <a:p>
            <a:pPr lvl="0"/>
            <a:r>
              <a:rPr lang="fr-FR" sz="1600" noProof="0" dirty="0"/>
              <a:t>Le 19 mai 2023, </a:t>
            </a:r>
            <a:r>
              <a:rPr lang="fr-FR" sz="1600" dirty="0"/>
              <a:t>u</a:t>
            </a:r>
            <a:r>
              <a:rPr lang="fr-FR" sz="1600" noProof="0" dirty="0"/>
              <a:t>n séisme </a:t>
            </a:r>
            <a:r>
              <a:rPr lang="fr-FR" sz="1600" dirty="0"/>
              <a:t>s’est produit dans le Pacifique équatorial</a:t>
            </a:r>
            <a:endParaRPr lang="fr-FR" sz="1600" noProof="0" dirty="0"/>
          </a:p>
          <a:p>
            <a:pPr lvl="0"/>
            <a:r>
              <a:rPr lang="fr-FR" sz="1600" noProof="0" dirty="0"/>
              <a:t>Le tsunami a été observé par Swot quelques heures plus tard, pour la </a:t>
            </a:r>
            <a:r>
              <a:rPr lang="fr-FR" sz="1600" dirty="0"/>
              <a:t>1</a:t>
            </a:r>
            <a:r>
              <a:rPr lang="fr-FR" sz="1600" baseline="30000" dirty="0"/>
              <a:t>e</a:t>
            </a:r>
            <a:r>
              <a:rPr lang="fr-FR" sz="1600" dirty="0"/>
              <a:t> fois en </a:t>
            </a:r>
            <a:r>
              <a:rPr lang="fr-FR" sz="1600" noProof="0" dirty="0"/>
              <a:t>2 dimensions (i.e. direction et amplitude). Le front du tsunami  dans l’image </a:t>
            </a:r>
            <a:r>
              <a:rPr lang="fr-FR" sz="1600" noProof="0" dirty="0" err="1"/>
              <a:t>KaRIn</a:t>
            </a:r>
            <a:r>
              <a:rPr lang="fr-FR" sz="1600" noProof="0" dirty="0"/>
              <a:t> est cohérent, mais non parfaitement aligné,  avec les prévisions du modèle</a:t>
            </a:r>
          </a:p>
          <a:p>
            <a:pPr lvl="0"/>
            <a:endParaRPr lang="fr-FR" sz="1600" noProof="0" dirty="0"/>
          </a:p>
        </p:txBody>
      </p:sp>
      <p:sp>
        <p:nvSpPr>
          <p:cNvPr id="789" name="Google Shape;789;p62"/>
          <p:cNvSpPr txBox="1">
            <a:spLocks noGrp="1"/>
          </p:cNvSpPr>
          <p:nvPr>
            <p:ph type="sldNum" sz="quarter" idx="12"/>
          </p:nvPr>
        </p:nvSpPr>
        <p:spPr>
          <a:xfrm>
            <a:off x="8610600" y="6356350"/>
            <a:ext cx="2743200" cy="365125"/>
          </a:xfrm>
          <a:noFill/>
          <a:ln>
            <a:noFill/>
          </a:ln>
        </p:spPr>
        <p:txBody>
          <a:bodyPr spcFirstLastPara="1" wrap="square" lIns="91425" tIns="45700" rIns="91425" bIns="45700" anchor="ctr" anchorCtr="0">
            <a:noAutofit/>
          </a:bodyPr>
          <a:lstStyle/>
          <a:p>
            <a:pPr lvl="0"/>
            <a:fld id="{00000000-1234-1234-1234-123412341234}" type="slidenum">
              <a:rPr lang="fr-FR" noProof="0" smtClean="0"/>
              <a:pPr lvl="0"/>
              <a:t>56</a:t>
            </a:fld>
            <a:endParaRPr lang="fr-FR" noProof="0" dirty="0"/>
          </a:p>
        </p:txBody>
      </p:sp>
      <p:pic>
        <p:nvPicPr>
          <p:cNvPr id="790" name="Google Shape;790;p62"/>
          <p:cNvPicPr preferRelativeResize="0"/>
          <p:nvPr/>
        </p:nvPicPr>
        <p:blipFill rotWithShape="1">
          <a:blip r:embed="rId4">
            <a:alphaModFix/>
          </a:blip>
          <a:srcRect/>
          <a:stretch/>
        </p:blipFill>
        <p:spPr>
          <a:xfrm>
            <a:off x="545908" y="2114024"/>
            <a:ext cx="5201463" cy="4143467"/>
          </a:xfrm>
          <a:prstGeom prst="rect">
            <a:avLst/>
          </a:prstGeom>
          <a:noFill/>
          <a:ln>
            <a:noFill/>
          </a:ln>
        </p:spPr>
      </p:pic>
      <p:sp>
        <p:nvSpPr>
          <p:cNvPr id="791" name="Google Shape;791;p62"/>
          <p:cNvSpPr/>
          <p:nvPr/>
        </p:nvSpPr>
        <p:spPr>
          <a:xfrm>
            <a:off x="2642453" y="2339681"/>
            <a:ext cx="1405356" cy="1299444"/>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cxnSp>
        <p:nvCxnSpPr>
          <p:cNvPr id="792" name="Google Shape;792;p62"/>
          <p:cNvCxnSpPr/>
          <p:nvPr/>
        </p:nvCxnSpPr>
        <p:spPr>
          <a:xfrm rot="10800000" flipH="1">
            <a:off x="4054758" y="1163780"/>
            <a:ext cx="2641600" cy="1173018"/>
          </a:xfrm>
          <a:prstGeom prst="straightConnector1">
            <a:avLst/>
          </a:prstGeom>
          <a:noFill/>
          <a:ln w="9525" cap="flat" cmpd="sng">
            <a:solidFill>
              <a:schemeClr val="dk1"/>
            </a:solidFill>
            <a:prstDash val="solid"/>
            <a:miter lim="800000"/>
            <a:headEnd type="none" w="sm" len="sm"/>
            <a:tailEnd type="none" w="sm" len="sm"/>
          </a:ln>
        </p:spPr>
      </p:cxnSp>
      <p:cxnSp>
        <p:nvCxnSpPr>
          <p:cNvPr id="793" name="Google Shape;793;p62"/>
          <p:cNvCxnSpPr/>
          <p:nvPr/>
        </p:nvCxnSpPr>
        <p:spPr>
          <a:xfrm>
            <a:off x="4047809" y="3639125"/>
            <a:ext cx="2657786" cy="1810328"/>
          </a:xfrm>
          <a:prstGeom prst="straightConnector1">
            <a:avLst/>
          </a:prstGeom>
          <a:noFill/>
          <a:ln w="9525" cap="flat" cmpd="sng">
            <a:solidFill>
              <a:schemeClr val="dk1"/>
            </a:solidFill>
            <a:prstDash val="solid"/>
            <a:miter lim="800000"/>
            <a:headEnd type="none" w="sm" len="sm"/>
            <a:tailEnd type="none" w="sm" len="sm"/>
          </a:ln>
        </p:spPr>
      </p:cxnSp>
      <p:sp>
        <p:nvSpPr>
          <p:cNvPr id="794" name="Google Shape;794;p62"/>
          <p:cNvSpPr/>
          <p:nvPr/>
        </p:nvSpPr>
        <p:spPr>
          <a:xfrm>
            <a:off x="1490308" y="6292665"/>
            <a:ext cx="393364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noProof="0" dirty="0">
                <a:solidFill>
                  <a:schemeClr val="dk1"/>
                </a:solidFill>
                <a:latin typeface="Calibri" panose="020F0502020204030204" pitchFamily="34" charset="0"/>
                <a:ea typeface="Calibri"/>
                <a:cs typeface="Calibri" panose="020F0502020204030204" pitchFamily="34" charset="0"/>
                <a:sym typeface="Calibri"/>
              </a:rPr>
              <a:t>Instantané du modèle scientifique </a:t>
            </a:r>
            <a:r>
              <a:rPr lang="fr-FR" sz="1200" noProof="0" dirty="0" err="1">
                <a:solidFill>
                  <a:schemeClr val="dk1"/>
                </a:solidFill>
                <a:latin typeface="Calibri" panose="020F0502020204030204" pitchFamily="34" charset="0"/>
                <a:ea typeface="Calibri"/>
                <a:cs typeface="Calibri" panose="020F0502020204030204" pitchFamily="34" charset="0"/>
                <a:sym typeface="Calibri"/>
              </a:rPr>
              <a:t>GNS</a:t>
            </a:r>
            <a:br>
              <a:rPr lang="fr-FR" sz="1200" noProof="0" dirty="0">
                <a:solidFill>
                  <a:schemeClr val="dk1"/>
                </a:solidFill>
                <a:latin typeface="Calibri" panose="020F0502020204030204" pitchFamily="34" charset="0"/>
                <a:ea typeface="Calibri"/>
                <a:cs typeface="Calibri" panose="020F0502020204030204" pitchFamily="34" charset="0"/>
                <a:sym typeface="Calibri"/>
              </a:rPr>
            </a:br>
            <a:r>
              <a:rPr lang="fr-FR" sz="1200" u="sng" noProof="0" dirty="0">
                <a:solidFill>
                  <a:schemeClr val="dk1"/>
                </a:solidFill>
                <a:latin typeface="Calibri" panose="020F0502020204030204" pitchFamily="34" charset="0"/>
                <a:ea typeface="Calibri"/>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https://www.youtube.com/watch?v=NetSgSbpotc&amp;t=3s</a:t>
            </a:r>
            <a:r>
              <a:rPr lang="fr-FR" sz="1200" noProof="0" dirty="0">
                <a:solidFill>
                  <a:schemeClr val="dk1"/>
                </a:solidFill>
                <a:latin typeface="Calibri" panose="020F0502020204030204" pitchFamily="34" charset="0"/>
                <a:ea typeface="Calibri"/>
                <a:cs typeface="Calibri" panose="020F0502020204030204" pitchFamily="34" charset="0"/>
                <a:sym typeface="Calibri"/>
              </a:rPr>
              <a:t> </a:t>
            </a:r>
            <a:endParaRPr lang="fr-FR" noProof="0" dirty="0">
              <a:latin typeface="Calibri" panose="020F0502020204030204" pitchFamily="34" charset="0"/>
              <a:cs typeface="Calibri" panose="020F0502020204030204" pitchFamily="34" charset="0"/>
            </a:endParaRPr>
          </a:p>
        </p:txBody>
      </p:sp>
      <p:sp>
        <p:nvSpPr>
          <p:cNvPr id="795" name="Google Shape;795;p62"/>
          <p:cNvSpPr txBox="1"/>
          <p:nvPr/>
        </p:nvSpPr>
        <p:spPr>
          <a:xfrm>
            <a:off x="7993055" y="2692830"/>
            <a:ext cx="1699562" cy="36929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dirty="0">
                <a:solidFill>
                  <a:schemeClr val="dk1"/>
                </a:solidFill>
                <a:latin typeface="Calibri" panose="020F0502020204030204" pitchFamily="34" charset="0"/>
                <a:ea typeface="Calibri"/>
                <a:cs typeface="Calibri" panose="020F0502020204030204" pitchFamily="34" charset="0"/>
                <a:sym typeface="Calibri"/>
              </a:rPr>
              <a:t>é</a:t>
            </a:r>
            <a:r>
              <a:rPr lang="fr-FR" sz="1800" noProof="0" dirty="0" err="1">
                <a:solidFill>
                  <a:schemeClr val="dk1"/>
                </a:solidFill>
                <a:latin typeface="Calibri" panose="020F0502020204030204" pitchFamily="34" charset="0"/>
                <a:ea typeface="Calibri"/>
                <a:cs typeface="Calibri" panose="020F0502020204030204" pitchFamily="34" charset="0"/>
                <a:sym typeface="Calibri"/>
              </a:rPr>
              <a:t>picentre</a:t>
            </a:r>
            <a:endParaRPr lang="fr-FR" noProof="0" dirty="0">
              <a:latin typeface="Calibri" panose="020F0502020204030204" pitchFamily="34" charset="0"/>
              <a:cs typeface="Calibri" panose="020F0502020204030204" pitchFamily="34" charset="0"/>
            </a:endParaRPr>
          </a:p>
        </p:txBody>
      </p:sp>
      <p:sp>
        <p:nvSpPr>
          <p:cNvPr id="796" name="Google Shape;796;p62"/>
          <p:cNvSpPr/>
          <p:nvPr/>
        </p:nvSpPr>
        <p:spPr>
          <a:xfrm>
            <a:off x="7398324" y="1357745"/>
            <a:ext cx="3583709" cy="3657600"/>
          </a:xfrm>
          <a:prstGeom prst="ellipse">
            <a:avLst/>
          </a:prstGeom>
          <a:noFill/>
          <a:ln w="12700" cap="flat" cmpd="sng">
            <a:solidFill>
              <a:schemeClr val="dk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798" name="Google Shape;798;p62"/>
          <p:cNvSpPr txBox="1"/>
          <p:nvPr/>
        </p:nvSpPr>
        <p:spPr>
          <a:xfrm>
            <a:off x="7398324" y="6414122"/>
            <a:ext cx="423949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dirty="0">
                <a:solidFill>
                  <a:schemeClr val="dk1"/>
                </a:solidFill>
                <a:latin typeface="Calibri" panose="020F0502020204030204" pitchFamily="34" charset="0"/>
                <a:ea typeface="Calibri"/>
                <a:cs typeface="Calibri" panose="020F0502020204030204" pitchFamily="34" charset="0"/>
                <a:sym typeface="Calibri"/>
              </a:rPr>
              <a:t>T</a:t>
            </a:r>
            <a:r>
              <a:rPr lang="fr-FR" sz="1800" noProof="0" dirty="0" err="1">
                <a:solidFill>
                  <a:schemeClr val="dk1"/>
                </a:solidFill>
                <a:latin typeface="Calibri" panose="020F0502020204030204" pitchFamily="34" charset="0"/>
                <a:ea typeface="Calibri"/>
                <a:cs typeface="Calibri" panose="020F0502020204030204" pitchFamily="34" charset="0"/>
                <a:sym typeface="Calibri"/>
              </a:rPr>
              <a:t>opograph</a:t>
            </a:r>
            <a:r>
              <a:rPr lang="fr-FR" dirty="0" err="1">
                <a:solidFill>
                  <a:schemeClr val="dk1"/>
                </a:solidFill>
                <a:latin typeface="Calibri" panose="020F0502020204030204" pitchFamily="34" charset="0"/>
                <a:ea typeface="Calibri"/>
                <a:cs typeface="Calibri" panose="020F0502020204030204" pitchFamily="34" charset="0"/>
                <a:sym typeface="Calibri"/>
              </a:rPr>
              <a:t>ie</a:t>
            </a:r>
            <a:r>
              <a:rPr lang="fr-FR" dirty="0">
                <a:solidFill>
                  <a:schemeClr val="dk1"/>
                </a:solidFill>
                <a:latin typeface="Calibri" panose="020F0502020204030204" pitchFamily="34" charset="0"/>
                <a:ea typeface="Calibri"/>
                <a:cs typeface="Calibri" panose="020F0502020204030204" pitchFamily="34" charset="0"/>
                <a:sym typeface="Calibri"/>
              </a:rPr>
              <a:t> </a:t>
            </a:r>
            <a:r>
              <a:rPr lang="fr-FR" sz="1800" noProof="0" dirty="0" err="1">
                <a:solidFill>
                  <a:schemeClr val="dk1"/>
                </a:solidFill>
                <a:latin typeface="Calibri" panose="020F0502020204030204" pitchFamily="34" charset="0"/>
                <a:ea typeface="Calibri"/>
                <a:cs typeface="Calibri" panose="020F0502020204030204" pitchFamily="34" charset="0"/>
                <a:sym typeface="Calibri"/>
              </a:rPr>
              <a:t>KaRIn</a:t>
            </a:r>
            <a:r>
              <a:rPr lang="fr-FR" sz="1800" noProof="0" dirty="0">
                <a:solidFill>
                  <a:schemeClr val="dk1"/>
                </a:solidFill>
                <a:latin typeface="Calibri" panose="020F0502020204030204" pitchFamily="34" charset="0"/>
                <a:ea typeface="Calibri"/>
                <a:cs typeface="Calibri" panose="020F0502020204030204" pitchFamily="34" charset="0"/>
                <a:sym typeface="Calibri"/>
              </a:rPr>
              <a:t> (cm)  c525/p17</a:t>
            </a:r>
            <a:endParaRPr lang="fr-FR" noProof="0" dirty="0">
              <a:latin typeface="Calibri" panose="020F0502020204030204" pitchFamily="34" charset="0"/>
              <a:cs typeface="Calibri" panose="020F0502020204030204" pitchFamily="34" charset="0"/>
            </a:endParaRPr>
          </a:p>
        </p:txBody>
      </p:sp>
      <p:sp>
        <p:nvSpPr>
          <p:cNvPr id="799" name="Google Shape;799;p62"/>
          <p:cNvSpPr/>
          <p:nvPr/>
        </p:nvSpPr>
        <p:spPr>
          <a:xfrm>
            <a:off x="9088576" y="3026639"/>
            <a:ext cx="184728" cy="193362"/>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00" name="Google Shape;800;p62"/>
          <p:cNvSpPr txBox="1"/>
          <p:nvPr/>
        </p:nvSpPr>
        <p:spPr>
          <a:xfrm>
            <a:off x="4492216" y="6413698"/>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panose="020F0502020204030204" pitchFamily="34" charset="0"/>
                <a:ea typeface="Calibri"/>
                <a:cs typeface="Calibri" panose="020F0502020204030204" pitchFamily="34" charset="0"/>
                <a:sym typeface="Calibri"/>
              </a:rPr>
              <a:t>Crédit Cnes/CLS</a:t>
            </a:r>
            <a:endParaRPr lang="fr-FR" noProof="0" dirty="0">
              <a:latin typeface="Calibri" panose="020F0502020204030204" pitchFamily="34" charset="0"/>
              <a:cs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31ddb5a45a8_1_9"/>
          <p:cNvSpPr txBox="1">
            <a:spLocks noGrp="1"/>
          </p:cNvSpPr>
          <p:nvPr>
            <p:ph type="title"/>
          </p:nvPr>
        </p:nvSpPr>
        <p:spPr>
          <a:xfrm>
            <a:off x="171449" y="136526"/>
            <a:ext cx="11877600" cy="544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fr-FR" noProof="0" dirty="0"/>
              <a:t>Un tsunami dans un fjord	</a:t>
            </a:r>
          </a:p>
        </p:txBody>
      </p:sp>
      <p:sp>
        <p:nvSpPr>
          <p:cNvPr id="807" name="Google Shape;807;g31ddb5a45a8_1_9"/>
          <p:cNvSpPr txBox="1">
            <a:spLocks noGrp="1"/>
          </p:cNvSpPr>
          <p:nvPr>
            <p:ph type="body" idx="1"/>
          </p:nvPr>
        </p:nvSpPr>
        <p:spPr>
          <a:xfrm>
            <a:off x="171449" y="828675"/>
            <a:ext cx="4627326" cy="5410200"/>
          </a:xfrm>
          <a:prstGeom prst="rect">
            <a:avLst/>
          </a:prstGeom>
        </p:spPr>
        <p:txBody>
          <a:bodyPr spcFirstLastPara="1" wrap="square" lIns="91425" tIns="45700" rIns="91425" bIns="45700" anchor="t" anchorCtr="0">
            <a:normAutofit/>
          </a:bodyPr>
          <a:lstStyle/>
          <a:p>
            <a:pPr marL="0" lvl="0" indent="0">
              <a:buNone/>
            </a:pPr>
            <a:r>
              <a:rPr lang="fr-FR" dirty="0"/>
              <a:t>Swot a observé des ondes de très longue durée (seiche) provenant d'un glissement de terrain dans un fjord, qui ont provoqué un signal sismique mondial d'une durée de 9 jours.</a:t>
            </a:r>
            <a:endParaRPr lang="fr-FR" noProof="0" dirty="0"/>
          </a:p>
        </p:txBody>
      </p:sp>
      <p:pic>
        <p:nvPicPr>
          <p:cNvPr id="9" name="Image 8" descr="Une image contenant carte, texte, capture d’écran&#10;&#10;Le contenu généré par l’IA peut être incorrect.">
            <a:extLst>
              <a:ext uri="{FF2B5EF4-FFF2-40B4-BE49-F238E27FC236}">
                <a16:creationId xmlns:a16="http://schemas.microsoft.com/office/drawing/2014/main" id="{FDA9BC58-9AC9-9ED9-6CF1-9B4C059DF4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7061" y="844046"/>
            <a:ext cx="4024540" cy="2022332"/>
          </a:xfrm>
          <a:prstGeom prst="rect">
            <a:avLst/>
          </a:prstGeom>
        </p:spPr>
      </p:pic>
      <p:pic>
        <p:nvPicPr>
          <p:cNvPr id="10" name="Image 9" descr="Une image contenant texte, carte, diagramme, atlas&#10;&#10;Le contenu généré par l’IA peut être incorrect.">
            <a:extLst>
              <a:ext uri="{FF2B5EF4-FFF2-40B4-BE49-F238E27FC236}">
                <a16:creationId xmlns:a16="http://schemas.microsoft.com/office/drawing/2014/main" id="{68C8CFE4-A407-BA3C-BDBA-710A4DB370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8775" y="828675"/>
            <a:ext cx="2615486" cy="2259177"/>
          </a:xfrm>
          <a:prstGeom prst="rect">
            <a:avLst/>
          </a:prstGeom>
        </p:spPr>
      </p:pic>
      <p:pic>
        <p:nvPicPr>
          <p:cNvPr id="11" name="Image 10" descr="Une image contenant texte, carte, capture d’écran&#10;&#10;Le contenu généré par l’IA peut être incorrect.">
            <a:extLst>
              <a:ext uri="{FF2B5EF4-FFF2-40B4-BE49-F238E27FC236}">
                <a16:creationId xmlns:a16="http://schemas.microsoft.com/office/drawing/2014/main" id="{AAE07B1F-6360-2F88-D0E2-5BAADD641B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57475" y="2940203"/>
            <a:ext cx="7315834" cy="3700593"/>
          </a:xfrm>
          <a:prstGeom prst="rect">
            <a:avLst/>
          </a:prstGeom>
        </p:spPr>
      </p:pic>
      <p:sp>
        <p:nvSpPr>
          <p:cNvPr id="18" name="Google Shape;734;p56">
            <a:extLst>
              <a:ext uri="{FF2B5EF4-FFF2-40B4-BE49-F238E27FC236}">
                <a16:creationId xmlns:a16="http://schemas.microsoft.com/office/drawing/2014/main" id="{612D0239-85A5-2693-4834-4482CA48D349}"/>
              </a:ext>
            </a:extLst>
          </p:cNvPr>
          <p:cNvSpPr txBox="1"/>
          <p:nvPr/>
        </p:nvSpPr>
        <p:spPr>
          <a:xfrm>
            <a:off x="-186103" y="5506145"/>
            <a:ext cx="4475780" cy="369291"/>
          </a:xfrm>
          <a:prstGeom prst="rect">
            <a:avLst/>
          </a:prstGeom>
          <a:noFill/>
          <a:ln>
            <a:noFill/>
          </a:ln>
        </p:spPr>
        <p:txBody>
          <a:bodyPr spcFirstLastPara="1" wrap="square" lIns="91425" tIns="45700" rIns="91425" bIns="45700" anchor="t" anchorCtr="0">
            <a:spAutoFit/>
          </a:bodyPr>
          <a:lstStyle/>
          <a:p>
            <a:pPr lvl="0" algn="r"/>
            <a:r>
              <a:rPr lang="en-US" sz="1400" i="1" dirty="0">
                <a:solidFill>
                  <a:srgbClr val="7F7F7F"/>
                </a:solidFill>
                <a:latin typeface="Calibri"/>
                <a:ea typeface="Calibri"/>
                <a:cs typeface="Calibri"/>
                <a:sym typeface="Calibri"/>
              </a:rPr>
              <a:t>(</a:t>
            </a:r>
            <a:r>
              <a:rPr lang="en-US" i="1" dirty="0" err="1">
                <a:solidFill>
                  <a:srgbClr val="7F7F7F"/>
                </a:solidFill>
                <a:latin typeface="Calibri"/>
                <a:ea typeface="Calibri"/>
                <a:cs typeface="Calibri"/>
                <a:sym typeface="Calibri"/>
              </a:rPr>
              <a:t>d’après</a:t>
            </a:r>
            <a:r>
              <a:rPr lang="en-US" sz="1400" i="1" noProof="0" dirty="0">
                <a:solidFill>
                  <a:srgbClr val="7F7F7F"/>
                </a:solidFill>
                <a:latin typeface="Calibri"/>
                <a:ea typeface="Calibri"/>
                <a:cs typeface="Calibri"/>
                <a:sym typeface="Calibri"/>
              </a:rPr>
              <a:t> </a:t>
            </a:r>
            <a:r>
              <a:rPr lang="en-US" i="1" dirty="0">
                <a:solidFill>
                  <a:srgbClr val="7F7F7F"/>
                </a:solidFill>
                <a:latin typeface="Calibri"/>
                <a:ea typeface="Calibri"/>
                <a:cs typeface="Calibri"/>
                <a:sym typeface="Calibri"/>
              </a:rPr>
              <a:t>[</a:t>
            </a:r>
            <a:r>
              <a:rPr lang="en-US" i="1" dirty="0">
                <a:solidFill>
                  <a:srgbClr val="7F7F7F"/>
                </a:solidFill>
                <a:latin typeface="Calibri"/>
                <a:ea typeface="Calibri"/>
                <a:cs typeface="Calibri"/>
              </a:rPr>
              <a:t>Monahan</a:t>
            </a:r>
            <a:r>
              <a:rPr lang="en-US" i="1" dirty="0">
                <a:solidFill>
                  <a:srgbClr val="7F7F7F"/>
                </a:solidFill>
                <a:latin typeface="Calibri"/>
                <a:ea typeface="Calibri"/>
                <a:cs typeface="Calibri"/>
                <a:sym typeface="Calibri"/>
              </a:rPr>
              <a:t> et al., 2025])</a:t>
            </a:r>
            <a:endParaRPr lang="en-US" i="1" dirty="0">
              <a:solidFill>
                <a:srgbClr val="7F7F7F"/>
              </a:solidFill>
              <a:latin typeface="Calibri"/>
              <a:ea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p63"/>
          <p:cNvSpPr txBox="1">
            <a:spLocks noGrp="1"/>
          </p:cNvSpPr>
          <p:nvPr>
            <p:ph type="ctrTitle"/>
          </p:nvPr>
        </p:nvSpPr>
        <p:spPr>
          <a:xfrm>
            <a:off x="0" y="2586633"/>
            <a:ext cx="12192000" cy="92333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fr-FR" noProof="0" dirty="0"/>
              <a:t>Autres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64"/>
          <p:cNvPicPr preferRelativeResize="0"/>
          <p:nvPr/>
        </p:nvPicPr>
        <p:blipFill rotWithShape="1">
          <a:blip r:embed="rId3">
            <a:alphaModFix/>
          </a:blip>
          <a:srcRect/>
          <a:stretch/>
        </p:blipFill>
        <p:spPr>
          <a:xfrm>
            <a:off x="0" y="0"/>
            <a:ext cx="12191999" cy="6858000"/>
          </a:xfrm>
          <a:prstGeom prst="rect">
            <a:avLst/>
          </a:prstGeom>
          <a:noFill/>
          <a:ln>
            <a:noFill/>
          </a:ln>
        </p:spPr>
      </p:pic>
      <p:sp>
        <p:nvSpPr>
          <p:cNvPr id="820" name="Google Shape;820;p64"/>
          <p:cNvSpPr txBox="1"/>
          <p:nvPr/>
        </p:nvSpPr>
        <p:spPr>
          <a:xfrm>
            <a:off x="101599" y="0"/>
            <a:ext cx="8036561" cy="646290"/>
          </a:xfrm>
          <a:prstGeom prst="rect">
            <a:avLst/>
          </a:prstGeom>
          <a:solidFill>
            <a:schemeClr val="dk1"/>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FFFFFF"/>
              </a:buClr>
              <a:buSzPts val="1800"/>
              <a:buFont typeface="Calibri"/>
              <a:buNone/>
            </a:pPr>
            <a:r>
              <a:rPr lang="fr-FR" sz="1800" b="0" i="0" u="none" strike="noStrike" cap="none" noProof="0" dirty="0" err="1">
                <a:solidFill>
                  <a:srgbClr val="FFFFFF"/>
                </a:solidFill>
                <a:latin typeface="Calibri"/>
                <a:ea typeface="Calibri"/>
                <a:cs typeface="Calibri"/>
                <a:sym typeface="Calibri"/>
              </a:rPr>
              <a:t>KaRIn</a:t>
            </a:r>
            <a:r>
              <a:rPr lang="fr-FR" sz="1800" b="0" i="0" u="none" strike="noStrike" cap="none" noProof="0" dirty="0">
                <a:solidFill>
                  <a:srgbClr val="FFFFFF"/>
                </a:solidFill>
                <a:latin typeface="Calibri"/>
                <a:ea typeface="Calibri"/>
                <a:cs typeface="Calibri"/>
                <a:sym typeface="Calibri"/>
              </a:rPr>
              <a:t> 250-m Sigma0 (</a:t>
            </a:r>
            <a:r>
              <a:rPr lang="fr-FR" dirty="0">
                <a:solidFill>
                  <a:srgbClr val="FFFFFF"/>
                </a:solidFill>
                <a:latin typeface="Calibri"/>
                <a:ea typeface="Calibri"/>
                <a:cs typeface="Calibri"/>
                <a:sym typeface="Calibri"/>
              </a:rPr>
              <a:t>rugosité de surface en bande </a:t>
            </a:r>
            <a:r>
              <a:rPr lang="fr-FR" sz="1800" b="0" i="0" u="none" strike="noStrike" cap="none" noProof="0" dirty="0">
                <a:solidFill>
                  <a:srgbClr val="FFFFFF"/>
                </a:solidFill>
                <a:latin typeface="Calibri"/>
                <a:ea typeface="Calibri"/>
                <a:cs typeface="Calibri"/>
                <a:sym typeface="Calibri"/>
              </a:rPr>
              <a:t>Ka</a:t>
            </a:r>
            <a:r>
              <a:rPr lang="fr-FR" dirty="0">
                <a:solidFill>
                  <a:srgbClr val="FFFFFF"/>
                </a:solidFill>
                <a:latin typeface="Calibri"/>
                <a:ea typeface="Calibri"/>
                <a:cs typeface="Calibri"/>
                <a:sym typeface="Calibri"/>
              </a:rPr>
              <a:t>, montrant principalement les vagues et le vent</a:t>
            </a:r>
            <a:r>
              <a:rPr lang="fr-FR" sz="1800" b="0" i="0" u="none" strike="noStrike" cap="none" noProof="0" dirty="0">
                <a:solidFill>
                  <a:srgbClr val="FFFFFF"/>
                </a:solidFill>
                <a:latin typeface="Calibri"/>
                <a:ea typeface="Calibri"/>
                <a:cs typeface="Calibri"/>
                <a:sym typeface="Calibri"/>
              </a:rPr>
              <a:t>)</a:t>
            </a:r>
            <a:endParaRPr lang="fr-FR" noProof="0" dirty="0"/>
          </a:p>
        </p:txBody>
      </p:sp>
      <p:sp>
        <p:nvSpPr>
          <p:cNvPr id="821" name="Google Shape;821;p64"/>
          <p:cNvSpPr txBox="1"/>
          <p:nvPr/>
        </p:nvSpPr>
        <p:spPr>
          <a:xfrm>
            <a:off x="6616700" y="5266793"/>
            <a:ext cx="5575300" cy="92328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fr-FR" sz="1800" b="0" i="0" u="none" strike="noStrike" cap="none" noProof="0" dirty="0">
                <a:solidFill>
                  <a:srgbClr val="FFFFFF"/>
                </a:solidFill>
                <a:latin typeface="Calibri"/>
                <a:ea typeface="Calibri"/>
                <a:cs typeface="Calibri"/>
                <a:sym typeface="Calibri"/>
              </a:rPr>
              <a:t>La rugosité de surface est modifiée par la présence de Sargasses près de ou en surface, ce qui se traduit par des zones plus </a:t>
            </a:r>
            <a:r>
              <a:rPr lang="fr-FR" dirty="0">
                <a:solidFill>
                  <a:srgbClr val="FFFFFF"/>
                </a:solidFill>
                <a:latin typeface="Calibri"/>
                <a:ea typeface="Calibri"/>
                <a:cs typeface="Calibri"/>
                <a:sym typeface="Calibri"/>
              </a:rPr>
              <a:t>claires</a:t>
            </a:r>
            <a:r>
              <a:rPr lang="fr-FR" sz="1800" b="0" i="0" u="none" strike="noStrike" cap="none" noProof="0" dirty="0">
                <a:solidFill>
                  <a:srgbClr val="FFFFFF"/>
                </a:solidFill>
                <a:latin typeface="Calibri"/>
                <a:ea typeface="Calibri"/>
                <a:cs typeface="Calibri"/>
                <a:sym typeface="Calibri"/>
              </a:rPr>
              <a:t> (si la météo et la mer sont calmes)</a:t>
            </a:r>
            <a:endParaRPr lang="fr-FR" noProof="0" dirty="0"/>
          </a:p>
        </p:txBody>
      </p:sp>
      <p:sp>
        <p:nvSpPr>
          <p:cNvPr id="822" name="Google Shape;822;p64"/>
          <p:cNvSpPr txBox="1"/>
          <p:nvPr/>
        </p:nvSpPr>
        <p:spPr>
          <a:xfrm>
            <a:off x="8239759" y="0"/>
            <a:ext cx="3116349" cy="64629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fr-FR" sz="1800" b="0" i="0" u="none" strike="noStrike" cap="none" noProof="0" dirty="0">
                <a:solidFill>
                  <a:srgbClr val="FFFFFF"/>
                </a:solidFill>
                <a:latin typeface="Calibri"/>
                <a:ea typeface="Calibri"/>
                <a:cs typeface="Calibri"/>
                <a:sym typeface="Calibri"/>
              </a:rPr>
              <a:t>Les zones noires correspondent à des pluies</a:t>
            </a:r>
            <a:endParaRPr lang="fr-FR" noProof="0" dirty="0"/>
          </a:p>
        </p:txBody>
      </p:sp>
      <p:sp>
        <p:nvSpPr>
          <p:cNvPr id="823" name="Google Shape;823;p64"/>
          <p:cNvSpPr txBox="1"/>
          <p:nvPr/>
        </p:nvSpPr>
        <p:spPr>
          <a:xfrm>
            <a:off x="101598" y="646290"/>
            <a:ext cx="7658100" cy="923289"/>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fr-FR" sz="1800" b="0" i="0" u="none" strike="noStrike" cap="none" noProof="0" dirty="0">
                <a:solidFill>
                  <a:srgbClr val="FFFFFF"/>
                </a:solidFill>
                <a:latin typeface="Calibri"/>
                <a:ea typeface="Calibri"/>
                <a:cs typeface="Calibri"/>
                <a:sym typeface="Calibri"/>
              </a:rPr>
              <a:t>Les polygones rouges sont des détections confirmées de Sargasses (instrument </a:t>
            </a:r>
            <a:r>
              <a:rPr lang="fr-FR" sz="1800" b="0" i="0" u="none" strike="noStrike" cap="none" noProof="0" dirty="0" err="1">
                <a:solidFill>
                  <a:srgbClr val="FFFFFF"/>
                </a:solidFill>
                <a:latin typeface="Calibri"/>
                <a:ea typeface="Calibri"/>
                <a:cs typeface="Calibri"/>
                <a:sym typeface="Calibri"/>
              </a:rPr>
              <a:t>OLCI</a:t>
            </a:r>
            <a:r>
              <a:rPr lang="fr-FR" sz="1800" b="0" i="0" u="none" strike="noStrike" cap="none" noProof="0" dirty="0">
                <a:solidFill>
                  <a:srgbClr val="FFFFFF"/>
                </a:solidFill>
                <a:latin typeface="Calibri"/>
                <a:ea typeface="Calibri"/>
                <a:cs typeface="Calibri"/>
                <a:sym typeface="Calibri"/>
              </a:rPr>
              <a:t> sur Sentinel-3 quand disponible – cet instrument ne mesure pas sous les nuages, contrairement à Swot)</a:t>
            </a:r>
            <a:endParaRPr lang="fr-FR" noProof="0" dirty="0"/>
          </a:p>
        </p:txBody>
      </p:sp>
      <p:sp>
        <p:nvSpPr>
          <p:cNvPr id="824" name="Google Shape;824;p64"/>
          <p:cNvSpPr txBox="1"/>
          <p:nvPr/>
        </p:nvSpPr>
        <p:spPr>
          <a:xfrm>
            <a:off x="6616700" y="6211669"/>
            <a:ext cx="5575300" cy="64629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fr-FR" sz="1800" b="0" i="0" u="none" strike="noStrike" cap="none" noProof="0" dirty="0">
                <a:solidFill>
                  <a:srgbClr val="FFFFFF"/>
                </a:solidFill>
                <a:latin typeface="Calibri"/>
                <a:ea typeface="Calibri"/>
                <a:cs typeface="Calibri"/>
                <a:sym typeface="Calibri"/>
              </a:rPr>
              <a:t>Les zones de Sargasses sont déplacées par les courants océaniques  (approx. 1 h e</a:t>
            </a:r>
            <a:r>
              <a:rPr lang="fr-FR" dirty="0" err="1">
                <a:solidFill>
                  <a:srgbClr val="FFFFFF"/>
                </a:solidFill>
                <a:latin typeface="Calibri"/>
                <a:ea typeface="Calibri"/>
                <a:cs typeface="Calibri"/>
                <a:sym typeface="Calibri"/>
              </a:rPr>
              <a:t>ntre</a:t>
            </a:r>
            <a:r>
              <a:rPr lang="fr-FR" dirty="0">
                <a:solidFill>
                  <a:srgbClr val="FFFFFF"/>
                </a:solidFill>
                <a:latin typeface="Calibri"/>
                <a:ea typeface="Calibri"/>
                <a:cs typeface="Calibri"/>
                <a:sym typeface="Calibri"/>
              </a:rPr>
              <a:t> les images</a:t>
            </a:r>
            <a:r>
              <a:rPr lang="fr-FR" sz="1800" b="0" i="0" u="none" strike="noStrike" cap="none" noProof="0" dirty="0">
                <a:solidFill>
                  <a:srgbClr val="FFFFFF"/>
                </a:solidFill>
                <a:latin typeface="Calibri"/>
                <a:ea typeface="Calibri"/>
                <a:cs typeface="Calibri"/>
                <a:sym typeface="Calibri"/>
              </a:rPr>
              <a:t> </a:t>
            </a:r>
            <a:r>
              <a:rPr lang="fr-FR" sz="1800" b="0" i="0" u="none" strike="noStrike" cap="none" noProof="0" dirty="0" err="1">
                <a:solidFill>
                  <a:srgbClr val="FFFFFF"/>
                </a:solidFill>
                <a:latin typeface="Calibri"/>
                <a:ea typeface="Calibri"/>
                <a:cs typeface="Calibri"/>
                <a:sym typeface="Calibri"/>
              </a:rPr>
              <a:t>OLCI</a:t>
            </a:r>
            <a:r>
              <a:rPr lang="fr-FR" sz="1800" b="0" i="0" u="none" strike="noStrike" cap="none" noProof="0" dirty="0">
                <a:solidFill>
                  <a:srgbClr val="FFFFFF"/>
                </a:solidFill>
                <a:latin typeface="Calibri"/>
                <a:ea typeface="Calibri"/>
                <a:cs typeface="Calibri"/>
                <a:sym typeface="Calibri"/>
              </a:rPr>
              <a:t> et Swot)</a:t>
            </a:r>
            <a:endParaRPr lang="fr-FR" noProof="0" dirty="0"/>
          </a:p>
        </p:txBody>
      </p:sp>
      <p:sp>
        <p:nvSpPr>
          <p:cNvPr id="825" name="Google Shape;825;p64"/>
          <p:cNvSpPr txBox="1"/>
          <p:nvPr/>
        </p:nvSpPr>
        <p:spPr>
          <a:xfrm>
            <a:off x="-517728" y="6380945"/>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a:ea typeface="Calibri"/>
                <a:cs typeface="Calibri"/>
                <a:sym typeface="Calibri"/>
              </a:rPr>
              <a:t>Crédit Cnes/CLS</a:t>
            </a:r>
            <a:endParaRPr lang="fr-FR" noProof="0" dirty="0"/>
          </a:p>
        </p:txBody>
      </p:sp>
      <p:sp>
        <p:nvSpPr>
          <p:cNvPr id="2" name="Titre 1">
            <a:extLst>
              <a:ext uri="{FF2B5EF4-FFF2-40B4-BE49-F238E27FC236}">
                <a16:creationId xmlns:a16="http://schemas.microsoft.com/office/drawing/2014/main" id="{CFD5DBB0-61F3-8987-359D-FC6026C5CC8D}"/>
              </a:ext>
            </a:extLst>
          </p:cNvPr>
          <p:cNvSpPr>
            <a:spLocks noGrp="1"/>
          </p:cNvSpPr>
          <p:nvPr>
            <p:ph type="title"/>
          </p:nvPr>
        </p:nvSpPr>
        <p:spPr>
          <a:xfrm>
            <a:off x="-1" y="5844462"/>
            <a:ext cx="11925300" cy="511175"/>
          </a:xfrm>
        </p:spPr>
        <p:txBody>
          <a:bodyPr>
            <a:normAutofit fontScale="90000"/>
          </a:bodyPr>
          <a:lstStyle/>
          <a:p>
            <a:r>
              <a:rPr lang="en-US" dirty="0" err="1"/>
              <a:t>Algues</a:t>
            </a:r>
            <a:r>
              <a:rPr lang="en-US" dirty="0"/>
              <a:t> </a:t>
            </a:r>
            <a:r>
              <a:rPr lang="en-US" dirty="0" err="1"/>
              <a:t>Sargasses</a:t>
            </a:r>
            <a:r>
              <a:rPr lang="en-US"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493ED65-96DF-B515-B930-A1042C0F0DE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4" y="490084"/>
            <a:ext cx="3817938"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5">
            <a:extLst>
              <a:ext uri="{FF2B5EF4-FFF2-40B4-BE49-F238E27FC236}">
                <a16:creationId xmlns:a16="http://schemas.microsoft.com/office/drawing/2014/main" id="{11E74571-18DD-C317-E364-F0727E70D7FA}"/>
              </a:ext>
            </a:extLst>
          </p:cNvPr>
          <p:cNvSpPr>
            <a:spLocks noChangeArrowheads="1"/>
          </p:cNvSpPr>
          <p:nvPr/>
        </p:nvSpPr>
        <p:spPr bwMode="auto">
          <a:xfrm>
            <a:off x="6198168" y="2721075"/>
            <a:ext cx="5595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r>
              <a:rPr lang="fr-FR" sz="1800" b="0" noProof="0" dirty="0">
                <a:ea typeface="ヒラギノ角ゴ Pro W3" charset="-128"/>
              </a:rPr>
              <a:t>Fauchées Swot (10 jours, soit environ ½ </a:t>
            </a:r>
            <a:r>
              <a:rPr lang="fr-FR" sz="1800" b="0" noProof="0" dirty="0" err="1">
                <a:ea typeface="ヒラギノ角ゴ Pro W3" charset="-128"/>
              </a:rPr>
              <a:t>cyle</a:t>
            </a:r>
            <a:r>
              <a:rPr lang="fr-FR" sz="1800" b="0" noProof="0" dirty="0">
                <a:ea typeface="ヒラギノ角ゴ Pro W3" charset="-128"/>
              </a:rPr>
              <a:t>)</a:t>
            </a:r>
          </a:p>
        </p:txBody>
      </p:sp>
      <p:sp>
        <p:nvSpPr>
          <p:cNvPr id="8199" name="Rectangle 6">
            <a:extLst>
              <a:ext uri="{FF2B5EF4-FFF2-40B4-BE49-F238E27FC236}">
                <a16:creationId xmlns:a16="http://schemas.microsoft.com/office/drawing/2014/main" id="{EE16459A-F591-F017-5436-C620864372D8}"/>
              </a:ext>
            </a:extLst>
          </p:cNvPr>
          <p:cNvSpPr>
            <a:spLocks noChangeArrowheads="1"/>
          </p:cNvSpPr>
          <p:nvPr/>
        </p:nvSpPr>
        <p:spPr bwMode="auto">
          <a:xfrm>
            <a:off x="567417" y="2721075"/>
            <a:ext cx="55285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cs typeface="Arial" panose="020B0604020202020204" pitchFamily="34" charset="0"/>
              </a:defRPr>
            </a:lvl1pPr>
            <a:lvl2pPr marL="742950" indent="-285750" eaLnBrk="0" hangingPunct="0">
              <a:defRPr sz="2400" b="1">
                <a:solidFill>
                  <a:schemeClr val="tx1"/>
                </a:solidFill>
                <a:latin typeface="Arial" panose="020B0604020202020204" pitchFamily="34" charset="0"/>
                <a:cs typeface="Arial" panose="020B0604020202020204" pitchFamily="34" charset="0"/>
              </a:defRPr>
            </a:lvl2pPr>
            <a:lvl3pPr marL="1143000" indent="-228600" eaLnBrk="0" hangingPunct="0">
              <a:defRPr sz="2400" b="1">
                <a:solidFill>
                  <a:schemeClr val="tx1"/>
                </a:solidFill>
                <a:latin typeface="Arial" panose="020B0604020202020204" pitchFamily="34" charset="0"/>
                <a:cs typeface="Arial" panose="020B0604020202020204" pitchFamily="34" charset="0"/>
              </a:defRPr>
            </a:lvl3pPr>
            <a:lvl4pPr marL="1600200" indent="-228600" eaLnBrk="0" hangingPunct="0">
              <a:defRPr sz="2400" b="1">
                <a:solidFill>
                  <a:schemeClr val="tx1"/>
                </a:solidFill>
                <a:latin typeface="Arial" panose="020B0604020202020204" pitchFamily="34" charset="0"/>
                <a:cs typeface="Arial" panose="020B0604020202020204" pitchFamily="34" charset="0"/>
              </a:defRPr>
            </a:lvl4pPr>
            <a:lvl5pPr marL="2057400" indent="-228600" eaLnBrk="0" hangingPunct="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algn="ctr"/>
            <a:r>
              <a:rPr lang="fr-FR" sz="1800" b="0" noProof="0" dirty="0">
                <a:ea typeface="ヒラギノ角ゴ Pro W3" charset="-128"/>
              </a:rPr>
              <a:t>Altimétrie nadir classique (2 satellites, 10 jours)</a:t>
            </a:r>
          </a:p>
        </p:txBody>
      </p:sp>
      <p:pic>
        <p:nvPicPr>
          <p:cNvPr id="8200" name="Picture 8">
            <a:extLst>
              <a:ext uri="{FF2B5EF4-FFF2-40B4-BE49-F238E27FC236}">
                <a16:creationId xmlns:a16="http://schemas.microsoft.com/office/drawing/2014/main" id="{7A4E5ABB-BD42-FE27-84C9-77D73A19FE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0075" y="1321934"/>
            <a:ext cx="273685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9C56ACFC-10B8-9143-AE78-E38978FDA9FC}"/>
              </a:ext>
            </a:extLst>
          </p:cNvPr>
          <p:cNvSpPr>
            <a:spLocks noGrp="1"/>
          </p:cNvSpPr>
          <p:nvPr>
            <p:ph type="title"/>
          </p:nvPr>
        </p:nvSpPr>
        <p:spPr/>
        <p:txBody>
          <a:bodyPr>
            <a:normAutofit fontScale="90000"/>
          </a:bodyPr>
          <a:lstStyle/>
          <a:p>
            <a:r>
              <a:rPr lang="fr-FR" noProof="0" dirty="0"/>
              <a:t>Altimétrie classique comparée à Swot	</a:t>
            </a:r>
          </a:p>
        </p:txBody>
      </p:sp>
      <p:pic>
        <p:nvPicPr>
          <p:cNvPr id="5" name="Image 4" descr="Une image contenant texte, capture d’écran, carte&#10;&#10;Description générée automatiquement">
            <a:extLst>
              <a:ext uri="{FF2B5EF4-FFF2-40B4-BE49-F238E27FC236}">
                <a16:creationId xmlns:a16="http://schemas.microsoft.com/office/drawing/2014/main" id="{A6A5A0CD-006C-5B75-77A2-08C490EACA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7417" y="3030186"/>
            <a:ext cx="5533971" cy="3421635"/>
          </a:xfrm>
          <a:prstGeom prst="rect">
            <a:avLst/>
          </a:prstGeom>
        </p:spPr>
      </p:pic>
      <p:pic>
        <p:nvPicPr>
          <p:cNvPr id="7" name="Image 6" descr="Une image contenant texte, capture d’écran, carte&#10;&#10;Description générée automatiquement">
            <a:extLst>
              <a:ext uri="{FF2B5EF4-FFF2-40B4-BE49-F238E27FC236}">
                <a16:creationId xmlns:a16="http://schemas.microsoft.com/office/drawing/2014/main" id="{5ED1EFA7-91EB-FE68-D983-84EC337793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92161" y="3131679"/>
            <a:ext cx="5601522" cy="3421635"/>
          </a:xfrm>
          <a:prstGeom prst="rect">
            <a:avLst/>
          </a:prstGeom>
        </p:spPr>
      </p:pic>
      <p:pic>
        <p:nvPicPr>
          <p:cNvPr id="9" name="Image 8" descr="Une image contenant tente&#10;&#10;Description générée automatiquement">
            <a:extLst>
              <a:ext uri="{FF2B5EF4-FFF2-40B4-BE49-F238E27FC236}">
                <a16:creationId xmlns:a16="http://schemas.microsoft.com/office/drawing/2014/main" id="{1ABF05F9-D072-F87F-B980-1E3671C9B57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46713" y="1622663"/>
            <a:ext cx="1872343" cy="795746"/>
          </a:xfrm>
          <a:prstGeom prst="rect">
            <a:avLst/>
          </a:prstGeom>
        </p:spPr>
      </p:pic>
      <p:sp>
        <p:nvSpPr>
          <p:cNvPr id="2" name="Rectangle 1">
            <a:extLst>
              <a:ext uri="{FF2B5EF4-FFF2-40B4-BE49-F238E27FC236}">
                <a16:creationId xmlns:a16="http://schemas.microsoft.com/office/drawing/2014/main" id="{057EE037-3B7A-8B05-5646-9CC7BE6BEF75}"/>
              </a:ext>
            </a:extLst>
          </p:cNvPr>
          <p:cNvSpPr/>
          <p:nvPr/>
        </p:nvSpPr>
        <p:spPr>
          <a:xfrm>
            <a:off x="470637" y="6171237"/>
            <a:ext cx="1090235" cy="307777"/>
          </a:xfrm>
          <a:prstGeom prst="rect">
            <a:avLst/>
          </a:prstGeom>
        </p:spPr>
        <p:txBody>
          <a:bodyPr wrap="none">
            <a:spAutoFit/>
          </a:bodyPr>
          <a:lstStyle/>
          <a:p>
            <a:pPr lvl="0"/>
            <a:r>
              <a:rPr lang="fr-FR" sz="1400" noProof="0" dirty="0" err="1">
                <a:solidFill>
                  <a:schemeClr val="bg1">
                    <a:lumMod val="65000"/>
                  </a:schemeClr>
                </a:solidFill>
                <a:latin typeface="Candara" pitchFamily="34" charset="0"/>
              </a:rPr>
              <a:t>Credit</a:t>
            </a:r>
            <a:r>
              <a:rPr lang="fr-FR" sz="1400" noProof="0" dirty="0">
                <a:solidFill>
                  <a:schemeClr val="bg1">
                    <a:lumMod val="65000"/>
                  </a:schemeClr>
                </a:solidFill>
                <a:latin typeface="Candara" pitchFamily="34" charset="0"/>
              </a:rPr>
              <a:t> Aviso</a:t>
            </a:r>
          </a:p>
        </p:txBody>
      </p:sp>
    </p:spTree>
    <p:extLst>
      <p:ext uri="{BB962C8B-B14F-4D97-AF65-F5344CB8AC3E}">
        <p14:creationId xmlns:p14="http://schemas.microsoft.com/office/powerpoint/2010/main" val="9946106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66"/>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dirty="0"/>
              <a:t>Navires dans les images</a:t>
            </a:r>
            <a:r>
              <a:rPr lang="fr-FR" noProof="0" dirty="0"/>
              <a:t> </a:t>
            </a:r>
            <a:r>
              <a:rPr lang="fr-FR" noProof="0" dirty="0" err="1"/>
              <a:t>KaRIn</a:t>
            </a:r>
            <a:r>
              <a:rPr lang="fr-FR" noProof="0" dirty="0"/>
              <a:t>	</a:t>
            </a:r>
          </a:p>
        </p:txBody>
      </p:sp>
      <p:sp>
        <p:nvSpPr>
          <p:cNvPr id="838" name="Google Shape;838;p66"/>
          <p:cNvSpPr txBox="1">
            <a:spLocks noGrp="1"/>
          </p:cNvSpPr>
          <p:nvPr>
            <p:ph type="body" idx="1"/>
          </p:nvPr>
        </p:nvSpPr>
        <p:spPr>
          <a:xfrm>
            <a:off x="0" y="828675"/>
            <a:ext cx="7326631" cy="5410200"/>
          </a:xfrm>
          <a:prstGeom prst="rect">
            <a:avLst/>
          </a:prstGeom>
          <a:noFill/>
          <a:ln>
            <a:noFill/>
          </a:ln>
        </p:spPr>
        <p:txBody>
          <a:bodyPr spcFirstLastPara="1" wrap="square" lIns="91425" tIns="45700" rIns="91425" bIns="45700" anchor="t" anchorCtr="0">
            <a:normAutofit/>
          </a:bodyPr>
          <a:lstStyle/>
          <a:p>
            <a:pPr marL="228600" lvl="1" indent="-228600" algn="l" rtl="0">
              <a:lnSpc>
                <a:spcPct val="90000"/>
              </a:lnSpc>
              <a:spcBef>
                <a:spcPts val="0"/>
              </a:spcBef>
              <a:spcAft>
                <a:spcPts val="0"/>
              </a:spcAft>
              <a:buClr>
                <a:schemeClr val="dk1"/>
              </a:buClr>
              <a:buSzPts val="2400"/>
              <a:buChar char="•"/>
            </a:pPr>
            <a:r>
              <a:rPr lang="fr-FR" noProof="0" dirty="0"/>
              <a:t>Des navires sont visibles dans certaines images Swot</a:t>
            </a:r>
          </a:p>
          <a:p>
            <a:pPr marL="228600" lvl="1" indent="-228600" algn="l" rtl="0">
              <a:lnSpc>
                <a:spcPct val="90000"/>
              </a:lnSpc>
              <a:spcBef>
                <a:spcPts val="500"/>
              </a:spcBef>
              <a:spcAft>
                <a:spcPts val="0"/>
              </a:spcAft>
              <a:buClr>
                <a:schemeClr val="dk1"/>
              </a:buClr>
              <a:buSzPts val="2400"/>
              <a:buChar char="•"/>
            </a:pPr>
            <a:r>
              <a:rPr lang="fr-FR" noProof="0" dirty="0"/>
              <a:t>Le suivi AIS (points noirs ci-dessous) correspond au pixel très brillant du coefficient de rétrodiffusion (point blanc) : le </a:t>
            </a:r>
            <a:r>
              <a:rPr lang="fr-FR" noProof="0" dirty="0" err="1"/>
              <a:t>navi</a:t>
            </a:r>
            <a:r>
              <a:rPr lang="fr-FR" dirty="0"/>
              <a:t>re a été flashé par</a:t>
            </a:r>
            <a:r>
              <a:rPr lang="fr-FR" noProof="0" dirty="0"/>
              <a:t> </a:t>
            </a:r>
            <a:r>
              <a:rPr lang="fr-FR" noProof="0" dirty="0" err="1"/>
              <a:t>KaRIn</a:t>
            </a:r>
            <a:r>
              <a:rPr lang="fr-FR" noProof="0" dirty="0"/>
              <a:t> !</a:t>
            </a:r>
          </a:p>
          <a:p>
            <a:pPr marL="228600" lvl="1" indent="-228600" algn="l" rtl="0">
              <a:lnSpc>
                <a:spcPct val="90000"/>
              </a:lnSpc>
              <a:spcBef>
                <a:spcPts val="500"/>
              </a:spcBef>
              <a:spcAft>
                <a:spcPts val="0"/>
              </a:spcAft>
              <a:buClr>
                <a:schemeClr val="dk1"/>
              </a:buClr>
              <a:buSzPts val="2400"/>
              <a:buChar char="•"/>
            </a:pPr>
            <a:r>
              <a:rPr lang="fr-FR" noProof="0" dirty="0"/>
              <a:t>Attendu pour de très grands bateaux (et icebergs)</a:t>
            </a:r>
          </a:p>
          <a:p>
            <a:pPr marL="228600" lvl="1" indent="-228600" algn="l" rtl="0">
              <a:lnSpc>
                <a:spcPct val="90000"/>
              </a:lnSpc>
              <a:spcBef>
                <a:spcPts val="500"/>
              </a:spcBef>
              <a:spcAft>
                <a:spcPts val="0"/>
              </a:spcAft>
              <a:buClr>
                <a:schemeClr val="dk1"/>
              </a:buClr>
              <a:buSzPts val="2400"/>
              <a:buChar char="•"/>
            </a:pPr>
            <a:r>
              <a:rPr lang="fr-FR" noProof="0" dirty="0"/>
              <a:t>Des </a:t>
            </a:r>
            <a:r>
              <a:rPr lang="fr-FR" noProof="0" dirty="0" err="1"/>
              <a:t>co-localisations</a:t>
            </a:r>
            <a:r>
              <a:rPr lang="fr-FR" noProof="0" dirty="0"/>
              <a:t> systématique avec l’AIS diront à quelle fréquence cela se produit</a:t>
            </a:r>
          </a:p>
          <a:p>
            <a:pPr marL="228600" lvl="0" indent="-50800" algn="l" rtl="0">
              <a:lnSpc>
                <a:spcPct val="90000"/>
              </a:lnSpc>
              <a:spcBef>
                <a:spcPts val="1000"/>
              </a:spcBef>
              <a:spcAft>
                <a:spcPts val="0"/>
              </a:spcAft>
              <a:buClr>
                <a:schemeClr val="dk1"/>
              </a:buClr>
              <a:buSzPts val="2800"/>
              <a:buNone/>
            </a:pPr>
            <a:endParaRPr lang="fr-FR" noProof="0" dirty="0"/>
          </a:p>
        </p:txBody>
      </p:sp>
      <p:sp>
        <p:nvSpPr>
          <p:cNvPr id="839" name="Google Shape;839;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fr-FR" noProof="0" smtClean="0"/>
              <a:t>60</a:t>
            </a:fld>
            <a:endParaRPr lang="fr-FR" noProof="0" dirty="0"/>
          </a:p>
        </p:txBody>
      </p:sp>
      <p:pic>
        <p:nvPicPr>
          <p:cNvPr id="840" name="Google Shape;840;p66"/>
          <p:cNvPicPr preferRelativeResize="0"/>
          <p:nvPr/>
        </p:nvPicPr>
        <p:blipFill rotWithShape="1">
          <a:blip r:embed="rId3">
            <a:alphaModFix/>
          </a:blip>
          <a:srcRect/>
          <a:stretch/>
        </p:blipFill>
        <p:spPr>
          <a:xfrm>
            <a:off x="7086601" y="17863"/>
            <a:ext cx="5105400" cy="6840138"/>
          </a:xfrm>
          <a:prstGeom prst="rect">
            <a:avLst/>
          </a:prstGeom>
          <a:noFill/>
          <a:ln>
            <a:noFill/>
          </a:ln>
        </p:spPr>
      </p:pic>
      <p:sp>
        <p:nvSpPr>
          <p:cNvPr id="841" name="Google Shape;841;p66"/>
          <p:cNvSpPr txBox="1"/>
          <p:nvPr/>
        </p:nvSpPr>
        <p:spPr>
          <a:xfrm>
            <a:off x="9578340" y="3095880"/>
            <a:ext cx="2419373" cy="147728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latin typeface="Calibri"/>
                <a:ea typeface="Calibri"/>
                <a:cs typeface="Calibri"/>
                <a:sym typeface="Calibri"/>
              </a:rPr>
              <a:t>Le responsable de ce pixel rouge ? Pegasus Star (</a:t>
            </a:r>
            <a:r>
              <a:rPr lang="fr-FR" dirty="0">
                <a:solidFill>
                  <a:schemeClr val="dk1"/>
                </a:solidFill>
                <a:latin typeface="Calibri"/>
                <a:ea typeface="Calibri"/>
                <a:cs typeface="Calibri"/>
                <a:sym typeface="Calibri"/>
              </a:rPr>
              <a:t>pétrolier de</a:t>
            </a:r>
            <a:r>
              <a:rPr lang="fr-FR" sz="1800" noProof="0" dirty="0">
                <a:solidFill>
                  <a:schemeClr val="dk1"/>
                </a:solidFill>
                <a:latin typeface="Calibri"/>
                <a:ea typeface="Calibri"/>
                <a:cs typeface="Calibri"/>
                <a:sym typeface="Calibri"/>
              </a:rPr>
              <a:t> 250 m de long, 6,5 m de franc-bord)</a:t>
            </a:r>
            <a:endParaRPr lang="fr-FR" noProof="0" dirty="0"/>
          </a:p>
        </p:txBody>
      </p:sp>
      <p:sp>
        <p:nvSpPr>
          <p:cNvPr id="842" name="Google Shape;842;p66" descr="data:image/jpeg;base64,/9j/4AAQSkZJRgABAQEAYABgAAD/2wBDAAgGBgcGBQgHBwcJCQgKDBQNDAsLDBkSEw8UHRofHh0aHBwgJC4nICIsIxwcKDcpLDAxNDQ0Hyc5PTgyPC4zNDL/2wBDAQkJCQwLDBgNDRgyIRwhMjIyMjIyMjIyMjIyMjIyMjIyMjIyMjIyMjIyMjIyMjIyMjIyMjIyMjIyMjIyMjIyMjL/wAARCAGm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JmO7rTdx9aG+9SUALuPrRuPrSUUALuPrRuPrSUUALuPrRuPrSUUALuO4c1yvie6W18UeG5pS3lrJKW2jJ+4a6n+IVyPi2+k03xH4cvIdPfUJIpZStrGu5pcrjAHfrn8KAL//AAnOh+Y0fmTeYn3kEfIpf+E30ZeQ1yc9vKrn9IvNX/4TPVNSfwHeDztpEElqcqMeldUdY1IDj4ezn/t1NAFb/hN9HHRrn/v1R/wm+j/37n/vzU765qEYBfwBMMnAzanrR/bl/wD9CBN/4CmgCD/hN9H/AL9z/wB+aP8AhN9H/v3P/fmp/wC3L/8A6ECb/wABTR/bl/8A9CBN/wCApoAg/wCE30f+/c/9+aP+E30f+/c/9+an/ty//wChAm/8BTR/bl//ANCBN/4CmgCD/hN9H/v3P/fmj/hN9H/v3P8A35qf+3L/AP6ECb/wFNH9uX//AEIE3/gKaAIP+E30f+/c/wDfmj/hN9H/AL9z/wB+an/ty/8A+hAm/wDAU0f25f8A/QgTf+ApoAg/4TfR/wC/c/8Afmj/AITfR/79z/35qf8Aty//AOhAm/8AAU0f25f/APQgTf8AgKaAIP8AhN9H/v3P/fmmSeO9DiUNNcTRr6vHgVa/ty//AOhAm/8AAU1ynj+z1vxbocVjZeDZ7SRJfMMgtyCR6UAbp+InhjqNQP8A3zR/wsTwyOf7QPP+zXjI+FXi/wD6A92PrEaT/hVXi/8A6A93/wB+jQB7P/wsXwz/AM/5/wC+aP8AhYvhn/n/AD/3zXjH/Cq/F/8A0Brv/v0aa/wu8WRIXk0m6VR1JiNAHtP/AAsXwz/z/n/vmj/hYvhn/n/P/fNeHf8ACvvEH/PlJ/3waP8AhX3iD/nzk/74NPlfYD3H/hYvhn/n/P8A3zR/wsXwz/z/AJ/75rw7/hX3iD/nzk/74NH/AAr7xB/z5yf98GjlfYD3H/hYvhn/AJ/z/wB80f8ACxfDP/P+f++a8O/4V94g/wCfOT/vg0f8K+8Qf8+cn/fBo5X2A9x/4WL4Z/5/z/3zR/wsXwz/AM/5/wC+a8O/4V94g/585P8Avg0f8K+8Qf8APnJ/3waOV9gPcf8AhYvhn/n/AD/3zR/wsXwz/wA/5/75rw7/AIV94g/58pP++DR/wr7xB/z5Sf8AfBo5X2A9x/4WL4Z/5/z/AN80n/CxPDPJ/tA5HT5RXh//AAr7xB/z5Sf98Gj/AIV94gx/x5Sf98GjlfYD3NPiB4ekwsd28sh5IVckVL/wm+kf37n/AL815Z4J0HVvC+ui/u9Ga7j2Y2GMmvTz4w5/5Ez/AMgUcr7ASf8ACb6P/fuf+/NH/Cb6P/fuf+/NR/8ACX/9SX/5Apf+EuP/AEJX/kCjlfYV0P8A+E30f+/c/wDfmj/hN9H/AL9z/wB+ab/wlr/9CUf/AAHqJPGscs7wR+D1aZPvoIeV+tHK+wuaPcn/AOE30j+/c/8Afmj/AITfR/71z/35o/4SqU/8yQ3/AIDml/4Seb/oR2/8BzSsPmXcT/hN9I/v3P8A35o/4TfSP79z/wB+aUeJpz/zIz/+A5qI+LLvzSi/Dq6fH8S2hwaErhdEn/Cb6R/fuf8Av1R/wm+kf3rn/vzTB4pvz/zTa9/8BDTv+Env/wDom17/AOAZquV9AbSF/wCE30j+9c/9+aP+E30j+/c/9+agn8Yz2xHnfDu6jz03WpFRf8J3/wBSDcf+A1PkmK8dy5/wm2jseTc4H/TKqz+J/DUsvmPDclv73lmkHjhm4HgC4PsLanjxlOwwPh3dke1qaThJbgpxJV8Z6Ku1c3JVen7o0P470NN0sss8ajgFo8CmDxdd44+HF7/4CGsLxff6r4j8PS6fa/D++t5n6SC1IxSs+5TNv/hY3hn/AJ/z/wB80f8ACxfDP/P+f++a8M/4Vz4v/wChe1H/AL8Gj/hXXi//AKF7Uf8AvwaWvcD3P/hYvhn/AJ/z/wB80f8ACxfDP/P+f++a8M/4Vz4v/wChe1H/AL8Gl/4Vz4w/6F7Uf+/Bo17ge5f8LF8M/wDP+f8Avmj/AIWL4Z/5/wA/9814b/wrnxh/0L2o/wDfg0n/AArrxf8A9C9qP/fg0a9wPc/+Fi+Gf+f8/wDfNH/CxfDP/P8An/vmvDP+Fd+Lv+hf1D/vwaT/AIV74s/6AF//AN+TTs+4ro90/wCFi+Gf+f8AP/fNH/CxfDP/AD/n/vmvC/8AhXni09NA1D/vwaX/AIV34u/6F/UP+/Bos+4XR7n/AMLF8Mf9BA/98ij/AIWL4Z/5/wA/9814cPhz4uP/ADANQ/78Gnf8K28X/wDQA1D/AL8GjXuHMj2//hYvhn/n/P8A3zR/wsXwz/z/AJ/75rxEfDXxef8AmA33/fk1Ivwv8Xsf+QJeD6wmk5LqLRntX/CxPDP/AEED/wB81E/jnwjPKry3ZLr0bHSvHf8AhVvi4f8AMHuv+/RpP+FXeLf+gRdf9+jUpxvcfLY9pX4heHHB8u+ZivAQLkmpv+E30fsbkZ7eVXknhvwd4h8NeIbPU7vw9c3cUT5aHySc/hXq6+L7uVm2fDe9bB7Whq023oVyu1yT/hN9H/v3P/fqj/hN9I/vXP8A36pv/CU3/wD0TW+/8AzTh4mvmP8AyTe9H1tDVNSsS2luH/Cb6P8A37n/AL80f8Jvo/8Afuf+/NO/4SO//wCidXX/AICGlHiC/I5+Hlz/AOApqNhKUWM/4TfR/wC/c/8Afmj/AITfR/79z/35p/8AwkN9/wBE8uf/AAFNKPEF+evw8uB/26mlddR3XQj/AOE30f8Av3P/AH5o/wCE30f+/c/9+al/t+/x/wAk+n/8BTQNfvz/AM09uP8AwFNTeIyL/hN9I/v3P/fmj/hN9I/v3P8A36qX+3r/AP6J9P8A+Appf7dv/wDon8//AICmqvECH/hN9I/v3P8A36o/4TfR/wC/c/8Afmpf7ev/APon0/8A4Cmj+3r/AP6J9P8A+Appc8R8pF/wm+j/AN+5/wC/NH/Cb6R/euf+/NSf8JBf/wDRPbj/AMBTSjX74/8ANPbj/wABTRzxCz6EX/Cb6P033PPA/dUj+ONFJzLLcIij5maLAFTHXr7/AKJ7P/4CmsrxHe6prPhrUNNg8B3MM1xHtSQWpGKOeIWkWf8AhY3hknm+P1xR/wALE8M/8/5/75FeLf8ACrvGG0H+w73nt5Jpp+GHjEf8wG+P0hNPmQcrZ7Z/wsTwz/0ED/3zSf8ACxfDP/QQP/fNeJf8Kz8Y/wDQv6h/34NIfhn4x/6F7UP+/Bouh+zZ7ePiD4blYJHfM0jHCgL1rY0DxdpVz4osNOSZxdTFgsbrjOEJ/pXgOm+FfEnhTVLXXNS8N3xsrSQSSGSAhcD1r0TT7i/1j42eGdbm8OXWk2c5dImmhKLJ+5c8HvxTJcbHozfepKVvvUlABRRRQAUUUUAFFFFAB/EK5zWP+R48J/8AXxJ/6Ca6P+IVzmsf8jv4T/6+JP8A0E0Aei2n/I2X3+4n8q3qwbT/AJGy+/3E/lW9QBm6vGpjt3OdyzLjn61FUurl/LtwFBXzlyc8ioqaEwooopiCiiigAooooAKKKKACiiigApkql4mVSQSMAjtT6ZKGaJghwxHBoAVAVjVSxJAwSe9OpihgihiCwHJpw60gFrJ8Qy7NNZQeWIrWrmvE0uZIYgegOauCvIZgUUdjRXWgCiiimIKKKKACiiigAooooAKKKKBhSmig0AKtTJUK9amXig5qpJnBqOGztobmS5jiVZpfvuOpp+M804Gk7nMTDg5qVW96hQgipRgVhNDLMZyRWlZj5icnisyEZNa1qhWPPrXHWZvSWpbQ5OakqOMYGaeTgE9gKqktDqZyviObzLxEB+4MGsarepSebqMz54LcVU713wVogWbXO/Na8BOz61l2qgIc9TWtBgbawrnHJ3kXUJAGfwqYFmVgOGIqFWyaf821gOp6V57NoskjQpGqsxYjqTTsVFFvWNVflh1qUZrM0Hd6digU7HFOxVhtNYU/FIaQFdhxmq7CrZWomXmtIsykiNQQKkXOaEXnFTBaJMIoFGKkB4oVeKXbzUGqQLTu1IooPSgaQM2BVWd+mCRUrtxVWY8E+lS2bQiUppN0py1ammriHd/erAMhZ8Ed66a0j8u3RcdBW1GOtzbEaRSJqWiius4UFNkkSKNpJHCRoNzMxwAPWnVwOsXtx411c6DpUjJpkDZvrpejf7I9f61nUqci7t7HZg8I8TN3fLGOsn2X+fZdWQXB1L4g6lKLC5kstHsyfKmGQZZex/z0FaWieKLqwvhoXicCG8HEN0fuTjtz6+9dZZWVvp1lFaWkQjgiXaqj/PWqmt6FY+ILE2t9HkDlJF+9GfUGsVRnH30/e69n5HfLMMPVf1epC1FfDb4o+d+rfVfcaVFcFY61qHg28j0jxCWm09jttb8DOB6N/nIru0dJI1kjZXRhlWU5BHqK2p1FP17HBi8HPDNO94vaS2f/AAe63Q6iiitDjCiiigAooooAKTtSnpSf4UAMgjaKPY7lznOTUlRwrIkeJCGbPUVJQAUUUUAc38S/+Sa6j/uH+dULz/kI/DT/AH2/9Jmq/wDEv/kmuo/7h/nVC8/5CPw0/wB9v/SZqkott96kpW+9SUAFFFFABRRRQAUUUUAH8QrnNYwfHHhTBz+/kz/3ya6P+IVzmsEnxx4UP/TxIP8Ax00AehQyLD4o1CRgdoRM4Ge1a5v4FiMhLbQQPu9c+lZFvGkvim/R1DKUTg/Stv7LBtK+UuCckUAUtXniEduhkQO0ykKTyajqXVo08qBti7hMoBxyKipoTCiiimIKKKKACiiigAooooAKKKKACmyBzG2w4fHBp1NlLiJtn3scUgBA21Q5y2OadzTULlF3/exzTs0DCuM1qUyapKM5VeldjI2I2PoDXAzSGSZ3J6k1tRWtwI6KKK6QCiiigQUUUUAFFFFABRRRQAUUUtABSkUlHegfQcoqQZpg6U4Gg5p6koPFOGKg3c04MTSMXBonHHSp0O4Yqqmc1Yj6DFZzWhBft0JTpk1sRptjAAI4rJtid6j1rYVsgAV51V+9Y7KK0JlHFRXcgitZHPTaal5xWX4gm8vTGUH5mIxXRBbI2ORJJctzyaQOgcIXUSHoueT+FLzUH9l28uqxX7b/AD0G1eePyruja2pnUdkakAPyitSMHI4qpDGd3SrS5HWuSq7nJ1uWkJwT3qT5iDjg44qFOlWIw3zbeeOM1ySSRvHUdD5mxfNOX7nFTjrUcW4xqZBh+4qUCsGzZIcB7U4ZpBTqaLQYppU06iiwWItpphU56VMRTSKQmiIDBqQDJpNvNPUYNIVhwFLRSVRaFwaac46UuaPxoGVZSR24FUJrgBWyDV64O1WJNY15IBtUHr1rO12ddGNx1vsmuVUDkmunAwAPaub0aPzLveD9yuk5zXbTVkZYp3lYMUUZrlvFniSawaLR9JXzdYu/lRR/yyB/iPv/APrqpzUI8zJw2GqYmqqdPf8ABLq35IqeJ9ZutUv/APhF9CObqTi7uB0hTuM+vr+VdHomi2ug6XHY2i/KvLuRzI3cmqnhjw5D4dsChbzb2Y7rmc9Xb0+lblZ04O/PPf8AI6sZiaagsLh/4a3f8z7vy7LovMKKpajqcOmJE8yuwkbaNg71h+K/Ek1iYtI0lTNrF2MRqv8AyyB/iPv/APrrWpJU480jlw2GqYmqqdPf8Eurfkih4v1GTXbseFNJjSaeQg3UrDKwKP5Gur0jTItH0m30+FmdIV27m6k9zVDwv4ci8O6eULebezHfcznqzen0FblZUoO/tJ7v8F2OrG4mnyLC4f8Ahxd7/wAz6v8AyXYKKKK3PNCiiigAooooACDijnFGTSc0AMhEoj/enc2eoFSVHCZDHmXhs1JQAUUUUAc38S/+Sa6j/uH+dULz/kI/DT/fb/0mar/xL/5JrqP+4f51QvP+Qj8NP99v/SZqkott96kpW+9SUAFFFFABRRRQAUUUUAHcVzmrknxx4VyD/r5P/QTXRjqK53Vyf+E28KjP/LeT/wBBNAHolp/yNl9/uJ/Kt6sG0/5Gy+/3E/lW9QBm6upMdu28gCZcr2NRVLq74jt12sczL8wHA61FTQmFFFFMQUUUUAFFFFABRRRQAUUUUAFMkLCNigywHANPpsjFI2ZRkgcCgAQsUUsMMRyKdTUYsisRgkZIp1IZS1aXydOlcHBA61xHHUd66jxJMUtUi/vmuXrporQQUUUVsAUUUUAFFFFABRRRQAUUUUAFFFFAC0uOaQVJ3oJk2hB0pRR0pwoMWxh609cUYzzScigmTuiVTjpVmLkriqi5PHSrMHEnPOKiaujFmxaffzxxWlHy/Has+xC7CcY5rRgHJNeW9ZnZS2J65vxNLmSGMHgA5FdJXGa1L5uqSjPyr0rtpL3jQz/61ZtlBkGRnFVh1q1a9zXRLYyq7GnEMcipxTYfuCrAUVwTephFXQiEE8Y4qYcJkctjgVmafpaadNcOksj+c24hu30rTVsBj3A4rKduhrElhZ2QGQYc9QKsLVaFi6BmGCe1TisDdEoopgNOzTRSFpKXtQKYwNJinUnekIb3pe1KaOKAsFNPSlPSmEGhlJCE4NRNMAD82KeeOTVaYAr61DbNIxTILmYlANwPNYF7PunC45HetW4TJ9MVhyxu0pPqa0ppNndTikjo/DUX+jvLj7x61vHrVDSIPs2nRxn60zXdbtfD+mSXt02ccRxjrI3YCuptRjdnDyTr1uSCu27JFPxT4kj8PWAKL5t/OdltAOSx9SPQVW8J+G5NNWTVNTbztYu/mldufLB/hH9ap+FtEur2+bxNrq7r2bm2hbpCnbj19K7OsqcXUftJfJfr6nfiqkMJTeEoO7fxyXX+6vJde78goorN13W7XQNLkvro5xxHGDzI3YCt5SUVdnmUqc6s1Tgrt7FLxV4ih0CwUiNZ76c7baDGSzeuPQVX8J+G5NN8zVdUbztYu/mldufLB/hH9fyqn4X0S6v70+J9dXdezc20LDiBOxx6+ldnWEE6kvaS+S/U9LE1YYSm8JRd2/jkuv8AdXkuvd+QUUUV0HkhRRRQAUUUUAFFFFABSdiKWkoAZE0jJmVQregqSo4XaSPc4wc1JQAUUUUAc18TP+Sa6j/uH+dUbz/kI/DT/fb/ANJmq/8AErj4a6kc9EP86oXjD+0Phpx1dv8A0mapKLbfepKVvvUlABRRRQAUUUUAFFFFAB3Fch4s1D+zPFPha52BlFxJuHf7prrvSuD+In/IX8Nf9fEn/oJoA9Q8OaiNV1y8ugm0Mq8V1tcH4D/4+rn/AHRXedqAKGrf6iH/AK7L/Wq9TauimO3cj5lmXBz9ahpoTCiiimIKKKKACiiigAooooAKKKKACmSuY4mcKWKjOB3p9MlbZGz4ztGcUACMXRXKlSwzg9qfTEbeqv8A3hnFO7c0hnLeI5t94kYz8lYtW9Tm8/UJJM8dKqD0rsgrIQUUUVYBRRRQAUUUUAFFFFABRRRQAUUUUAFP70ynZ5oE1ccTTu1R96eDQYyiPU8VJ5RIzkVGtW1Hy1LdjCRCq84NWY09jSbB1q5bxHC981hUqaCirst242xDnOe1aVuMR1CsYAUbQKtqMLiuOnq7nbBWQ2Q7ImJ7A1wU8hlnkc9Sa7LWJfJ0yVgeccVxPXn1ruorqWFWIGAYCoKdGcNW25nVWhuwsCBj0q0jVnWj55q+vSuCqrM54PoT4yKXBUFgMkDp60iZx9KlAUKSDyBmuZs2ihYH82JXKldw+6e1TY4pkTeYivjGe1TAVma2GhTThTsYpKZQtAooPFMYA0hIphY03Oam5SQ8mkzzRg0AUXACaM8UhFMZsCk2NIbI/wAvNVZG57ipHYetUpJRliDUs6KcSvcvtjclsfWqEP764RAR8xqa+fMWOuaj0lEW8+0TOEhhG92Y8KPWuiktDpldR0Oqu7220nTHu7uQRwQplie/sPeuP0WwufGGsr4i1aIpp8RxY2rdD/tEf5zUSLN8QtYErh4vDtk/yKeDcOP8/gK9AVFjRURQqKAFUDAAHaml7Z3fwr8f+AXNrLqbpr+NJa/3U+i/vPr2WgtMmlS3heaU7Y0GWPoKJZo4IWmlYLGgyzHsKybaGDdd6nLfCaxmQkq+QiKOvWupJWuzxkm3ZFuXWLCHSX1OScLaICS5HX2A9a5DRbC58YawPEOrRFdPiOLG1bof9oj/ADk1Bb27eOtVUpEbfw1Yv8kYGPtD/wCfyFehoixoqIoVFGFVRgAelc38aV/srbzPYm/7Npumv40lr/cT6L+8+vZaC0UUV0HjBRRRQAUUUUAFFFFABRRRQAUnal7UnY+lADIZTNHvMbIc4w1SVHDL50e/GOcVJQAUUUUAc18TTt+GWptjJEZP615t4X+I0fi/xl4H0pLVomsHfex/iIgccV6R8Tv+SY6p/wBcmr52+Dn/ACVjQf8ArpJ/6KepKPodvvUlK33qSgAooooAKKKKACiiigBPSuD+In/IX8Nf9fEn/oJrvPSuD+In/IX8Nf8AXxJ/6CaAPQfAf/H1c/7orvO1cB4IlWGW6kYEqFGcCu1N/brA8rMVRcckdc9MUAQavv8ALt8BdnnLnJ571DTtYuYVW3iL4dplIGOtJg00JiUUYNGDTEFFGDRg0AFFGDRg0AFFGDRg0AFFGDRg0AFNkdY42dvugZNOwabIwSNnf7oGTQAK6sisvRunFR3Mvk20kh/hFSBg6qy/dYZHFZ2uS+Vpci93GBRFXYzkGbdI59STTT1pcHGMUYrtWwCUUYNGDTEFFGDRg0AFFGDRg0AFFGDRg0AFFGDRg0AFFGDRg0AFKetJg0uDQMKcDTcUuKCWrkqkZ61ZRs8VTUHNTKSKlq6OWorMvpWhaqpkXjpWVCzbua17JM81xVtEKnuaK43CrFV4VO4k1YxmsqK0OwwvEsxWCKL++TmuY71seIZTJf8Al9kFZGK9CmrRGJT0HzUmDUsad8da02M6ktC1bMVAB7mtWI5GKzIIsuOMVpQoRk1x1rHLHcsqcfjU2fLjLHgDqahVTt9alDFQWzhQORXFI6YksLrIiun3T0qwKrwuHRXX7p6VOAazRqh1JRg0tUUJ0pjNT2BxUJPNS2OIE5owaTBpwzUliilo2mlCmmSNbgVA9WWU4qB170mVEpyN8xzWbcjYM9Qxq/Lyp9apygngjIpLc7aZj3MwD4B4HrWPaRXXi3U30qzlaLTUIa7nH8QH8Iqtrd1Nf6idJ085cn9/IOiD0r0XwnpUWk6JHbxJjnLN3Y+prZfvXyLZb+fl/mepUksBSVZ/xJfCu395+fb7zVs7O30+zitLWMRwRLtRR2qc9aMGlIOa61ZaI+ZlJybk9WyOWKOeFopVDRsMMD0IrgLyR/F+o/8ACPaMTBolq2bu4To5z90f596u+JtYu9X1P/hFtDfEz/8AH5cA8RJ3Gf5/lXTaNo1roWmx2NmmEXlmPV27k1zybqvkXwrfz8v8z1qMVl9NYia/ey+Ffyr+Z+f8q+ZYs7O30+zitLWMRwRLtRR2qejBowa6FZaI8mUnJuUndsKbIpeJ1VtrMpAPoadg0YNMkp6ZaXFnamK5uTcSbid59PSrlGDRg0N3dwCijBowaACijBowaACijBowaAA8DmkzxntSkHFGOPwoAjilSZN6cDOOlSUyKRJU3J93OOmKfg0AFFGDRg0Acz8Tv+SY6p/1yavnb4Of8lY0H/rpJ/6Kevon4nf8kx1T/rk1fO3wc/5KxoP/AF0k/wDRT1JR9Dt96kpW+9SUAFFFFABRRRQAUUUUAJ6VwfxE/wCQv4a/6+JP/QTXeelcH8RP+Qv4a/6+JP8A0E0Ad/4GRZLi6V1DKVHBrufs8IVh5S4bqMcGuI8B/wDH1c/7orvO1AGfq3FvD/12X+tQVNq65jt23MMTLwOh61DTQmFFFFMQUUUUAFFFFABRRRQAUUUUAFNcqEYv93HNOpsgQxsJMbMc56UAClSAU+7jjHpWB4mlG2GIHkHJFb67dgEeNmOMVyOvy+ZqRAOVCirpq7GZdHaiiusAooooEFFFFABRRRQAUUUUAFFFFABRRRQAUppKU0DEpRRSgUCbsOXpUqDmmqKk6UPY4qj1LMC85/nWxaqRHngZrJt8FenU1uRqBEoxjivPxD1LpLUtWwOwn3qftn2psYCoBUV7L5NlLJ6CiC6HUcZfzGe+lk6c4qtSk5ZmPc5pMciu9KyBuxIo9auRR424NRxpkACrkaeorOcrI4qkruxMg5zVlPSo41+XpipVGDXHOVxxViyORxxjrSkrzn7uOc0xOalwpUhgNmOc9K52dER0RXYuzG3tipxUEWwIoTGztjpUuazNEyUUVGGp26mmVccajZKdup1A0yELTwKfgUYosO42lFLRRYLgelQSY2mpzUDjtSkOJRmA3Vx/iPXJYH/szTxv1Cfgbf8AlmPU+9bHinXY9GtlSJfNv5/lghHJJ9T7Vg6ZpLaVA93esX1C5OZXPO3PYVjrKXLE+gwNKFKn9ZrK6+yv5n39F177EujaPHptusK/PPIcyyd2b/CvRbZNlvGuOiiuN0v97qESAk4bJrthxxXoU4KKsjyswrTq1Oabu2LXK+LvEU9rJHoujjzdXu/lAX/lip/iPof/ANdW/FPiRNAslSFfO1G4+W2gHJJ9SPSoPCXhp9Jik1DUW87V7v5ppG5KZ/hH9aipJzl7OHzfb/gmuEo06FP63iFdfZj/ADPu/wC6uvfYueGvDsHh3TvKU+ZdS/NcTnq7f4VtUUVtGKiuVHn1q1SvUdSo7thRRRVGRRi1NZNWl0/yJAY1z5h+6avUUU3boAUUUUgCiiigAooooAKKKKACkpaQ9KAGxmNkzERtz2p9RxLGqYiChc/w1JQAUUUUAcz8Tv8AkmOqf9cmr52+Dn/JWNB/66Sf+inr6J+J3/JMdU/65NXzt8HP+SsaD/10k/8ART1JR9Dt96kpW+9SUAFFFFABRRRQAUUUUAJ6VwfxE/5C/hr/AK+JP/QTXeelcH8RP+Qv4a/6+JP/AEE0Aeg+A/8Aj6uf90V3nauD8B/8fVz/ALorvO1AGbq7ER26hCQZly3YVFU+rEeRAM8mZf61BTQmFFFFMQUUUUAFFFFABRRRQAUUUUAFNdVZGV/ukc06myIJI2Rs4YYOKAEAVI8L91RxiuFu5PNvJWP94iuxv2Ftpku0/dTAzXEMdzbjwTzW1FDEoooroYgooooAKKKKACiiigAooooAKKKKACiiigApTSUGgAzUi1GKkWgipsTJ1p5XPOKSNRirSIdoFROVjjerJrWJSygHvmtpVJIz61m2iESZOMCtSAFpPYV51R80jopLQtgcVla/N5WnlMgb+K1q5rxLMDLFD/d5NdFNe8bmAPapE61HT0PNdhM9i/DjI9hVxF+XNZ0RrThYGMKa5qtzi6k0Z4xVhFyOlQIDk1aiHy81xydjeKADAp/3kKn7p60pQAcHrTSmco3AIrG9zW1hVVUQKn3R0pwbHeo0QRqEXOB0yadigY/dTwxqMJmnAc1JQk0qwQPM+dqKWOOtR2F/FqNotzCGCMSAGGDU3UYIBB6g0ihUXCqqj0AxQmrATbqUHNQhs09SaLjTJKTNLnimGncpIcKyPEGuW2gaa93cHcx+WKMHmRvSrOoajbaXYy3l3IEhiGSe59APc1x2j2Nz4p1IeIdXQi2Q4srU9AP7x/zzWNSb+FbnpYHCQkniK+lOP4v+Vfr2QuhaRcT3L+INZO6/nGYoz0hXtx64q/qAVwEJz3rYuOcDFYd1JmZhjpxWlGFtjoqYieIn7SWnZdEuiRf8NWoW4kkx/DjJrV1/XrTw9pjXlydzfdiiB5kb0FUrG9ttH0ObUL1/LhjySe59APc1i6Fp1z4s1VfEmsR7bSM/6BaN0x/eP+eTXTObXuR3f4eZjRw8KkpYjEaU4/e3/Kv17IteFdCup75/EuuDdqE4zBERxAnbjscV2R60lKetXTpqCsjhxeKnianPPToktkuiQlFFFaHMFFFFABRRRQAUUUUAFFFFABRRRQAUUUUAFJxzS0nagBsaJGuIwNvtT6jijWJNq5wTnk5qSgAooooA5n4nf8kx1T/rk1fO3wc/5KxoP/XST/0U9fRPxO/5Jjqn/XJq+dvg5/yVjQf+ukn/AKKepKPodvvUlK33qSgAooooAKKKKACiiigBPSuD+In/ACF/DX/XxJ/6Ca7z0rg/iJ/yF/DX/XxJ/wCgmgD0HwH/AMfVz/uiu87VwfgP/j6uf90V3nagDO1dVMUDFQWEy4OOR1qGptXD+XbkMNvnLkY5PWoaaEwooopiCiiigAooooAKKKKACiiigApkqCSJkYkBhg4p9NkXfGyg4JHX0oAyNecW+mpGv3SdvWuUHAwa3PEUmJo7csSyqDmsOumktBhRRRWogooooAKKKKACiiigAooooAKKKKACiiigAoNFBoAKlT86iqRGoM6iui1C/OMda0IhuIyOBWdERvGa0oCOoPWuetexyJal+2jUAkA81etx1NV4RiMVchXCfWuGGsjsgtCSuL1mYT6i5ByANtdjK4jiZz0UZrgpm3zyNnJLEiu2iru5oR9qeopnXpUiDLAYzXSRUehYRWyMetaNuGL8jgCqsCZflcYrTt48KWzXLWmjkSuyWIcVYShFOBUqqBXnylc6YxHDGDxTWQOrKehFPwOtIVyGGcbh+VZmliGOERIqKSQPU1KFpY4vLjVM7sd6fjFMaQij2pxUUuKWgdiIr71GwNTE1GaBMiTIqZDSBaeooEh9Q3E0dvC80zrHFGpZ3Y8AVNnAJJAA5JPavP8AUrqfxxq50uwdk0a2YG6nH/LU+g/p+dROfKvM9DA4R4iTcnaEdZPsv830Q2FJvHms/ap1dNAtHxFGePPb1P8An2rsnxGoVVAUDAA4AFEMMNnax21vEscMa7URegFULjU7RL9bJpMXDDKpjqKmEGvU6MTifbyUYK0I6RX6vzfVkd3KC56jArCmkVPMd3CoOSxPAFbVw0ZRmLYrjGVvFWtJp1q7Lpsbjz5h/H7CtVPlWm72OnCYb2t3J2jHVvsv830Rq6Xaz+Ob+OW4V49AsmxHH0+0OO5/z7V6OiqiKiKFVRhQBgAVHaWkFjaxWttGscMS7UUdhU1dVKnyq71b3PMx2M+sSUYK0I/Cv1fm+rClPWkpT1rU4RKKKKACiiigAooooAKKKKACiiigAooooAKKKKACk7e1KelJ+PWgBkMKwR7FJIznk5qSooYxFGF3Fuc5NS0AFFFFAHM/E7/kmOqf9cmr52+Dn/JWNB/66Sf+inr6J+J3/JMdU/65NXzt8HP+SsaD/wBdJP8A0U9SUfQ7fepKVvvUlABRRRQAUUUUAFFFFACelcH8RP8AkL+Gv+viT/0E13npXB/ET/kL+Gv+viT/ANBNAHe+CpRBJdyEEgKOBXai/jMLSBThSBjIGc1xvgVVe5uQygjaOCK7kwxEYMaEE5+6OtAGfq86BLeM7tzTKR8p96bip9W/494f+uy/1qvTQmGKMUUUxBijFFFABijFFFABijFFFABijFFFABimyIXjZQ20kYyO1OqK5YrbSMDghTigDjtVkaS+YM5YoNu89TVHHenylmlZmOTuyaZ3rsgrRGLikxRRTQgxRiiimAYoxRRQAYoxRRQAYoxRRQAYoxRRQAYoxRRQAYpcUlBoAMU4A02igLXLCGtC2BIUcZ+tZSNWnaHLrjtWVZe6ck42kbaE4A/CtFAQgB9Ky4SWmUCtWuKCs7nRDVFLVpPL06XplhiuKHHzdzXS+JZf9HjjBwS2TXM/yFdlFWRoLg5xirVvFmXuKgiXdIOetaNvEwJbrVzlZHPWl0RbgjPJ4NX4o/lAwKrwoQg4xVyMc15tWVxU49SYL7Yp4BplPFcx0IXBPt6UMhKsAdrEfeHak+nWnHlWwcEjimigijaONVdy7Acse9KRTYldIlVzlgOTTsUxoTBp2DSUUDEK03aafjNGKViRoWnAGjHNcn4q8Q3EVxHoWjjfqtzwWH/LFT3PocflUykoq7OnC4WeJqKnD5vol1b8kVPEerXWvai3hnRXx/z+3I6Rr3XP+fSt/TdMttG06KytV2xoOvdj3J96h0LQIPD2mfZ4j5k7/NPMert/hV1t1ZpP4pbnfia9NxWHw/8ADj98n/M/0XRFLVry5s7TzrW3Nw+4DYPT1rKs5JL8ve3enLBcodqEg5xW0zkVzHibW5hImj6YPM1Cfgkf8sl9T71ftFGOwsJhp16ihD/gJd35GR4g1OXUrr+x9OPT/j4lXoo9K6TwdYRW86wQpiONM57k+prM07R4dJtBAnzyHmWQ9Wb/AArrvDkCpBJIFwScVvh6f25b/kdOY4mCo+wofAvxfd/p2Ru4NLg0lV76Ca5spIYJjDIw+WQdq61qz50s4NBHNV7OKSC0iiml82RVwz/3jVg9aHuAmKMUUUAGKMUUUAGKMVR1O+msY4mhtWuC77SF/hHrV4dBTs7XAMUYoopAGKMUUUAGKMUUUAGKMUUUABBxSYODmlpKAGxRPGmHkLtnqafio4UdI9rnc2etSUAGKMUUUAcz8Tv+SY6p/wBcmr52+Dn/ACVjQf8ArpJ/6Kevon4nf8kx1T/rk1fO3wc/5KxoP/XST/0U9SUfQ7fepKVvvUlABRRRQAUUUUAFFFFACelcH8RP+Qv4a/6+JP8A0E13npXB/ET/AJC/hr/r4k/9BNAHoPgP/j6uf90V3nauD8B/8fVz/uiu87UAZ2roDHbvk5Ey45471DU2rlvLtwFBUzLk56VDTQmFFFFMQUUUUAFFFFABRRRQAUUUUAFUNYm8rTZexYbQav1g+JpSLNYgfmJzVQV2BzIyAN3J70e1A+6AaK60MKKKKYgooooAKKKKACiiigAooooAKKKKACiiigAoNFBoAKKBSjrQO4qferTsUJLNkVnJ1rUtAViz61lWehy1XdmvpyHztx7CtWs/S1Pksx7mr5IAye1ctjamtDk/EUu/UAgOVC1kdsCrN/L5t9MT2YgVWrtpqyLZYtiN/Sta3UbAeax48jpWvbNgKDWVbY5KnxGmijAqZVwc1XVh2qynSvMmbxHinYoFPA4rNGog4oYHaQv3iOM07jvSNna2PvY4q7FCRiQRqJSC+OSOlOzUcZfy13/e7048UAOpuaQtSZqblWJM0A1GGrL1/X7bQNMa6n+aQ/LDEOsjen0ockldl0qM6s1Tpq7exW8VeJBodokNsvnanc/LbwgZOf7xHpUXhfw4dIhkvL1vO1W5+aeVjkrn+EVU8LaHctcv4g1r59TuOY0b/livYAdjj8q6zODWUbyfNL5HpYmpDDU3hKDv/NLu+y/ur8XqMYZrO1W3u7i12Wdx5Eu4Ev7elaTHvWJ4g1y30PTnuZiGkPyxRZ5dvT6VTly6nFQpTqzVOCu2ZviTW/7Fs4oIh5+pTgLDGOeem4iqOi6K+lK9zdN5uoz/ADTSE5xn+EU7w/o9y07a7q+X1CflEYf6le3HY/yrXmbJJrOCcnzM9qrUhh4fVqLv/M+77LyX4vUouS7n1rrdLj2WMRxgsMmuZiTdOi46sK7GJQkaqOgFejTWh4+Llsh9FFFaHAFKetJSnrTASiiigAooooAKKKKACiiigAooooAKKKKACiiigA7Unal7UnagBkIlEeJiC+e3pUlRwmQx/vRhs1JQAUUUUAcz8Tv+SY6p/wBcmr52+Dn/ACVjQf8ArpJ/6Kevon4nf8kx1T/rk1fO3wc/5KxoP/XST/0U9SUfQ7fepKUhizcZWjacZKkH+HigBKKOMgliAeMY707a+QGXOfutQA2ilAOSrABx0PY0hG1QWUhW60AFFKEYjbjPcGkB5BOSw4yBQAnpXB/ET/kL+Gv+viT/ANBNd8P9j5TnnNcF8RP+Qv4a/wCviT/0E0AegeA/+Pq5/wB0V3nauD8B/wDH1c/7orvO1AGdq7KIYFJG4zLgZ69ahqbV1UwwMQMiZcHH1qGmhMKKKKYgooooAKKKKACiiigAooopAFcn4klLXqKOiriurPHPpzXDanL5l/Ow7McVrSWtxlXk89KO1HUAnqetFdIBRRRTEFFFFABRRRQAUUUUAFFFFABRRRQAUUUUAFBooNABThTcgckgD3oR1bIVgfoc0CZZRQ1a0cKiIAVmWxy6CtqNg0ijGeRXNXl0OXeWpr2qbLZB7U2+k8uxlbvtNWFAAAHasrxBN5Wn4H8TYrOKuzrSsjkmYuxY96Sj0pR1rsWiB7FmJfmA61qW2M5IrNtyM59K0oemaxrPQ4m/eLyYxxVpOgFVIxyv0q2nSvNmdMCYU8UwdKcBWaNh31701mIVsDLAcU7tTWPDYGSBxVDGxszxqzrtY9RTjTYy0kSsw2sRyKd2pDIz1oBzSkA1FcTRWlvJcTSLHDGpZ3boBUMtJt2RDqWpWukafLe3kmyKMfix7Ae5rktD0658RaqPEusR7Yh/x42rdFXsxH+c1DawzeO9XGoXamPQ7R8QRNx5zep/z7V3JRQoCgBQMADpWVnN36HsTay+m6Uf4sl7z/lX8q831fTYTfVDVTfvAg06RY5A+WLf3atng4qvdTxW8Ek00gSKNSzMx4ArRSs7nmRhd2Qy/wBVttM057u7lCxxrz6sfQe5rldFsLjxDqf/AAkOrJiIf8eds3RR2YiqtvDL4z1UXtwjR6NbNiGM/wDLZvU/59q7ExlVyvCqOAKyX7x3ex7MksBTdKL/AHsvif8AKv5V5vr9w+aQBGYise5uERRlsZ7VZllZY/vYyayL07m2luRXVShzHFTjY1dHKXGpIobPy7q64Vy3hO3G6Wf+6dtdVXYlY8/Ey5phRSBlPRgcehpaZzhSnrSUp60AJRRRQAUUUUAFFFFABRRRQAUUUUAFFFFABRRRQAUmaWkI4/pQAyFpHTMq7Wz0qSo4XaSPcy7TnGKkoAKKKKAOZ+J3/JMdU/65NXzt8HP+SsaD/wBdJP8A0U9fRPxO/wCSY6p/1yavnb4Of8lY0H/rpJ/6KepKPfNVtZ7y0aC1uDbOeTKvUV5/rVzdeG7Q3cPjOTUbiL/l0Zl5PpxXpM0kUanzWCox2ksep9K47xb4c8O6do15q4sLeO7hUyxMR95/SgC/qviaTTfBkOrmLN7LCrrC3Tcaw5dN8VW2inWv7cna6ZRKtlx5YU84z9Ki8TXNxqXw907UJIfL8pVkdVHArqbnULSLwX9tadGtzbAbwehx0oAqDxJJeeCI9Ys4dzn5HQfwHoSKyNC1O8g1u1Qay2rxXMZZ4yQRAfTitH4d2xi8DWyTKPmd90TdwTW9Z6LpWmStLp+nw2sknLsgxuNAHAeNdd1vT/G1tFp11ILW3txcTwr0Kg810+va603w7vdY0+doJPs4kRo+SrH19KyriOKb4uJDIm9JNNIYfjXPa5JJ4W0vxF4euT/ol1EZraTtuJ+7QB6V4dnmu9AsJrmVp5ZIlZmb6VyvxE/5C/hr/r4k/wDQTXS+F8Dwzp4Of9So9ulYnjGwk1LxJ4YtY2AY3En3v900Adt4D/4+rn/dFd52rivD1pJomq3VvMplZVX/AFYz1rprvUxaOV8kvgA8H+dADdXVjHbkOQomXK461DTdYvMW9v8AuJzukRsheB7fWmiTMHm7SMjO3vTQmSUVHHLvj37SvsetEUnmoW2smDjDUxElFRxTeapbYy47MKSOXzGZQrLj1FAEtFRJKHkddrDYcZI4NCygymPaw4zuPSgCWiolmDTmHYwwM7iODQZcS+WUb644oAloqJpdsyJtY7+4HAoklCOqbGbd3A4FIBLpxHaytnGFNcC77maQ9Scmuv1+48jTjgElmA4rj2byx03E+ldFFaXGLnPzdM0UFsLnBOaOi7ufpWwBRSZ+Xfg/SjPy78H6UwFooB3LnBFIDkZwfpQAtFIp35PIx2oU7s8YxQAtFICScUA5YrjGO9AC0Um75tu0/Wgna23Gc96BC0UhO07cE570E7WC4JzQMWikJ284JzQzbexPvQAtHekJ2DPWlY4GaAIbu3W7tJLd2KrIMEr1FU9L0WDSZZHillcuMHeelaWcLuxnHYUZ+Tdjr2701JpWFYu2O1pMnpW7ZBWulAwRiuat5tgzyB6Gug8PuZxNKU2henvXNVRhye8b3aub8Szfvo4OxXNdDDJ5oJClcHvXG6vcfaNTlHP7s7eaimveOhFKlXk0wHdkc8U5Wy+3BAA611sl7FmIEdK1IOQq1mRcyeWF/H1rUiI84KFYHHXFc9ZnF9ovRDBq3H0qmjhXEYBORnI6CrDSeW6jYx3d1FedM64IsCpB0qGSQRbcIzbzg47U6SXykztZvYVCNSTtmoyxVWbpjniklmEUPmbGYcfKo5pJG8qHzNpcAZwOtMokifzYg+CMjoaBzUaTiS3E4R1BGdpHNOWQNCJArDIzt70AOwACSQAOST2rgruabx5rLadaO0ehWjg3Ey/8tmHYf0/OpNe1e68S6iPDmjMyRf8AL9cDoi91/wA9eldZo1haabpkdpZwtFDHxhhyx7sfc1i/3jstj2KaWX01Wl/FkvdX8q/mfm/srpv2M7Wxb6bo8drbgwKoCxKg4AFZuga99rupbF3cyxDOSOMfWtnV7iwkt0jvRJH5jbE+XnNNsdIgt8iFWDIeWZfvfjXS0lDVHnxqRafNuXSoKbicYGSTXCXUs3jbVWsLRmTRbV8zzD/ls3oP8+9W9d1O68RaofDWkMVQHF7cjoq91H+eeldLpdjaaXbJp9pEyRxD7xH3j3JPrXE/f0Wx6lO2ApqrP+LL4V/Kv5n5vp94+G1itbaOCGMJFGu1VHQCopGAUjPWrLSfvWjKsOM7iODVK4wJBEVPru7Vp5HBGTk7soXjbWAwCBWFcOGlZjnNa9zIN+0g89+1ZHlsZ1U5O5gM120VZHRsrnbeG7cQ6Wr/APPTk1s1TgAsrOGHYz4wPlFWJZfKCnazZOPlrY8mbvJsq6fpcWnPO8UjsZm3NuPT6VeqOSXy03bWPsBQ8uyAy7WOBnaBzQ227sgkpT1qLeBHuw3TPvR5u6LzdrDj7pHNAElFRRy+ZAJQrLkZ2nrSxyCVN21l+tAElFRxSearHay7Tj5u9JFMJC3yMu0/xDrQBLRUaS75GTay7e56GkWbdM0exht/iI4NAEtFRed++8vY31xxQ0uJxFtbkZ3DpQBLRUTShJFXax3HHA4FI8wjljjKs2843AcD60ATUVHJL5RUbS2fQdKSWXykD7WbnGFFAEtFRyyCJN20tk9FHNDS7Yt+0njO0daAJO1J2NMMuIPN2t0zt70okzHv2npnHegBIZTLHv2lecYIqSoYJxcQ+aEdByNrjB4pYpRLHv2suezDmgCWioo5RIG+Vl2nHzd6IZhMXwjLtbHzDGfegDnvid/yTDVP+uTV87fBz/krGg/9dJP/AEU9fQXxIuRN8O9Xt/LlVliOGx8przHwV8OtQ8I+OvB2rXVxBJFfO+1UPIJhc1JR6LrWlQ61ZG0nkliTcG3RHByKwI/h9pokU3OpaldoG3eXNLuTP0rrW+9SUAQPZ28lg1k0KG3K7DGRxiuZHw70pZSDeXrWoO42xk/dn2xXW0UAMijSBAkUaLGoAVQKkGdwwRj3pKKAMo+H7N/EX9u75VuRF5O3PGKh8SeFdM8V2sVvqAlTyW3K8RwT7Vt0UAV7GzjsLCOygLeTEoVd/U1iazz448Jlf+e8gIP+6a6P+IVzussf+E48KKGUAzyZGOT8poA9Es+PFeof7ifyrdwPSsK0/wCRsvv9xP5VvUAZ+rf8e8P/AF2X+tQVNq6KY7dyo3LMuD6dahpoTE70YpaKYhOpo+tLRQAUmO1LRQAlGOKWigBO9LRRQBzviabHlQf3hurnSQAc1qa9MZdQK5/1fyiss4A55rqpK0RhnIo75oyOMDiirAO+aKKKYg9qOlFFABx15o96KKACiiigA7daOlFFAB7UdOfSiigA75o9qKKADjpzSn0pKDQAopOtFFABn/Jrr9BhEemo/OX5Oa5FeWUepFd5aRCC1jjHYVhVYySVvLhd+m1Sa4KeTzbiSQH7zZ5rstWm8nTpG9RiuJ7D3pUl1BB/nilHLe1JSr1roZL2L9ueR046ZrSifIz3rLgPetGLIA965axxdTQibgEd+tW1OcYOMVQjOD06VZV64Jo6oMsg96dnv+VQhuM1IvPSs0ajuQc0jHarH05pRzSMQFJY8AcmqKGRyCRA652tyK5XxV4guGnTw/omX1O44dx/yxXuSexx+VWfE3iZNLtYrfT1E+pXfy20SjOM8biKPC3h3+xLd5rpvO1O5O64mPJ552g1jJuT5I/M9bC0YYemsXXV/wCWPd93/dX4vQv+HtCtvD+mrawgPK3zTTEcyN6/Stf/ADzTRTq1iklZHnVqs6s3UqO7e5FNDFNgyxJJtORuGcfSuT8Wa/cCePQNFJfUrjh2U/6le5Pof5Vd8U+JDo9ulpZr52qXPy28SjJGf4jUfhrw7/Ytq8923nancndcTE5Iz/CDWM5OT5EelhKMMPTWLrq/8se77v8Aur8XoWdA0S20DThbQndI3zTSn7zt/hWiX+akaojnNCSSsjlqTlWm6lR3bHSyDGCCSKz52O4/NkYqWWQ78A1UmkYI3vVRWppTjYoynOdx69Kdptp5t/Gp55zgVWupfuitTwzGJb15ufk4rtgi6z5YM6wcAUUtFankiYxS0UUCExSnrmilPWgBv1opaKAEopaKAEo6jFLRQAnNL9KKKAE6fjRjAwKWigBKKWigApOaWigBKDnBx1paTtzQAyOQTLuXp0p/WmQyxyx7oiCuccDFSUAJjP4UUtFAHNfErP8AwrfUOflCHPvzVK8I/tD4a8dZGx7f6M1XviX/AMk11H/cP86oXn/IR+Gn++3/AKTNUlFtvvUlK33qSgAooooAKKKKACiiigA/iFc5q5P/AAm/hQDgfaJPx+U10f8AEK5zWP8Akd/Cf/XxJ/6CaAPRLT/kbL7/AHF/lW/WDaf8jZff7ifyreoAztX3+Xb427POXOetQ1Nq7qI7dCfmaZcD161DTQmFFFFMQUUUUAFFFFABRRRQAU122ozegzTqrX8ohspHPHGKFuM4u8l867kkx941AcYJNBxmg4xk9B1rtSshC8YGOhpKPcdD0ooGFFFFMQUUUUAFFFFABRRRQAUUUUAFFFFABRRVbULp7KyknSFpmXGEXqaaV3YCzQaitZmuLWKZozGzrkoeoqU0noAUUUUAWtOi8+/ijxnJzXcgYAFcp4dh337Sf3BXWVy1X7wzC8SzYtlhzyxziuYrY8RTeZfKn9wYrHramrRBB2pR0pKco5rQTehah4AzWnAc8VQhXdgZq5GCMnrXPW2OH7RpQjg1YC+1VIThRxV2M5Oa82Z0wHhBT1+XilHSmnrUHQhx6Vj+I/ENt4e01riYeZM/ywxd5G/w9atapqlro+nS3t4+2KMdO7HsB71yvh/SrnxDf/8ACS64mF/5crZvuovZv8/WpnN/DHc9HB4aHK8TiP4cfvk/5V+r6It+E9AmEr+INXIk1O6GVXHEKnsPQ4/KulvLZ7i0liilMUjrhXH8NSpt2Dy/udsU+nCKgtDmxOKniajqT+S6JdEvJFawt5bWyjhmmM0ijmQ96o+Itft/D2mm4lG+Z/lghHWRv8Kt6rqlto2my312+2KMcDux7Ae5rlfD2l3XiHUh4n1tMD/lxtT0RezY/wA+tKpNt8sd2dODw0HF4nEfw4/fJ/yr9X0RY8LaDcpcya9rPz6pc8qp/wCWKnsPQ4/KumepWPNV5DxUqKirIzr4meJq+0n8l0S6JeSI3YAdaru1Pk5FV5OATmgcEV5G+YnFVZ3BAz1qaRgw+XrVSUtWsFqdKRn3J/eZHSuq8MQGOyMh/j5rlzy/1OK7rS4Ps+nxRnqBXbHY5sXKysXKKKKZ5wUUUUAFKetJSnrQAlFFFABRRRQAUUUUAFFFFABRRRQAUUUUAFFFFABTe3NOpP8AOaAGxsjpmPG32FPqOLZs/dgbc9jUlABRRRQBzfxL/wCSa6j/ALh/nVC8/wCQj8NP99v/AEmar/xL/wCSa6j/ALh/nVC8/wCQj8NP99v/AEmapKLbfepKVvvUlABRRRQAUUUUAFFFFAB/EK5zWP8Akd/Cf/XxJ/6Ca6P+IVzmsf8AI7+E/wDr4k/9BNAHotp/yNl9/uJ/Kt6sG0/5Gy+/3E/lW9QBn6t/qIf+uy/1qCptXTMdu25hiZeAeDUNNCYUUUUxBRRRQAUUUUAFFFFABWP4hl2aeU7seK2O1cz4llzLFGOwOaqmryGYP+FBGVOeneig8g5rsAOAAB07UUY6UUgCiiimIKKKKACiiigAooooAKKKKACiiigAooooAKDRQaACiig0hnT+GoSts8xx8/StwnCk+nNUtIh8jTo1xyeanu5BDaSOf7prklrIDjNRl87UJnH3S3FVaUksSScnNFdaVkAlPX71NHWnx9TmmRPRFu3znJrSjX5APWqNso2Dnk1qwKTgcVyVmckVdkkQ+bGatJ8o5piLjsM1JiuCUrnVFWJkNMuriC0tpLm4kWOGJdzu3QCkyEUszBVUZJJ4ArhriSfx/rH2S3Z49As3zNKOPPb0H+fesZTsrLc9LA4X28nKb5YR1k+3kvN9EFhbT+OtZGqXsbJolq2LaBuPNPqf6/lXbX862enyTGIyqi/6teMj0qaGGK3hSCBFjjRQqIowFFYf2691PVPLtN0NvbttnDj7/PatKNO2r+YY3F/WJJRXLCOkV2X+b3bNfT5Y59PhljjMSMuQh/hp9zcQWltJc3EixwxLud2PAFAaOKLhgI1Gck8AVwdzNN481n7Hbs6aDaPmaQceew7D/PvUVKiW27Hg8H7eTlN2hHWT7f8ABfRD7GCbx1rA1O+Ro9DtXItrc/8ALY+p/r+Vd8CoAAAAAwAO1V4YoraCOCBFjijUKiKOAKUmlBcq8ysZifrEkorlhHSK7L/N9WOYjOTVaU4p7VC555obMIxImcc1WmYFcCpJCAtVXOaSOqCIiAOlV5iAjE1O7YU5B/CqFzKNoG7Hsa3pps2QWsXnXkUfqc13qDCqPQVx3h+PzdTV+CE612ddSR5+LleVgoooqjkCiiigApT1pKU9aAEooooAKKKKACiiigAooooAKKKKACiiigAooooADyOaTtS0nagBsaRxptiAC+1PpkSLGm1DkdafQAUUUUAc38S/+Sa6j/uH+dULz/kI/DT/AH2/9Jmq/wDEv/kmuo/7h/nVC8/5CPw0/wB9v/SZqkott96kpW+9SUAFFFFABRRRQAUUUUAH8QrnNY/5Hfwn/wBfEn/oJro/4hXOax/yO/hP/r4k/wDQTQB36yNF4l1B0GW2JgbSf5Vqfa7vyZG+zkOrgKNp5HeqNp/yNl9/uJ/Kt6gDK1eWULbqIGKGVSX3Dj8KTj1qXV2UQwKSMmZcDPXrUNNCYvHrRx60lFMQvHrRx60lFAC8etHHrSUUALx60cetJRQAcY61xesy+bqcmGyo6V2UhCxsfQGuAmkMszue5Na0VqMbx60hAIPNFBGRj1roELjGOaO3Wkxjj0ooGHHrRx60UUxBx60cetFFABx60cetFFABx60cetFFABx60cetFFABx60cetFFABx60cetFFABx60px60lBoAOPWpIY/NmRM9TUdaGixeZqkXGQpyamTshnYxKFiRfRRWbr8vl6awB5Y1q1zfiaXLwxD05rlgryAwMD1o/Gk/DpRXWAoAPU1Kgx3qGrUS5KjFD2MKr0LNuPnWte3A61nQRgPk5GK07dcJ9a4a7Maa1LiAYBz1qTb6VGqkAVy3ifXbqW8Tw5oh3ajcDE0gPECd+exx+VefOSirs9XCYSeJqezh6t9Eurfkirrl/ceKdUbw3o8m22Q/6ddDoB/dH+ea7DTtOttJ06GytE2QxDA9Se5Puaq+H9CtfD+mLaW/zMfmllI5kb1rTY0oQa96W51YzEwklh8PpTj98n/M/07IQn6UxgGUrnG4dqQmuR8T65czXY8PaL8+oXAxLIOkCd+exx+VE5qKuZ4XCzxNTkj6t9EurfkVNZvrjxFf/APCNaNKRbRn/AE26HQD+6D/nNdfpunW2l2EVnaIEhjGB6k9yfc1U0HQ7fQNMW0g+Zj80suOXb1rVBxUQi/ie50YzEwcVh6H8OP3yf8z/AE7IXHvTDx3p/WkKg1ocBEw461BIMDrVooMYqCRMVLNIvUoSjjrVRyACM1bmPzH2qi5ySfWqijsgVrmVlQbWFUZAJ8EnkVcnXPNZcmVc4zXXTRo9jq/Ctp5Ucsp/i6V0vfrWVoEBh0mMNnceea1a1PIrS5pti8etHHrSUUzIXj1o49aSigBePWg4z1pKU9aADj1o49aSigBePWjj1pKKAF49aOPWkooAXj1o49aSigBePWjj1pKKAF49aOPWkooAXj1o49aSigAIGOtGPftR2pO1ADYoRCmwMTznmpOPWooYvJj2Biec5JqSgBePWjj1pKKAOb+Jn/JNdR/3D/OqF5/yEfhp/vt/6TNV/wCJf/JNdR/3D/OqF5/yEfhp/vt/6TNUlFtvvUlK33qSgAooooAKKKKACiiigA/iFc5rH/I7+E/+viT/ANBNdH/EK5zWP+R38J/9fEn/AKCaAPRbT/kbL7/cT+Vb1YNp/wAjZff7ifyreoAz9XUGGAkDImXBx9agqXVw/l25DAKJlyMdaipoTCiiimIKKKKACiiigAooooAo6tL5OmyuDziuJ6k4rqfEk2y2SP8Av1yw6V00VZXGFByVIHU0UHODitNgDoAvcdaKMdM/eo+tABRRRTEFFFFABRRRQAUUUUAFFFFABRRRQAUUUUAFBooPWgArf8NRZnlkP90AVgV1vh+LZpwYjliazqu0RmvXGa3L5mqSrnheldi5xGx9Aa4GdzLO8hPUmsqK1Aj59aKOvNFdACj61atzhs5qqOoqxAcUS2MKqNaH5kB9a1IhwB6Vm24xtqLXdfg8P6cZmHmXEnywQjq7f4V5eIkldsrCUZ16ip01eTI/FPiJtJhjsrBfO1a6+WGNeSuf4j/SrHhfw4mh2jSzt52pXHzXE55JPoD6VS8JeH5rd5Na1c+bq1183zf8sVPYeh//AFV1h6VxwTb55HtYqtChT+qYd3X2pfzPsv7q6d3qUZ21EapCsKIbIj94x6g1bYUbqx/EniCDw/ppmcCS5k+WCEdXb/CtJzSV2cVChOtUVOmrtlLxV4jfSYo7KxXztUuvlhjHO3P8R/pTvDfhxdFs5JZ5PN1G5G6ec8nJ7D2qDwr4fnhkfW9XJk1W5+Y7v+WKnsPQ11DIxVgDjjg1jGLk+aR6OKrwoU/qlB3/AJpfzPsv7q6d9yOKJo4lRmyR1NV7bUre7up7aIt5kBw+RxUk9obnT3tZZWDOuC69aLGxisLZIY/mKjBkI+ZvrW6UeXXc8u7JxS0vQU1mAxmpGgyKgkOTTnfDVXmbC7sVJpBalScYDE9zWbPwQM9qvXD7hWdKWJOO1XBHbDYqPMvzDdUEa+bKqg5JNFwhHOOe9WNDhM+rQfL8oOWrtglYqbtFs72BQkEagY+UVIKMdAOgpao8Zu4UUUUCCiiigApT1pKU9aAEooooAKKKKACiiigAooooAKKKKACiiigAooooAKTsaWm+3egBsMbRx7Xbcc5zUlRwrIke2V97Z61JQAUUUUAc38S/+Sa6j/uH+dULz/kI/DT/AH2/9Jmq/wDEv/kmuo/7h/nVC8/5CPw0/wB9v/SZqkott96kpW+9SUAFFFFABRRRQAUUUUAH8QrnNY/5Hfwn/wBfEn/oJro/4hXOax/yO/hP/r4k/wDQTQB6Laf8jZff7ifyrerBtP8AkbL7/cT+Vb1AGdq7Yjt12sczLyBwKhqxq3+oh/67L/Wq9NCYUUUUxBRRRQAUUUUAFFFFAHK+JJt92sf9ysWrmqS+fqUr+vFU664K0RhQc4OOtFBzg4qwDnjPWj69aBnAz1opAFFFFMQUUUUAFFFFABRRRQAUUUUAFFFFABRRRQAUHrRSmgYgGSAO9d5Yx+VZxL/sg1xdjH5t9BGRwW5ruwAqhR0AxXPWfQCnqsvk6bM49MVxHHSuo8STlLVIgeHPNcvVUVoAf0oopa2ABU8QPHHeo1XPHrU/mxWkb3E8gSKJdzMe1TOSUbs553lLljq2WbzVLfSbGS7umwiD5VHVj2ArM8OaVc6tqP8AwkesJ87f8elu3SNexx/L86o6XZTeLdSXVb5CmmQNi2gP/LQ+p/z7V38a8DjpXizftZc726f5/wCR7MrZdSeHg/3svjf8q/lXn/M/l3G3893b2fmWUAnmyPkPpVyIu8KGRdrlQWHoaFpl3dwWFpLdXUgjhiXc7HsKd1Y4IRcmkt2VNX1S10TT5L27fbGg4UdXPYD3rmfDek3Ws6kfE2tp87f8edu3SJexx/L86h0+1n8b6yus6hG0ej27YtLdv+WhH8R/z7V3XHTpWC993ex7NVrAU3Qh/Fl8T/lX8q8/5n8gPt+NIc7Wx1I4zS9PekO7DYwTjj0rU8gSMOIlEn38c0GmxmTy1Mu3zO+3pQWpMaAniopDupxPNMcHFQzRIhYY5yaryyALtJqZycYqnP8AMaEdEIkMhGTiqrnHNOdgOtVLhjgYNb04nSlYWWVOQV5rX8NxIbiR1XoOtcu8rFjzXZ+F4ium+Y3Via6oxsYYmVoG5SUtFM8sKKKKYBRRRQAUp60lKetACUUUUAFFFFABRRRQAUUUUAFFFFABRRRQAUUUUAFIelLSHoaAGQiQR4lA3Z7VJUcPm+X++2bs/wAPTFSUAFFFFAHN/Ev/AJJrqP8AuH+dULz/AJCPw0/32/8ASZqv/Ev/AJJrqP8AuH+dULz/AJCPw0/32/8ASZqkott96kpW+9SUAFFFFABRRRQAUUUUAH8QrnNY/wCR38J/9fEn/oJro/4hXOax/wAjv4T/AOviT/0E0Aei2n/I2X3+4n8q3q5tWkXxLqBiDF9iY2gGtPzdQ8mT92A4cBTgHI+lACavGpjt3OdyzLjn61FTtX+0bLfHliPzU3A5zmk496aExKKXj3o496YhKKXj3o496AEoo4o4oAKjuJBFbu5OAB1qTis7W5RHpkozywwKI6uwzjnO6Rm9WNNo4o4rtW1gCg5xxRxQTgd6YB1wTRRnPY0cUgCijijimIKKOKOKACijijigAoo4o4oAKKOKOKACijijigAoo4peKAEpT149KOPel4z/ACpDNTw/D5t+XJ4QZFddWB4ahAheb1OK3+OtctR3kByniObfeLH/AHKxqualKJr+V+euKp8V0wVkAUUvHvSgc9DVEt2RLGQPmYhVUZJPQCsOJJPGOqGJS0ejWzZdhx5zelQXk82vX50mwcrbIf8ASpx0x6Cu30yzt7CyitrdNkajgf1rza0/bPlXwr8fL0PRillkFVf8aS91fyJ/af8AefTstexdtoEt4kiiUJGgwqjoBV6MVAgz3qzEPrWEux5cbt3ZKSsaM7sFVRlmJ4A9a4KV5viBq5giLx+H7N/nccG4f/P5VLrN/c+LNXPh3SZCljGf9Oul6Y/ug/5ya7GxsbXSrGKztI/LhiGFHr7n3Ncz9926fme/TX9nU1Ul/GktF/Kn1f8AefTtuPSOO3iSGFFSJFCqqjgAdqQtzT2INR8VbZ5m+rHFuOKbzsbGd2OPSjge9KSQhKgswHShA0CF2jUyABz1AozQjmSJWZCrEcqe1IaQIQkUx+lLxTGxSuWkQyDkmqUgOCauSEAZqncOAODQjoplGVTgdKozbt3TitB2zVWVkKkEV0wdjoMsoWkwBkk9BXounQiCxhQDHygmuMsIkn1CFcHBbmu9VQihR0AxXSmcWMltEWijijj3pnCFFLx70ce9ACUUvHvRx70AJSnrRx70HGe9ACUUvHvRx70AJRS8e9HHvQAlFLx70ce9ACUUvHvRx70AJRS8e9HHvQAlFLx70ce9ACUUvHvRx70AJSUpxjoaM/8A6qAI4TIYwZQA2e1SUyF2dMyIUbPSpOPegBKKXj3o496AOa+Jf/JNdR/3D/OqF5/yEfhp/vt/6TNV/wCJn/JNdR/3D/OqF5/yEfhp/vt/6TNUlFtvvUlK33qSgAooooAKKKKACiijvQAfxCuc1j/kd/Cf/XxJ/wCgmuj6MK53Wc/8Jz4U4AHnydP900AeiWn/ACNl9/uJ/Kt6sGz/AORsv/8AcT+Vb1AGdq7qI7dCfmaZcD161DU+rf6iH/rsv9agpoTCiiimIKKKKACiiikMK5/xLLiGKMf3ua6CuR8Qy79RKZ+VQOK0pK8gMmiiiusQUE4BooJwDQMNxOOKKPSikAUUUUxBRRRQAUUUUAFFUdT1EabAkpgebe+3CdR71dU7lU+ozTs7XAWiiikAUUUUAFFFFA0FDcD37UVJGnmzIg6lsUnsB2GjQ+Rp6DH3vmq1dSiG1kkP8Ip1unl28aeigVQ12by9Ndf7/Ark3kI5ByTI59Tmm0c0V1rRDCsXVtQmuJxpOmnNzJxLIOka96265x7e68NXkl/BGbiymP74Y+dPxrmxcpKCts931S/r7j0sqhTlVbdnNL3IvZy8/Tour0udRpOkR6fpn2a1IDkHMh6s3qa1NGs7y1tRHe3AuJd2d49PSotKu7bUrWKe1cSRN1x1B9D6GtiNcZ4rCc4qHLDY8eq6068pV7899b73J0XIziuW8S6zdXV4vhvQ23X03FxKvSFO/PY1Z8S+IpNNjj03Tl87Vrr5Yo152A/xH+lXfC3htNAsWMjebfz/ADXE55JPoD6V585OcuVfM9vCUYYWksXWV2/gi+v95+S/F+Rc0PRLXw/piWdsuT1kkPWRu5NaBOaa08QmEJlQSEZCZ5P4UprS1lZHDUqTqzdSbu3uxhppNOpCRUsENzx060xm2gkckDp60pxjrimSHClj90DtUlWHxSmSMMy7Se3pTmPFQRSB0VwCAfWnluKB8oZqNyc0hY5pCaC0iGVmC8iqE/Jq5cMKpOQWqkjppoh3A5zUborCpNoJpuwetao1Lmh2i/bS/wDdGRXVVjaFEBE0mOScZrZrphseViJc0woooqjEKKKKYgooooAKU9aSlPWgBKKKKACiiigAooooAKKKKACiiigAooooAKKKKAA9KTtxS0nSgBkMjSx7mTac4xUlRwzCePeAQM4wRipKACiiigDm/iX/AMk11H/cP86oXn/IR+Gn++3/AKTNV/4l/wDJNdR/3D/OqF5zqPw0x03t/wCkzVJRbb71JSt96koAKKKKACiiigAoPSiigA7qK5TxNew6d4s8K3E2RGtxJnb/ALprqu4rg/iJ/wAhfw1/18Sf+gmgD1XQ7+DUvEN7c2+7y2RQNwwa6iuD8B/8fVz/ALorvKAM3V0zHbtuYYmXgHg9aipviR5lsIxCCGMq/OCPl596yWvLrzHdXUDgKhYYGM5P4mmhM2KKyftd15gTzo8ZwX49u2frTJb+7jiGHjeQkHOBjoMjr9aBGzRWabyVLSNldHkLlWUsMgE8H6CoHvrszSKrrtUjaeB3+vSgDZorHOo3LSJsMSoT1bGe3HX681cupwbRvIuVEg6EEZPPSgC3XCXshlvZnP8AeIrrr69jhtpGEkW0Jkt5g4/CvMvtlyZFzKCPNLs25fmU5wv+fat6O9xmvRWNFqN2QNxT7+CTgEJ69euact3dlc+dGuB0IBzx9fWugLGvQTgGshL64kvNrMqwhx3AxzzznpTrm/nj88IyYT7jAg7s/j270Aau7OOKKxotSuCiyFkPmAYAIwDx78DrVizvJJHk+0yxKAcADHHtmkBo0VUWcC+kzcoYSg2jcMA5ptxdfuARIqHf84SQFtvtTEXaKyGvZg6JDKPJIOGlILH/AAqSK5m+y/NMnmmQDLMDhe9AzTorF/tC8EbsZItwcDaAM49M5/WntfXLEhXQEN0yAB6DOec0Aa9FYz31y53o4AAwE4GTgdefrTvt10w+WWMYySSB1x93r0z3oA16Ko3FyptgVnGdw37GG4DvioZbp/s0P74hsHdsYZz/AA5/rQBqUVnh3eSVXvVQFUKkMuAe4FQSXkzM6vLtiDfK0ZG5h2/WgRr0VmTXL/ucTANtGdjDBfjOfbGakWRnklD3qgCUFTleVx0+lAzQAzV7S4fO1GMAfdIJrPSeH/ntH/32K3PDr27XLzLPEVC4zvHWoqO0TPm1sdTXO+JpQRDF6HJrd+0Q/wDPaP8A77Fcfr17BJqbYnj2gAffFc9Ne8aFCio/tEH/AD3i/wC+xR58P/PaL/vsV1g9rkw6VaiQEhSMg9QR1qrHLAcZmj/77FXoZYA+fOj/ABcVM2kjkqTu9DEudHvtBu31XQFLRdbiz7EdyK05fHWnLoQvLbMl5IfLS0P3w/uPT3raguYAM+dF/wB9iq0WgaENaXVljiF0OeHG3d/ex614lanKL/d7P+tD3cPj8PXivr0XKUdmt5W+zL/Pci8KeHprN5NX1U+bq118zE/8sgf4R7//AKq39S1FdLtBcSRvIpYLtTrUV/q9rp0AmkbzFLBcRsCauJdW8kat5seGAOCwohBQS00OXE4mpiarqVN/wS6JeSKhsLW4votTKt54QbeeAMelWzTWuIB/y2i/77FMNzB/z2i/77FEpNkJD2NRbqa1zBj/AF0X/fYqL7TB/wA9ov8AvsVmzVIezUF9qlj0A7VCbmAtjzo+f9sU43FuAf30eAOfnFCKsORxIgcA4PrS5IqGK9tpIw6TxbT0w4prXcGf9dF/32KRSRKetNLgGoWuoM/6+P8A77FNa4t2/wCW8f8A32KCkh0q7u1UZV2npVo3cCrzNH/32KrTXdux/wBdF/32KuJtAhziojIOaZLeWyqT9oiA93FQQXVvLcxoJ4jvbHLiuiEbmjdlc7bTI/Lsk/2hmrtV4ZII4UTzovlGPvipPtEH/PaP/vsV0JWPGm7tsk70VH9og/57Rf8AfYo8+H/ntH/32KZJJRUfnw/89o/++xR9og/57Rf99igCSio/Ph/57R/99ijz4f8AntH/AN9igCSlPWovPh/57R/99ij7Tbtys8RHqHFAElFR+fD/AM9o/wDvsUefD/z2j/77FAElFR/aIP8AntF/32KPPh/57R/99igCSio/Ph/57R/99ij7RB/z2i/77FAElFR/aIf+e0f/AH2KPPh/57R/99igCSio/Ph/57R/99ij7RB/z2i/77FAElFR+fD/AM9o/wDvsUefD/z2j/77FAElFR/aIP8AntF/32KPPh/57R/99igCSkPSmfaIP+e0f/fYpPtEH/PaP/vsUALFIsqbl3YzjkVJVeG9tZo98c8RXJHDjqKkknC72WaBlCfKoYE5pDJKKoDUphwIVIHQttz/ADpTqEvmEhBj0O3H86LhYyfiYdvwz1Ns4xGTn8a4nR/H+h+KvE/gPTNNNz9qsnbzvMj2jiBh17812HxIlaf4V6m7KFJibgfWvnv4O/8AJWNB/wCukn/op6Qz6Gb71JSt96koAKKKKACiiigAooooAT0rg/iJ/wAhfw1/18Sf+gmu89K4P4if8hfw1/18Sf8AoJoA9B8B/wDH1c/7orvO1cH4D/4+rn/dFd52oARlVhhlBHoRTPIh/wCeSf8AfIqSigCPyIf+eSf98ike2gdGRoUKsMEbalooAjEEIGBEn/fIo8iL/nkn/fIqSigCPyYv+eSf98imra26szCFAXOT8vWpaKAMfXhFFp5Xyo/3h2/dFcgIIRx5UfH+yK6vxAd6pEOxzXNMvz47100diVNXsQNbQOVLQxnadw+Udad5MX/PKP8A75FSYI6igDPeth86I/Ji/wCeUf8A3yKjlW2jA3xoAeB8lWSuB1pvRT6Uh3TM2yazj8u0jttigHZuAP61f8mH/nlH/wB8ilCR5Vgq5AwDjpTqB2GeRD/zyj/75FN+y25kEnkx7gMA7R0qWigBnkxf88o/++RR5MP/ADyj/wC+RT6KBET20EiMjQoVYYI2il8iHGPKj/75FSUUAM8mL/nlH/3yKPJi/wCeUf8A3yKfRQBEtrbozMsMYLnJ+UU7yYv+eUf/AHyKfRQAzyIf+eUf/fIpr2sDgboYzghh8o61LRQOwzyYv+eUf/fIo8iL/njH/wB8in0DqOaBPQicwRAgQKzgZ2hQK3vDX2O00mQranCykbSozyc5+lUBHkBeuegrrbC2jjsY1MadMn5eprKs9DCEuaROYodm7yo8Yz90Vwd0kUt1Kxij++f4RXb6hJ5dhMc4O3iuIfOSfWpox6m19bEBtbcyCTyY9wG0HaOlOFvDuH7qP/vkU8DpVqJeR0NbvYzqSsLBaRbhiKPp/dFaAsYJIyjwRlWGCNopIU6nbVyMYUVyVZnOldhHaQjAECD/AICKuRwQg48qP/vkUkfJ/CrCqcVwylqdEEKsMOP9TH/3yKQ2turM4hj3NjJ2jtUoHFKTxU30N0Vmhh/55R/98io2ihx/qo/++RU79Krvms2bRRC9vbyAboYztbcPlHWkMMX/ADyj/wC+RT6aGOak1SI/Ih/54x/98iklFtCuXiQKeD8lWAOOO9KQMEHpjmmgZj2TWSLHbQ2u2NtxUsAR19atPDD/AM8o/wDvkVNsiCqyIuAMKQOgqN6DSJXaOHP+pj/75FNENv5gfyI9wG3O0dKV6hZ2HemkbKJYMUHQxR/98ioXt7dlJEUf/fIoWQkc0P8AdppWY0jIvrSB4GRoEIbg/KKfoOmQy6lEPKTEeCPlHarcoBIBFavh62VZHmA6fLXXTkRWlywN7yIf+eUf/fIo8iH/AJ5R/wDfIqSitTyiEWturswhTc3X5etO8iH/AJ5J/wB8ipKKAI/Ih/55J/3yKa1rbvt3Qodp3D5e9TUUAR+RD/zyT/vkUeRD/wA8k/75FSUUAVZWt4twEKs6jO0KKqxSWNtbOkUG5YX2kbRnJ5rUIB6jNNaNG+8inPqKAGCGEgERJz/sil8iH/nkn/fIqSigCE2luZFcwpuUEA7fWneRD/zyT/vkVJRQBH5EP/PJP++RSNbQOjK0MZVhgjaKlooAjFvCAAIUwP8AZFHkQ/8APJP++RUlFAEfkQ/88k/75FNW1t1dmEKZbr8vWpqKAI/Ih/55J/3yKPIh/wCeSf8AfIqSigCF7S3kUBoUIBB+73p3kQ/88k/75FSUUAR+RD/zyj/75FRyLbxLl44xk4HyVYpKAMqxk09NkEMCr5kjlflBBOSTz9a0vIh/55J/3yKIhFsHlKoUE4wO9SUAR+RD/wA8k/75FNNpbmRXMKblBAO2pqKAOI+K6qvw31YKoA8o8AV84fBz/krGg/8AXST/ANFPX0h8Wf8AknGrf9cjXzf8HP8AkrGg/wDXST/0U9AH0O33qSlb71JQAUUUUAFFFFABRRRz2oAT0rzP4w3s2nR6JdwbfNimcruGR0x0r03GcbcEd64fx9o1r4h1rw7pl3dLa28s7CSZiBtGPegCT4GeK9S1/VNRjv2g2xopUJGFPevc9w9R+dfOfh3wRbaV471bTNM8XCyggjRkuFZTvJHI644rtx4TvcY/4WU+T7x/40Aeq7l9R+dG4eo/OvK/+ETvf+ilOPxj/wAaT/hE73/opcn5x/40Aeq7h6j86Nw9R+deVf8ACJ3v/RS5Pzj/AMaP+ETvf+ilyfnH/jQB6ruHqPzo3D1H515V/wAIne/9FLk/OP8Axo/4RO9/6KXJ+cf+NAHqm4Y6j86Nw9R+deV/8Ine/wDRS5Pzj/xpf+ETvc8/EqQj6x/40AbniTU7pNQb7O0exV7rnmuIHiLVXvdheEAnGfK6Voy+AfPctJ8Q2bPvH/jVdfhnbqxb/hPjz7x/410UqygtUcLoVeZyTEl1vVUYYkgb/tlU8esaswHywH/gIqFvhnbMefHp/NP8aF+GsCfd8fkfin+NU68X0M/q1f8AmLr6rf4w3kqf9ysu71rU4y2JoAAO8VWv+Fcxf9FAP5x/41yXxB8MHwx4aN/b+Lmv3aQR+T8vQ9+DRHEJPVFRoVl9o1m8S6siqRJbn/tkP8agbxbrCn5mt/8Av0P8a8Y/4SLVPKVftTbV6U1te1Mnm6at/rVL+U6oRmt2e0f8Jhq39+3/AO/X/wBek/4TDVv79v8A9+v/AK9eLf25qX/Py1H9ual/z8tR9apfym9z2n/hMNW/v2//AH6/+vR/wmGrf37f/v1/9evFv7c1H/n5aj+3NR/5+Wo+s0v5RHtP/CYat/ft/wDv1/8AXo/4TDVv79v/AN+v/r14t/bmo/8APy1H9uaj/wA/LUfWaX8oHtP/AAmGrf37f/v1/wDXo/4TDVv79v8A9+v/AK9eLf25qP8Az8tR/bupf8/LUfWaX8oHtP8AwmGr/wB+3/79f/Xo/wCEv1f+/b/9+v8A69eMDxBqY6XTUf2/qf8Az9NR9apfyk6ntP8Awl2r/wB+3/79f/XpR4s1j+/b/wDfr/69eKf29qf/AD9NSjxBqg6XTUfWaX8ompdD20eK9W/vQf8Afqr1l4g1aa4VDLb/APfqvBx4l1YdLpqevirWlbeLxwfpUSxMGrKJjOnUktGfTNnqGoy38EReEqXAOEHSvSFwqqoYfnXyL4J1vWdc8Sw2M+vPZRv1mIHH517SfCd5nj4kuPxj/wAa45y5iqFJ0/idzqPHerT6ZpMbWxTe77TkZry6fxdqyyKga3/79f8A1637zwEb7H2j4hs49CY/8az5PhNp0hy3jrP4p/jXTRrQhG0kJwm6nNfQzo/FmsPJjdbn/tl/9etrT/EWpSSEO0Ix6R1WX4Taen3fHePxT/GrEfwzt4vuePiPxj/xq6mIptWSIr0ak37rsdNZ6pdyRKTLFkn+5WvHdznq8Z49K4n/AIQDAwvxCYfjH/jTh4EdenxFf84/8a8qpCcnoKFCcd2eg2ty5BL7BWikoKZDLXmA8EzDp8RnH4x/41IPB90Bx8SH/OP/ABrneHqdzsjpuekvOVA+ZaYbhv7y15wfB1yevxIc/jH/AI0n/CGXH/RR3/OP/GpeGq9zVTij0CW7dV4ZKoy6hMOjJ+VcW3gmZuvxGc/jH/jTT4Fc/wDNRG/OP/GoeErP7RtCtBbo6/8AtGf+9Hn6UsV/cFvmaPH0rjf+EDb/AKKI35x/40v/AAgbf9FDb84/8an6nW/mNvrNL+U7RtRlU/K0fHXilfUJNuS8YQjk4rif+EDIP/JQ2/NP8aztf8IyaboN3cx+PWmZEJEZKfN7cGmsHW/mJeIp9jvzqMixKI3jK9jioJdSuQuQ0X/fNfLUfjfxFBGIU1KQInAFO/4TrxH/ANBKSj6lW/nLji6S3ifSNzrN4q8NF/3zWXLr2odpIf8Av3Xz+fGuvnrqDmmHxfrZ63rmrjhKq+0dUcxw63ge+DxPqGcb4f8Av3Q/iu+XgvD/AN8V8/8A/CU6v/z9tTT4m1VvvXTGtPq0/wCYv+0sNa3Ie2T+NtWSeQKbchen7sV6n4HuLq60Jbm8Me+X5htGK+Om1y/bGZm46c1sW3xE8VWcAht9WljjHRRiumnBx3OTGYylVp8sI2PtTcPUfnRuHqPzr4v/AOFm+Mf+g3P+lH/CzfGP/Qbn/StTyz7Q3D1H50bh6j86+L/+Fm+Mf+g3P+lH/CzfGP8A0G5/0oA+0Nw9R+dG4eo/Ovi//hZvjH/oNz/pR/ws3xj/ANBuf9KAPtDcPUfnRuHqPzr4v/4Wb4x/6Dc/6Uo+JvjHP/Ibn/SgD7P3L6j86Nw9R+dfHFh8QvF99fQW7a9NGruFLtjAya9xXwpfMqsfiVJkqCf9X/jQB6tuHqPzo3D1H515V/wid7/0UuT84/8AGj/hE73/AKKXJ+cf+NAHqu4eo/OjcPUfnXlX/CJ3v/RS5Pzj/wAaP+ETvf8Aopcn5x/40Aeq7h6j86Nw9R+deVf8Ine/9FLk/OP/ABo/4RO9/wCilyfnH/jQB6ruHqPzo3D1H515V/wid7/0UuT84/8AGj/hE73/AKKXJ+cf+NAHqu4eo/OjcPUfnXlX/CJ3v/RS5Pzj/wAaP+ETvf8Aopcn5x/40Aeq7h6j86Nw9R+deVf8Ine/9FLk/OP/ABo/4RO9/wCilyfnH/jQB6ruHqPzo3D1H515V/wid7/0UuT84/8AGj/hE73/AKKXJ+cf+NAHqpYY6j86QkY6jOPWvK/+ETve/wASpPzj/wAaRvCt7lmPxLkICnj936fWgD1GAxCP906sueoNS7h6j86+MG8feKdKmnsrbWpvKjlcAjHPPWk/4Wb4x/6Dc/6UAfaG4eo/OjcPUfnXxf8A8LN8Y/8AQbn/AEo/4Wb4x/6Dc/6UAfTXxYIPw51bkf6o184fBz/krGg/9dJP/RT1mXvjzxPq1ubK81WWWCX5WVsYr1jw14H0bwz4y8E6hp2qJd3F3I/nRqwO39w57UAehN96kpW+9SUAFFFFABRRRQAUZwc4B+tFH4ZoAAuG24Ve/wAtcz4x8Gw+LoLWO4u5Lf7OxZfLAJbNdMOAR69/Sk+7kEfMfut6UAeYj4KWC5J1i5Gf7oGacPgxYn7ut3oX6CvTRgHIxn1oPIA9KAPMf+FL2H/Qbvf++RR/wpiw/wCg3e/98ivTycnNJQB5j/wpiw/6Dd7/AN8ij/hTFh/0G73/AL5FenUUAeY/8KYsP+g3e/8AfIo/4UxYf9Bu9/75FenUUAeY/wDCmLD/AKDd7/3yKP8AhTFh/wBBu9/75FenUdqAPMf+FMWH/Qbvf++RR/wpiw/6Dd7/AN8ivT8ckdDjIzWZrP8Abv2eFtBNk0pYiQXOcAUAcH/wpiw/6Dd5+Qo/4UxYf9Bu9/75FXNe8R+OPDq273cekSCZwoWMEsa3tZ8SXGmJZWcUAn1e8TdHEgyo9c0Acr/wpiw/6Dd5+QpD8FtPYYOs3Z9iorrLGTxotxG+qxaaLV+0Od4p+vazf22oQ6XpEURv5BuzP9wCgDjv+FI6bnH9q3P/AHwKD8EdMzxqtz/3wK6vT/EWoXWh6hKYYjqdoWTao/dsw9Kt+FtdbXdBN/PsSVWZHVOgIoA4n/hSOmf9BW5/74FH/CkdM/6Ctz/3wK2vCfjW917Wbm1u4Io7cOVt2Qctg85rSvfEd1H41stDs443glRmnZh8ykdMUAcn/wAKR0z/AKCtz/3wKP8AhSOmf9BW5/74Feo4IwD97FFAHl3/AApHTP8AoK3P/fAo/wCFI6Z/0Fbn/vgV6jRQB5d/wpHTP+grc/8AfAo/4Ujpn/QVuf8AvgV6jRQB5d/wpHTP+grc/wDfAo/4Ujpn/QVuf++BXqNFAHl3/CkdM/6Ctz/3wKP+FI6Z/wBBW5/74Feo0UAeXf8ACkdM/wCgrc/98Cj/AIUjpudv9r3AI9VFeo0EAg5AJJ60AeXj4KachJ/te7Ug4yqinf8ACmLD/oN3v/fIr0/JpKAPMf8AhTFh/wBBu9/75FH/AApiw/6Dd7/3yK9OooA8x/4UxYf9Bu9/75FH/CmLD/oN3v8A3yK9OooA8x/4UxYf9Bu9/wC+RR/wpiw/6Dd7/wB8ivTqKAPMf+FMWH/Qbvf++RR/wpiw/wCg3e/98ivTqKAPMf8AhTFh/wBBu9/75FH/AApiw/6Dd7/3yK9OooA8x/4UxYf9Bu9/75FH/CmLD/oN3v8A3yK9O68DrUc5m+xzm2C/aApMW/7pPbNAHmv/AApiw/6Dd5+Qo/4UxYf9Bu9/75Fbt1deP7Oymu5hoixxJvbOelVrPxhrL/D+/wDEN1DarcwHEaKPlPOMn2oAy/8AhS9mcldbuvxxSf8ACmLBlw2tXhJ65UYrdsbj4g31lb3gj0RY5QGwc5wa6HV9U/sbSHvLgBmGFATpuP8ATNAHn/8AwpHTP+gtcfggo/4Ujpn/AEFbn/vgV0uleINYGsWtlrUdqEvIzJC1t2X3qbTPEd7d+MrvQrmKKNYlLxMByyigDlP+FI6Z/wBBW5/74FH/AApHTP8AoK3P/fArc8R+NLzR/FtrpVtDE9qVD3MjDlVPpWr4r8RPoPh06haqslw4BhV+jZoA47/hSOmf9BW5/wC+BR/wpHTP+grc/wDfAr0qykmmsIZrgBZJI1chemSKn52ZoA8u/wCFI6Z/0Fbn/vgUf8KR0z/oK3P/AHwK9RooA8u/4Ujpn/QVuf8AvgUf8KR0z/oK3P8A3wK9RooA8u/4Ujpn/QVuf++BR/wpHTP+grc/98CvUaKAPLv+FI6Z/wBBW5/74FH/AApHTP8AoK3P/fAr1GigDy7/AIUjpn/QVuf++BR/wpHTf+grcf8AfAr1GigDy7/hSWm451a6yP8AYFP/AOFMWJAZtbvMn0Ar07196PwoA8x/4UxYf9Bu9/75FH/CmLD/AKDd7/3yK9OooA8x/wCFMWH/AEG73/vkUf8ACmLD/oN3v/fIr06igDzH/hTFh/0G73/vkUf8KYsP+g3e/wDfIr06igDzH/hTFh/0G73/AL5FH/CmLD/oN3v/AHyK9OooA8x/4UxYf9Bu9/75FH/CmLD/AKDd7/3yK9OooA8x/wCFMWH/AEG73/vkUf8ACmLD/oN3v/fIr06kfd5cmwYcKdm7pntQB5l/wpiw/wCg3efkKP8AhTFh/wBBu9/75FdDPL8QYIZbhjoaxRqWO7OQBUngfXtY8R2t1calDbokMmxWhHD+49qAOaHwXsCcf23efkKRfgzYjJOtXq54BAHNa3i/xxeaNepaaRBFMwAaaSQZVR6fWunutYFl4ZOsTI2I4VkaM9yfSgDgB8EtNIz/AGtcfioyaP8AhSOmf9BW5/74FdFp/iLWk1Owi1eG1+zaiSbYw/eAHPNWrfxHdt46l0K4jjS2I3QPj5mAHOaAOT/4Ujpn/QVuf++BR/wpHTP+grc/98Ctzxb4yvtB17T9PsYIpY7ggzM4ztXPNbXiPX/7J8OyanabXZh+4D9GbtQBxP8AwpLTAcnVrkDudgrovBHwrsdA8Y6ZqsWp3ErwO5VHUANlGH9a6LSLi5vdGs7u7VFnmiDuq9ATW5o3Or25PPJx7fKaAKLfepKVvvUlABRRRQAUUUUAFFFFABQNqkMWyueRRQODnFACAEdRiloooAKKKKACiiigAooooAKAMnHSijqKADqSRy6/rSfLkuVZc9QKdnp7UyUSPC6xOEkZSFZhkDNAHBBT4m+JZx89jpABIPIYsKy9dtLvUvi1bWkVwYVeNtjqcFVxyAa7Twn4aPhuylt57gTXs0jPLMBwQTkCm+JPDK63NbX1rN9j1C24in7fiO9AHO6vb3fgjUbC9s765uLa4nWCRLqQvyx6iuw1vw9Z62ALh543Q5E1u21sfX0rFi8JalfahBe+JNUivDbkGJIk2rx0JFdb1UkZHtQBQ0bRrPRrRra0DurkkvKclj715pb37+GrPxPpKtiaL9/CPUu3OK9b4VQ+Mg8MBXFa/wCAW1rxTFrQu1hhAAlix/rAOgoAzrqyXw0fDepou2GENJcH3Yd6teD1/tfxprutn/VKyiA+xHOK6HxJoI8ReHZdISZYWkChZCOBimeFPDp8M6MthJMJ5x/rJVGA3pQBu88OetFFFABRRRQAUUUUAFFFFABRRRQAUUUUAFFFFABRRRQAUUUUAFFFFABRRRQAUUUUAHOMgcE4Jo4zhTkKaB1pV+YMuQD2oA4n4i3rtZWmh27kTajN5TDPzBT3+lbs/huK68Kf8I9IFjhaFUkKDBOO9VT4Yll8Yrr99cI8KRiOOLHRh3rT1ezvL228nT7xbe4zuWRhkUAcfqnhOTw7pDX+kareLLbgYS5lLJge1dLpE8fifwtFc3MO5bhcMMcZHGRWNc+FvEurQm11nW7e4smI3LDHsJx711lraxafZQWtumyOIYGOlAGTpPhLTtIuvtMMtzNLjCG4fcEHoKwPFR/sjx1pGsn5Iptto7DgcnrXeAcYBzzmsDxh4ZbxVpAsVnW3kV/MRyOjUAcnHYNr+m+J9T27pw72sDf7IPBFV7u//wCEjvPDGlIdy27hLgfQd67zw7oq6Doq6c8onfGZZAOCe5rB8NeAW8PeILvVZrxZo52JhiA5Uk5oA7Xy9iqv8KDaPwozuPoKKO2KACiiigAooooAKKKKACiiigAooooAKKKKACiiigAooooAKKKKACiiigAooooAKUHacsdyD1pKXG5QCdu3170Acl4/1VrHQRZQMGur6QQhe+1uCaZdXMXgTwHAORIqCFW/6aep9qu3/hiTVfFVnrF1cobK2jKrbheQ3Y1vXFvDewslzCkyjorLkfWgDyLVdR0K38GhI9WhudTuJPOnAzlSeo+lelaPcafrvhu1WCZLq0EKpIcdwORVHxB4Ns9Y0xYbO3treTOSwjGa29P0+LS7C3sYURdijcY1wCfWgDK03wfp2mX4vIpruaVSSiXEm5Y/90dqwvHBGl+JNE1wDasRMcrD/aOK7z5mycc+tYnizw//AMJNoEul+YIGZgyOwzyKAOZt7T+3b3xRdsodbdWS0b2K9vxrFu799Z0nw14fBzPDOjXA9h1zXoHhfw83h7RUsZZhcSHmZxxmsbR/AbaX4xu9emukkglJ8mADlc9KAOzVEiRYk4WMbQPatDRv+Qvb/U/+gmqB68kEnnjtV/Rv+Qvb/U/+gmgDWPhu3Jz58v6f4Uf8I3b/APPeb9P8KKKAD/hG7f8A57zfp/hR/wAI3b/895v0/wAKKKAD/hG7f/nvN+n+FH/CN2//AD3m/T/CiigA/wCEbt/+e836f4Uf8I3b/wDPeb9P8KKKAD/hG7f/AJ7zfp/hR/wjdv8A895v0/woooAP+Ebt/wDnvN+n+FH/AAjdv/z3m/T/AAoooAP+Ebt/+e836f4Uf8I3b/8APeb9P8KKKAD/AIRu3/57zfp/hR/wjdv/AM95v0/woooAP+Ebt/8AnvN+n+FH/CN2/wDz3m/T/CiigA/4Ru3/AOe836f4Uf8ACN2//Peb9P8ACiigA/4Ru3/57zfp/hR/wjVt3nl/T/CiigA/4Rq22bfOlx36c0Hw3bk5+0TcdOnH6UUUAH/CN25OTcTfp/hR/wAI3b5z58ufw/woooAB4btw2RPN9OP8KP8AhGrYNnz5s/h/hRRQAHw3bkEG4mwfp/hR/wAI3b7Qv2ibA6dP8KKKAD/hG7f/AJ7zfp/hR/wjdv8A895v0/woooAP+Ebt/wDnvN+n+FH/AAjdv/z3m/T/AAoooAP+Ebt/+e836f4Uf8I3b/8APeb9P8KKKAD/AIRu3/57zfp/hR/wjdv/AM95v0/woooAP+Ebt/8AnvN+n+FH/CN2/wDz3m/T/CiigA/4Ru3/AOe836f4Uf8ACN2//Peb9P8ACiigA/4Ru3/57zfp/hR/wjdv/wA95v0/woooAP8AhG7f/nvN+n+FH/CN2/8Az3m/T/CiigA/4Ru3/wCe836f4Uf8I3b/APPeb9P8KKKAD/hG7f8A57zfp/hR/wAI3b/895v0/wAKKKAD/hG7f/nvN+n+FH/CN2//AD3m/T/CiigA/wCEbt/+e836f4Uf8I3b/wDPeb9P8KKKAD/hG7f/AJ+Jv0/woPhu2I/18v6f4UUUAA8NW4bPnzEY6HH+FH/CNwY/4+Jv0/woooAP+Eatcf66b9KRfDVsox5836f4UUUAKfDducZnm46dP8KD4atm6zzfp/hRRQAf8I3bhdouJgM+g/wpB4Ztw277RNnt04/SiigBf+Ebt/8AnvN+n+FH/CN2/wDz3m/T/CiigA/4Ru3/AOe836f4Uf8ACN2//Peb9P8ACiigA/4Ru3/57zfp/hR/wjdv/wA95v0/woooAP8AhG7f/nvN+n+FH/CN2/8Az3m/T/CiigA/4Ru3/wCe836f4Uf8I3b/APPeb9P8KKKAD/hG7f8A57zfp/hR/wAI3b/895v0/wAKKKAD/hG7f/nvN+n+FH/CN2//AD3m/T/CiigA/wCEbt/+e836f4Uf8I3b/wDPeb9P8KKKAD/hG7f/AJ7zfp/hR/wjdv8A895v0/woooAP+Ebt/wDnvN+n+FH/AAjdv/z3m/T/AAoooAP+Ebt/+e836f4Uf8I3b/8APeb9P8KKKAD/AIRu3/57zfp/hR/wjdv/AM95v0/woooAP+Eat/8AnvN+n+FA8NW3GZ5jjp0/woooAP8AhGrbezedLk/SgeG7cHInmH5f4UUUAIfDNsST583P0/wpf+Ebt9u37RN+n+FFFACHwzbHH+kTDH0/wo/4Rq2JBM8xI6dP8KKKAA+GbUknz5gT16Uv/CNW2QfPmyPpRRQAf8I1bAYE8vXPb/CprXQ4bS5SdZpGZM4BxjpiiigD/9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fr-FR" sz="1800" noProof="0" dirty="0">
              <a:solidFill>
                <a:schemeClr val="dk1"/>
              </a:solidFill>
              <a:latin typeface="Calibri"/>
              <a:ea typeface="Calibri"/>
              <a:cs typeface="Calibri"/>
              <a:sym typeface="Calibri"/>
            </a:endParaRPr>
          </a:p>
        </p:txBody>
      </p:sp>
      <p:pic>
        <p:nvPicPr>
          <p:cNvPr id="843" name="Google Shape;843;p6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5575" y="3437932"/>
            <a:ext cx="4133844" cy="3342334"/>
          </a:xfrm>
          <a:prstGeom prst="rect">
            <a:avLst/>
          </a:prstGeom>
          <a:noFill/>
          <a:ln>
            <a:noFill/>
          </a:ln>
        </p:spPr>
      </p:pic>
      <p:pic>
        <p:nvPicPr>
          <p:cNvPr id="844" name="Google Shape;844;p6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591043" y="3910084"/>
            <a:ext cx="1789642" cy="1651132"/>
          </a:xfrm>
          <a:prstGeom prst="ellipse">
            <a:avLst/>
          </a:prstGeom>
          <a:noFill/>
          <a:ln w="63500" cap="rnd" cmpd="sng">
            <a:solidFill>
              <a:srgbClr val="00B050"/>
            </a:solidFill>
            <a:prstDash val="solid"/>
            <a:round/>
            <a:headEnd type="none" w="sm" len="sm"/>
            <a:tailEnd type="none" w="sm" len="sm"/>
          </a:ln>
        </p:spPr>
      </p:pic>
      <p:cxnSp>
        <p:nvCxnSpPr>
          <p:cNvPr id="845" name="Google Shape;845;p66"/>
          <p:cNvCxnSpPr>
            <a:stCxn id="846" idx="5"/>
          </p:cNvCxnSpPr>
          <p:nvPr/>
        </p:nvCxnSpPr>
        <p:spPr>
          <a:xfrm>
            <a:off x="4295268" y="4220557"/>
            <a:ext cx="295800" cy="184500"/>
          </a:xfrm>
          <a:prstGeom prst="straightConnector1">
            <a:avLst/>
          </a:prstGeom>
          <a:noFill/>
          <a:ln w="9525" cap="flat" cmpd="sng">
            <a:solidFill>
              <a:schemeClr val="dk1"/>
            </a:solidFill>
            <a:prstDash val="solid"/>
            <a:miter lim="800000"/>
            <a:headEnd type="none" w="sm" len="sm"/>
            <a:tailEnd type="none" w="sm" len="sm"/>
          </a:ln>
        </p:spPr>
      </p:cxnSp>
      <p:sp>
        <p:nvSpPr>
          <p:cNvPr id="846" name="Google Shape;846;p66"/>
          <p:cNvSpPr/>
          <p:nvPr/>
        </p:nvSpPr>
        <p:spPr>
          <a:xfrm>
            <a:off x="3608726" y="3548469"/>
            <a:ext cx="804334" cy="78740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a:ea typeface="Calibri"/>
              <a:cs typeface="Calibri"/>
              <a:sym typeface="Calibri"/>
            </a:endParaRPr>
          </a:p>
        </p:txBody>
      </p:sp>
      <p:sp>
        <p:nvSpPr>
          <p:cNvPr id="847" name="Google Shape;847;p66"/>
          <p:cNvSpPr/>
          <p:nvPr/>
        </p:nvSpPr>
        <p:spPr>
          <a:xfrm>
            <a:off x="8881533" y="2870200"/>
            <a:ext cx="804334" cy="787400"/>
          </a:xfrm>
          <a:prstGeom prst="ellipse">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a:ea typeface="Calibri"/>
              <a:cs typeface="Calibri"/>
              <a:sym typeface="Calibri"/>
            </a:endParaRPr>
          </a:p>
        </p:txBody>
      </p:sp>
      <p:sp>
        <p:nvSpPr>
          <p:cNvPr id="848" name="Google Shape;848;p66"/>
          <p:cNvSpPr txBox="1"/>
          <p:nvPr/>
        </p:nvSpPr>
        <p:spPr>
          <a:xfrm>
            <a:off x="4413060" y="624951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a:ea typeface="Calibri"/>
                <a:cs typeface="Calibri"/>
                <a:sym typeface="Calibri"/>
              </a:rPr>
              <a:t>Crédit Cnes</a:t>
            </a:r>
            <a:endParaRPr lang="fr-FR" noProof="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67"/>
          <p:cNvPicPr preferRelativeResize="0"/>
          <p:nvPr/>
        </p:nvPicPr>
        <p:blipFill rotWithShape="1">
          <a:blip r:embed="rId3">
            <a:alphaModFix/>
          </a:blip>
          <a:srcRect/>
          <a:stretch/>
        </p:blipFill>
        <p:spPr>
          <a:xfrm>
            <a:off x="2772942" y="118016"/>
            <a:ext cx="3298004" cy="6621967"/>
          </a:xfrm>
          <a:prstGeom prst="rect">
            <a:avLst/>
          </a:prstGeom>
          <a:noFill/>
          <a:ln w="9525" cap="flat" cmpd="sng">
            <a:solidFill>
              <a:schemeClr val="dk1"/>
            </a:solidFill>
            <a:prstDash val="solid"/>
            <a:round/>
            <a:headEnd type="none" w="sm" len="sm"/>
            <a:tailEnd type="none" w="sm" len="sm"/>
          </a:ln>
        </p:spPr>
      </p:pic>
      <p:pic>
        <p:nvPicPr>
          <p:cNvPr id="855" name="Google Shape;855;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703861" y="2614912"/>
            <a:ext cx="2484472" cy="3187154"/>
          </a:xfrm>
          <a:prstGeom prst="rect">
            <a:avLst/>
          </a:prstGeom>
          <a:noFill/>
          <a:ln>
            <a:noFill/>
          </a:ln>
        </p:spPr>
      </p:pic>
      <p:sp>
        <p:nvSpPr>
          <p:cNvPr id="856" name="Google Shape;856;p67"/>
          <p:cNvSpPr/>
          <p:nvPr/>
        </p:nvSpPr>
        <p:spPr>
          <a:xfrm>
            <a:off x="4753264" y="2772627"/>
            <a:ext cx="554643" cy="451377"/>
          </a:xfrm>
          <a:prstGeom prst="ellipse">
            <a:avLst/>
          </a:prstGeom>
          <a:noFill/>
          <a:ln w="19050" cap="flat" cmpd="sng">
            <a:solidFill>
              <a:srgbClr val="31538F"/>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57" name="Google Shape;857;p67"/>
          <p:cNvSpPr/>
          <p:nvPr/>
        </p:nvSpPr>
        <p:spPr>
          <a:xfrm rot="528769">
            <a:off x="5227480" y="2856670"/>
            <a:ext cx="659491" cy="222068"/>
          </a:xfrm>
          <a:prstGeom prst="ellipse">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58" name="Google Shape;858;p67"/>
          <p:cNvSpPr/>
          <p:nvPr/>
        </p:nvSpPr>
        <p:spPr>
          <a:xfrm>
            <a:off x="7381483" y="2779410"/>
            <a:ext cx="554643" cy="451377"/>
          </a:xfrm>
          <a:prstGeom prst="ellipse">
            <a:avLst/>
          </a:prstGeom>
          <a:noFill/>
          <a:ln w="19050" cap="flat" cmpd="sng">
            <a:solidFill>
              <a:schemeClr val="lt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59" name="Google Shape;859;p67"/>
          <p:cNvSpPr/>
          <p:nvPr/>
        </p:nvSpPr>
        <p:spPr>
          <a:xfrm rot="528769">
            <a:off x="7832801" y="2920191"/>
            <a:ext cx="659491" cy="222068"/>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60" name="Google Shape;860;p67"/>
          <p:cNvSpPr/>
          <p:nvPr/>
        </p:nvSpPr>
        <p:spPr>
          <a:xfrm>
            <a:off x="7708833" y="4677616"/>
            <a:ext cx="454586" cy="451377"/>
          </a:xfrm>
          <a:prstGeom prst="ellipse">
            <a:avLst/>
          </a:prstGeom>
          <a:no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61" name="Google Shape;861;p67"/>
          <p:cNvSpPr/>
          <p:nvPr/>
        </p:nvSpPr>
        <p:spPr>
          <a:xfrm>
            <a:off x="5461567" y="4632245"/>
            <a:ext cx="454586" cy="451377"/>
          </a:xfrm>
          <a:prstGeom prst="ellipse">
            <a:avLst/>
          </a:prstGeom>
          <a:noFill/>
          <a:ln w="1905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pic>
        <p:nvPicPr>
          <p:cNvPr id="862" name="Google Shape;862;p6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477879">
            <a:off x="295229" y="335484"/>
            <a:ext cx="2058978" cy="6465450"/>
          </a:xfrm>
          <a:prstGeom prst="rect">
            <a:avLst/>
          </a:prstGeom>
          <a:noFill/>
          <a:ln>
            <a:noFill/>
          </a:ln>
        </p:spPr>
      </p:pic>
      <p:sp>
        <p:nvSpPr>
          <p:cNvPr id="863" name="Google Shape;863;p67"/>
          <p:cNvSpPr/>
          <p:nvPr/>
        </p:nvSpPr>
        <p:spPr>
          <a:xfrm rot="490917">
            <a:off x="940695" y="426583"/>
            <a:ext cx="587264" cy="1328137"/>
          </a:xfrm>
          <a:prstGeom prst="rect">
            <a:avLst/>
          </a:prstGeom>
          <a:no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cxnSp>
        <p:nvCxnSpPr>
          <p:cNvPr id="864" name="Google Shape;864;p67"/>
          <p:cNvCxnSpPr/>
          <p:nvPr/>
        </p:nvCxnSpPr>
        <p:spPr>
          <a:xfrm>
            <a:off x="1488554" y="1307805"/>
            <a:ext cx="1303656" cy="202018"/>
          </a:xfrm>
          <a:prstGeom prst="straightConnector1">
            <a:avLst/>
          </a:prstGeom>
          <a:noFill/>
          <a:ln w="12700" cap="flat" cmpd="sng">
            <a:solidFill>
              <a:schemeClr val="dk1"/>
            </a:solidFill>
            <a:prstDash val="solid"/>
            <a:miter lim="800000"/>
            <a:headEnd type="none" w="sm" len="sm"/>
            <a:tailEnd type="triangle" w="med" len="med"/>
          </a:ln>
        </p:spPr>
      </p:cxnSp>
      <p:sp>
        <p:nvSpPr>
          <p:cNvPr id="865" name="Google Shape;865;p67"/>
          <p:cNvSpPr/>
          <p:nvPr/>
        </p:nvSpPr>
        <p:spPr>
          <a:xfrm>
            <a:off x="6094680" y="5011"/>
            <a:ext cx="3177629" cy="2339102"/>
          </a:xfrm>
          <a:prstGeom prst="rect">
            <a:avLst/>
          </a:prstGeom>
          <a:noFill/>
          <a:ln>
            <a:noFill/>
          </a:ln>
        </p:spPr>
        <p:txBody>
          <a:bodyPr spcFirstLastPara="1" wrap="square" lIns="0" tIns="0" rIns="0" bIns="0" anchor="ctr" anchorCtr="0">
            <a:spAutoFit/>
          </a:bodyPr>
          <a:lstStyle/>
          <a:p>
            <a:pPr marL="0" marR="0" lvl="0" indent="0" algn="ctr" rtl="0">
              <a:lnSpc>
                <a:spcPct val="100000"/>
              </a:lnSpc>
              <a:spcBef>
                <a:spcPts val="0"/>
              </a:spcBef>
              <a:spcAft>
                <a:spcPts val="0"/>
              </a:spcAft>
              <a:buClr>
                <a:schemeClr val="dk1"/>
              </a:buClr>
              <a:buSzPts val="4000"/>
              <a:buFont typeface="Arial"/>
              <a:buNone/>
            </a:pPr>
            <a:r>
              <a:rPr lang="fr-FR" sz="4000" b="0" i="0" u="none" strike="noStrike" cap="none" noProof="0" dirty="0">
                <a:solidFill>
                  <a:schemeClr val="dk1"/>
                </a:solidFill>
                <a:latin typeface="Calibri" panose="020F0502020204030204" pitchFamily="34" charset="0"/>
                <a:cs typeface="Calibri" panose="020F0502020204030204" pitchFamily="34" charset="0"/>
                <a:sym typeface="Arial"/>
              </a:rPr>
              <a:t>Nappes sur l’océan</a:t>
            </a:r>
            <a:endParaRPr lang="fr-FR" noProof="0" dirty="0">
              <a:latin typeface="Calibri" panose="020F0502020204030204" pitchFamily="34" charset="0"/>
              <a:cs typeface="Calibri" panose="020F0502020204030204" pitchFamily="34" charset="0"/>
            </a:endParaRPr>
          </a:p>
          <a:p>
            <a:pPr marL="0" marR="0" lvl="0" indent="0" algn="ctr" rtl="0">
              <a:lnSpc>
                <a:spcPct val="100000"/>
              </a:lnSpc>
              <a:spcBef>
                <a:spcPts val="0"/>
              </a:spcBef>
              <a:spcAft>
                <a:spcPts val="0"/>
              </a:spcAft>
              <a:buClr>
                <a:schemeClr val="dk1"/>
              </a:buClr>
              <a:buSzPts val="2400"/>
              <a:buFont typeface="Arial"/>
              <a:buNone/>
            </a:pPr>
            <a:r>
              <a:rPr lang="fr-FR" sz="2400" noProof="0" dirty="0">
                <a:solidFill>
                  <a:schemeClr val="dk1"/>
                </a:solidFill>
                <a:latin typeface="Calibri" panose="020F0502020204030204" pitchFamily="34" charset="0"/>
                <a:cs typeface="Calibri" panose="020F0502020204030204" pitchFamily="34" charset="0"/>
                <a:sym typeface="Arial"/>
              </a:rPr>
              <a:t>(sombres sur les images Sentinel-1, </a:t>
            </a:r>
            <a:r>
              <a:rPr lang="fr-FR" sz="2400" dirty="0">
                <a:solidFill>
                  <a:schemeClr val="dk1"/>
                </a:solidFill>
                <a:latin typeface="Calibri" panose="020F0502020204030204" pitchFamily="34" charset="0"/>
                <a:cs typeface="Calibri" panose="020F0502020204030204" pitchFamily="34" charset="0"/>
                <a:sym typeface="Arial"/>
              </a:rPr>
              <a:t>claires sur celles de </a:t>
            </a:r>
            <a:r>
              <a:rPr lang="fr-FR" sz="2400" noProof="0" dirty="0" err="1">
                <a:solidFill>
                  <a:schemeClr val="dk1"/>
                </a:solidFill>
                <a:latin typeface="Calibri" panose="020F0502020204030204" pitchFamily="34" charset="0"/>
                <a:cs typeface="Calibri" panose="020F0502020204030204" pitchFamily="34" charset="0"/>
                <a:sym typeface="Arial"/>
              </a:rPr>
              <a:t>KaRIn</a:t>
            </a:r>
            <a:r>
              <a:rPr lang="fr-FR" sz="2400" noProof="0" dirty="0">
                <a:solidFill>
                  <a:schemeClr val="dk1"/>
                </a:solidFill>
                <a:latin typeface="Calibri" panose="020F0502020204030204" pitchFamily="34" charset="0"/>
                <a:cs typeface="Calibri" panose="020F0502020204030204" pitchFamily="34" charset="0"/>
                <a:sym typeface="Arial"/>
              </a:rPr>
              <a:t>)</a:t>
            </a:r>
            <a:endParaRPr lang="fr-FR" sz="4800" b="0" i="0" u="none" strike="noStrike" cap="none" noProof="0" dirty="0">
              <a:solidFill>
                <a:schemeClr val="dk1"/>
              </a:solidFill>
              <a:latin typeface="Calibri" panose="020F0502020204030204" pitchFamily="34" charset="0"/>
              <a:cs typeface="Calibri" panose="020F0502020204030204" pitchFamily="34" charset="0"/>
              <a:sym typeface="Arial"/>
            </a:endParaRPr>
          </a:p>
        </p:txBody>
      </p:sp>
      <p:pic>
        <p:nvPicPr>
          <p:cNvPr id="866" name="Google Shape;866;p67"/>
          <p:cNvPicPr preferRelativeResize="0"/>
          <p:nvPr/>
        </p:nvPicPr>
        <p:blipFill rotWithShape="1">
          <a:blip r:embed="rId6">
            <a:alphaModFix/>
          </a:blip>
          <a:srcRect/>
          <a:stretch/>
        </p:blipFill>
        <p:spPr>
          <a:xfrm>
            <a:off x="9323246" y="391553"/>
            <a:ext cx="2821030" cy="6153821"/>
          </a:xfrm>
          <a:prstGeom prst="rect">
            <a:avLst/>
          </a:prstGeom>
          <a:noFill/>
          <a:ln>
            <a:noFill/>
          </a:ln>
        </p:spPr>
      </p:pic>
      <p:sp>
        <p:nvSpPr>
          <p:cNvPr id="867" name="Google Shape;867;p67"/>
          <p:cNvSpPr/>
          <p:nvPr/>
        </p:nvSpPr>
        <p:spPr>
          <a:xfrm>
            <a:off x="10979425" y="1025623"/>
            <a:ext cx="422746" cy="596443"/>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cxnSp>
        <p:nvCxnSpPr>
          <p:cNvPr id="868" name="Google Shape;868;p67"/>
          <p:cNvCxnSpPr/>
          <p:nvPr/>
        </p:nvCxnSpPr>
        <p:spPr>
          <a:xfrm flipH="1">
            <a:off x="9048328" y="1446214"/>
            <a:ext cx="1923147" cy="1326413"/>
          </a:xfrm>
          <a:prstGeom prst="straightConnector1">
            <a:avLst/>
          </a:prstGeom>
          <a:noFill/>
          <a:ln w="12700" cap="flat" cmpd="sng">
            <a:solidFill>
              <a:schemeClr val="lt1"/>
            </a:solidFill>
            <a:prstDash val="solid"/>
            <a:miter lim="800000"/>
            <a:headEnd type="none" w="sm" len="sm"/>
            <a:tailEnd type="triangle" w="med" len="med"/>
          </a:ln>
        </p:spPr>
      </p:cxnSp>
      <p:sp>
        <p:nvSpPr>
          <p:cNvPr id="869" name="Google Shape;869;p67"/>
          <p:cNvSpPr txBox="1"/>
          <p:nvPr/>
        </p:nvSpPr>
        <p:spPr>
          <a:xfrm>
            <a:off x="2826538" y="6078303"/>
            <a:ext cx="3278136"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dirty="0" err="1">
                <a:solidFill>
                  <a:schemeClr val="dk1"/>
                </a:solidFill>
                <a:latin typeface="Calibri" panose="020F0502020204030204" pitchFamily="34" charset="0"/>
                <a:cs typeface="Calibri" panose="020F0502020204030204" pitchFamily="34" charset="0"/>
                <a:sym typeface="Calibri"/>
              </a:rPr>
              <a:t>KaRIn</a:t>
            </a:r>
            <a:r>
              <a:rPr lang="fr-FR" sz="2400" dirty="0">
                <a:solidFill>
                  <a:schemeClr val="dk1"/>
                </a:solidFill>
                <a:latin typeface="Calibri" panose="020F0502020204030204" pitchFamily="34" charset="0"/>
                <a:cs typeface="Calibri" panose="020F0502020204030204" pitchFamily="34" charset="0"/>
                <a:sym typeface="Calibri"/>
              </a:rPr>
              <a:t> rétrodiffusion 250m </a:t>
            </a:r>
            <a:endParaRPr lang="fr-FR" sz="2400" dirty="0">
              <a:solidFill>
                <a:schemeClr val="dk1"/>
              </a:solidFill>
              <a:latin typeface="Calibri" panose="020F0502020204030204" pitchFamily="34" charset="0"/>
              <a:cs typeface="Calibri" panose="020F0502020204030204" pitchFamily="34" charset="0"/>
            </a:endParaRPr>
          </a:p>
        </p:txBody>
      </p:sp>
      <p:sp>
        <p:nvSpPr>
          <p:cNvPr id="870" name="Google Shape;870;p67"/>
          <p:cNvSpPr txBox="1"/>
          <p:nvPr/>
        </p:nvSpPr>
        <p:spPr>
          <a:xfrm>
            <a:off x="9626532" y="2828834"/>
            <a:ext cx="2333337" cy="83095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2400" noProof="0" dirty="0">
                <a:solidFill>
                  <a:schemeClr val="lt1"/>
                </a:solidFill>
                <a:latin typeface="Calibri" panose="020F0502020204030204" pitchFamily="34" charset="0"/>
                <a:ea typeface="Calibri"/>
                <a:cs typeface="Calibri" panose="020F0502020204030204" pitchFamily="34" charset="0"/>
                <a:sym typeface="Calibri"/>
              </a:rPr>
              <a:t>Sentinel-1 </a:t>
            </a:r>
            <a:r>
              <a:rPr lang="fr-FR" sz="2400" noProof="0" dirty="0" err="1">
                <a:solidFill>
                  <a:schemeClr val="lt1"/>
                </a:solidFill>
                <a:latin typeface="Calibri" panose="020F0502020204030204" pitchFamily="34" charset="0"/>
                <a:ea typeface="Calibri"/>
                <a:cs typeface="Calibri" panose="020F0502020204030204" pitchFamily="34" charset="0"/>
                <a:sym typeface="Calibri"/>
              </a:rPr>
              <a:t>NRCS</a:t>
            </a:r>
            <a:r>
              <a:rPr lang="fr-FR" sz="2400" noProof="0" dirty="0">
                <a:solidFill>
                  <a:schemeClr val="lt1"/>
                </a:solidFill>
                <a:latin typeface="Calibri" panose="020F0502020204030204" pitchFamily="34" charset="0"/>
                <a:ea typeface="Calibri"/>
                <a:cs typeface="Calibri" panose="020F0502020204030204" pitchFamily="34" charset="0"/>
                <a:sym typeface="Calibri"/>
              </a:rPr>
              <a:t> (8 h plus tard)</a:t>
            </a:r>
            <a:endParaRPr lang="fr-FR" noProof="0" dirty="0">
              <a:latin typeface="Calibri" panose="020F0502020204030204" pitchFamily="34" charset="0"/>
              <a:cs typeface="Calibri" panose="020F0502020204030204" pitchFamily="34" charset="0"/>
            </a:endParaRPr>
          </a:p>
        </p:txBody>
      </p:sp>
      <p:sp>
        <p:nvSpPr>
          <p:cNvPr id="871" name="Google Shape;871;p67"/>
          <p:cNvSpPr txBox="1"/>
          <p:nvPr/>
        </p:nvSpPr>
        <p:spPr>
          <a:xfrm>
            <a:off x="6555986" y="5893638"/>
            <a:ext cx="269980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400" noProof="0" dirty="0">
                <a:solidFill>
                  <a:schemeClr val="dk1"/>
                </a:solidFill>
                <a:latin typeface="Calibri" panose="020F0502020204030204" pitchFamily="34" charset="0"/>
                <a:ea typeface="Calibri"/>
                <a:cs typeface="Calibri" panose="020F0502020204030204" pitchFamily="34" charset="0"/>
                <a:sym typeface="Calibri"/>
              </a:rPr>
              <a:t>Sentinel-1 </a:t>
            </a:r>
            <a:r>
              <a:rPr lang="fr-FR" sz="2400" noProof="0" dirty="0" err="1">
                <a:solidFill>
                  <a:schemeClr val="dk1"/>
                </a:solidFill>
                <a:latin typeface="Calibri" panose="020F0502020204030204" pitchFamily="34" charset="0"/>
                <a:ea typeface="Calibri"/>
                <a:cs typeface="Calibri" panose="020F0502020204030204" pitchFamily="34" charset="0"/>
                <a:sym typeface="Calibri"/>
              </a:rPr>
              <a:t>NRCS</a:t>
            </a:r>
            <a:r>
              <a:rPr lang="fr-FR" sz="2400" noProof="0" dirty="0">
                <a:solidFill>
                  <a:schemeClr val="dk1"/>
                </a:solidFill>
                <a:latin typeface="Calibri" panose="020F0502020204030204" pitchFamily="34" charset="0"/>
                <a:ea typeface="Calibri"/>
                <a:cs typeface="Calibri" panose="020F0502020204030204" pitchFamily="34" charset="0"/>
                <a:sym typeface="Calibri"/>
              </a:rPr>
              <a:t> (8h plus tard)</a:t>
            </a:r>
            <a:endParaRPr lang="fr-FR" noProof="0" dirty="0">
              <a:latin typeface="Calibri" panose="020F0502020204030204" pitchFamily="34" charset="0"/>
              <a:cs typeface="Calibri" panose="020F0502020204030204" pitchFamily="34" charset="0"/>
            </a:endParaRPr>
          </a:p>
        </p:txBody>
      </p:sp>
      <p:sp>
        <p:nvSpPr>
          <p:cNvPr id="872" name="Google Shape;872;p67"/>
          <p:cNvSpPr/>
          <p:nvPr/>
        </p:nvSpPr>
        <p:spPr>
          <a:xfrm>
            <a:off x="1820487" y="423949"/>
            <a:ext cx="839586" cy="739833"/>
          </a:xfrm>
          <a:custGeom>
            <a:avLst/>
            <a:gdLst/>
            <a:ahLst/>
            <a:cxnLst/>
            <a:rect l="l" t="t" r="r" b="b"/>
            <a:pathLst>
              <a:path w="839586" h="739833" extrusionOk="0">
                <a:moveTo>
                  <a:pt x="16626" y="0"/>
                </a:moveTo>
                <a:lnTo>
                  <a:pt x="0" y="191193"/>
                </a:lnTo>
                <a:lnTo>
                  <a:pt x="266008" y="415636"/>
                </a:lnTo>
                <a:lnTo>
                  <a:pt x="490451" y="565266"/>
                </a:lnTo>
                <a:lnTo>
                  <a:pt x="581891" y="640080"/>
                </a:lnTo>
                <a:lnTo>
                  <a:pt x="764771" y="739833"/>
                </a:lnTo>
                <a:lnTo>
                  <a:pt x="839586" y="124691"/>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73" name="Google Shape;873;p67"/>
          <p:cNvSpPr/>
          <p:nvPr/>
        </p:nvSpPr>
        <p:spPr>
          <a:xfrm>
            <a:off x="1321724" y="349135"/>
            <a:ext cx="324196" cy="141316"/>
          </a:xfrm>
          <a:custGeom>
            <a:avLst/>
            <a:gdLst/>
            <a:ahLst/>
            <a:cxnLst/>
            <a:rect l="l" t="t" r="r" b="b"/>
            <a:pathLst>
              <a:path w="324196" h="141316" extrusionOk="0">
                <a:moveTo>
                  <a:pt x="0" y="0"/>
                </a:moveTo>
                <a:lnTo>
                  <a:pt x="216131" y="141316"/>
                </a:lnTo>
                <a:lnTo>
                  <a:pt x="282632" y="124690"/>
                </a:lnTo>
                <a:lnTo>
                  <a:pt x="324196" y="74814"/>
                </a:lnTo>
                <a:lnTo>
                  <a:pt x="290945" y="66501"/>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74" name="Google Shape;874;p67"/>
          <p:cNvSpPr/>
          <p:nvPr/>
        </p:nvSpPr>
        <p:spPr>
          <a:xfrm>
            <a:off x="1014153" y="3250276"/>
            <a:ext cx="249382" cy="980902"/>
          </a:xfrm>
          <a:custGeom>
            <a:avLst/>
            <a:gdLst/>
            <a:ahLst/>
            <a:cxnLst/>
            <a:rect l="l" t="t" r="r" b="b"/>
            <a:pathLst>
              <a:path w="249382" h="980902" extrusionOk="0">
                <a:moveTo>
                  <a:pt x="249382" y="0"/>
                </a:moveTo>
                <a:lnTo>
                  <a:pt x="24938" y="174568"/>
                </a:lnTo>
                <a:lnTo>
                  <a:pt x="24938" y="365760"/>
                </a:lnTo>
                <a:lnTo>
                  <a:pt x="0" y="565266"/>
                </a:lnTo>
                <a:lnTo>
                  <a:pt x="0" y="714895"/>
                </a:lnTo>
                <a:lnTo>
                  <a:pt x="41564" y="906088"/>
                </a:lnTo>
                <a:lnTo>
                  <a:pt x="116378" y="980902"/>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75" name="Google Shape;875;p67"/>
          <p:cNvSpPr/>
          <p:nvPr/>
        </p:nvSpPr>
        <p:spPr>
          <a:xfrm>
            <a:off x="1238596" y="2277687"/>
            <a:ext cx="1180408" cy="3956858"/>
          </a:xfrm>
          <a:custGeom>
            <a:avLst/>
            <a:gdLst/>
            <a:ahLst/>
            <a:cxnLst/>
            <a:rect l="l" t="t" r="r" b="b"/>
            <a:pathLst>
              <a:path w="1180408" h="3956858" extrusionOk="0">
                <a:moveTo>
                  <a:pt x="241069" y="648393"/>
                </a:moveTo>
                <a:lnTo>
                  <a:pt x="41564" y="2194560"/>
                </a:lnTo>
                <a:lnTo>
                  <a:pt x="41564" y="2360815"/>
                </a:lnTo>
                <a:lnTo>
                  <a:pt x="0" y="2560320"/>
                </a:lnTo>
                <a:lnTo>
                  <a:pt x="108066" y="2626822"/>
                </a:lnTo>
                <a:lnTo>
                  <a:pt x="266008" y="2851266"/>
                </a:lnTo>
                <a:lnTo>
                  <a:pt x="432262" y="3042458"/>
                </a:lnTo>
                <a:lnTo>
                  <a:pt x="465513" y="3133898"/>
                </a:lnTo>
                <a:lnTo>
                  <a:pt x="482139" y="3283528"/>
                </a:lnTo>
                <a:lnTo>
                  <a:pt x="423949" y="3524597"/>
                </a:lnTo>
                <a:lnTo>
                  <a:pt x="365760" y="3724102"/>
                </a:lnTo>
                <a:lnTo>
                  <a:pt x="423949" y="3915295"/>
                </a:lnTo>
                <a:lnTo>
                  <a:pt x="548640" y="3956858"/>
                </a:lnTo>
                <a:lnTo>
                  <a:pt x="681644" y="3657600"/>
                </a:lnTo>
                <a:lnTo>
                  <a:pt x="1180408" y="0"/>
                </a:lnTo>
                <a:lnTo>
                  <a:pt x="980902" y="108066"/>
                </a:lnTo>
                <a:lnTo>
                  <a:pt x="723208" y="374073"/>
                </a:lnTo>
                <a:lnTo>
                  <a:pt x="623455" y="357448"/>
                </a:lnTo>
                <a:lnTo>
                  <a:pt x="523702" y="415637"/>
                </a:lnTo>
                <a:lnTo>
                  <a:pt x="448888" y="556953"/>
                </a:lnTo>
                <a:lnTo>
                  <a:pt x="266008" y="756458"/>
                </a:lnTo>
                <a:lnTo>
                  <a:pt x="266008" y="756458"/>
                </a:lnTo>
              </a:path>
            </a:pathLst>
          </a:cu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FR" sz="1800" noProof="0"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876" name="Google Shape;876;p67"/>
          <p:cNvSpPr txBox="1"/>
          <p:nvPr/>
        </p:nvSpPr>
        <p:spPr>
          <a:xfrm>
            <a:off x="7837834" y="660158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panose="020F0502020204030204" pitchFamily="34" charset="0"/>
                <a:ea typeface="Calibri"/>
                <a:cs typeface="Calibri" panose="020F0502020204030204" pitchFamily="34" charset="0"/>
                <a:sym typeface="Calibri"/>
              </a:rPr>
              <a:t>Crédit Cnes</a:t>
            </a:r>
            <a:endParaRPr lang="fr-FR" noProof="0" dirty="0">
              <a:latin typeface="Calibri" panose="020F0502020204030204" pitchFamily="34" charset="0"/>
              <a:cs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6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fr-FR" noProof="0" dirty="0"/>
              <a:t>Aperçu des données océan et de leur contenu</a:t>
            </a:r>
          </a:p>
        </p:txBody>
      </p:sp>
      <p:sp>
        <p:nvSpPr>
          <p:cNvPr id="883" name="Google Shape;883;p6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lang="fr-FR" noProof="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69"/>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Une grille à 2-km sur océan (L2 basic &amp; expert)	</a:t>
            </a:r>
          </a:p>
        </p:txBody>
      </p:sp>
      <p:pic>
        <p:nvPicPr>
          <p:cNvPr id="890" name="Google Shape;890;p69" descr="Une image contenant texte, capture d’écran, Caractère coloré, Parallèle&#10;&#10;Description générée automatiquement"/>
          <p:cNvPicPr preferRelativeResize="0">
            <a:picLocks noGrp="1"/>
          </p:cNvPicPr>
          <p:nvPr>
            <p:ph type="body" idx="1"/>
          </p:nvPr>
        </p:nvPicPr>
        <p:blipFill rotWithShape="1">
          <a:blip r:embed="rId3">
            <a:alphaModFix/>
          </a:blip>
          <a:srcRect/>
          <a:stretch/>
        </p:blipFill>
        <p:spPr>
          <a:xfrm rot="-5400000">
            <a:off x="3827661" y="-2662269"/>
            <a:ext cx="4689404" cy="12001827"/>
          </a:xfrm>
          <a:prstGeom prst="rect">
            <a:avLst/>
          </a:prstGeom>
          <a:noFill/>
          <a:ln>
            <a:noFill/>
          </a:ln>
        </p:spPr>
      </p:pic>
      <p:sp>
        <p:nvSpPr>
          <p:cNvPr id="892" name="Google Shape;892;p69"/>
          <p:cNvSpPr txBox="1"/>
          <p:nvPr/>
        </p:nvSpPr>
        <p:spPr>
          <a:xfrm>
            <a:off x="98053" y="5766242"/>
            <a:ext cx="1202418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noProof="0" dirty="0">
                <a:solidFill>
                  <a:schemeClr val="dk1"/>
                </a:solidFill>
                <a:latin typeface="Calibri"/>
                <a:ea typeface="Calibri"/>
                <a:cs typeface="Calibri"/>
                <a:sym typeface="Calibri"/>
              </a:rPr>
              <a:t>Données </a:t>
            </a:r>
            <a:r>
              <a:rPr lang="fr-FR" sz="1800" noProof="0" dirty="0" err="1">
                <a:solidFill>
                  <a:schemeClr val="dk1"/>
                </a:solidFill>
                <a:latin typeface="Calibri"/>
                <a:ea typeface="Calibri"/>
                <a:cs typeface="Calibri"/>
                <a:sym typeface="Calibri"/>
              </a:rPr>
              <a:t>SSHA</a:t>
            </a:r>
            <a:r>
              <a:rPr lang="fr-FR" sz="1800" noProof="0" dirty="0">
                <a:solidFill>
                  <a:schemeClr val="dk1"/>
                </a:solidFill>
                <a:latin typeface="Calibri"/>
                <a:ea typeface="Calibri"/>
                <a:cs typeface="Calibri"/>
                <a:sym typeface="Calibri"/>
              </a:rPr>
              <a:t> Swot </a:t>
            </a:r>
            <a:r>
              <a:rPr lang="fr-FR" sz="1800" noProof="0" dirty="0" err="1">
                <a:solidFill>
                  <a:schemeClr val="dk1"/>
                </a:solidFill>
                <a:latin typeface="Calibri"/>
                <a:ea typeface="Calibri"/>
                <a:cs typeface="Calibri"/>
                <a:sym typeface="Calibri"/>
              </a:rPr>
              <a:t>SSHA</a:t>
            </a:r>
            <a:r>
              <a:rPr lang="fr-FR" sz="1800" noProof="0" dirty="0">
                <a:solidFill>
                  <a:schemeClr val="dk1"/>
                </a:solidFill>
                <a:latin typeface="Calibri"/>
                <a:ea typeface="Calibri"/>
                <a:cs typeface="Calibri"/>
                <a:sym typeface="Calibri"/>
              </a:rPr>
              <a:t> sur la zone du Gulf Stream tracées avec des carrés matérialisant les pixels de données (abscisse et ordonnées sont les indexes)</a:t>
            </a:r>
            <a:endParaRPr lang="fr-FR" noProof="0" dirty="0"/>
          </a:p>
        </p:txBody>
      </p:sp>
      <p:sp>
        <p:nvSpPr>
          <p:cNvPr id="893" name="Google Shape;893;p69"/>
          <p:cNvSpPr txBox="1"/>
          <p:nvPr/>
        </p:nvSpPr>
        <p:spPr>
          <a:xfrm>
            <a:off x="8146233" y="5163411"/>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a:ea typeface="Calibri"/>
                <a:cs typeface="Calibri"/>
                <a:sym typeface="Calibri"/>
              </a:rPr>
              <a:t>Crédit Aviso</a:t>
            </a:r>
            <a:endParaRPr lang="fr-FR" noProof="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70"/>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Données 250-m (ou “</a:t>
            </a:r>
            <a:r>
              <a:rPr lang="fr-FR" noProof="0" dirty="0" err="1"/>
              <a:t>unsmoothed</a:t>
            </a:r>
            <a:r>
              <a:rPr lang="fr-FR" noProof="0" dirty="0"/>
              <a:t>”), incluant la rugosité</a:t>
            </a:r>
          </a:p>
        </p:txBody>
      </p:sp>
      <p:sp>
        <p:nvSpPr>
          <p:cNvPr id="899" name="Google Shape;899;p70"/>
          <p:cNvSpPr txBox="1">
            <a:spLocks noGrp="1"/>
          </p:cNvSpPr>
          <p:nvPr>
            <p:ph type="body" idx="1"/>
          </p:nvPr>
        </p:nvSpPr>
        <p:spPr>
          <a:xfrm>
            <a:off x="171449" y="866775"/>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noProof="0" dirty="0"/>
              <a:t>Même principe que pour les données à 2 km : une grille « régulière » (régulière dans la géométrie des fauchées)</a:t>
            </a:r>
          </a:p>
          <a:p>
            <a:pPr marL="228600" lvl="0" indent="-228600" algn="l" rtl="0">
              <a:lnSpc>
                <a:spcPct val="90000"/>
              </a:lnSpc>
              <a:spcBef>
                <a:spcPts val="0"/>
              </a:spcBef>
              <a:spcAft>
                <a:spcPts val="0"/>
              </a:spcAft>
              <a:buClr>
                <a:schemeClr val="dk1"/>
              </a:buClr>
              <a:buSzPts val="2800"/>
              <a:buChar char="•"/>
            </a:pPr>
            <a:r>
              <a:rPr lang="fr-FR" noProof="0" dirty="0"/>
              <a:t>Les deux fauchées sont dans deux « </a:t>
            </a:r>
            <a:r>
              <a:rPr lang="fr-FR" dirty="0"/>
              <a:t>groupes » différents</a:t>
            </a:r>
          </a:p>
          <a:p>
            <a:pPr marL="228600" lvl="0" indent="-228600" algn="l" rtl="0">
              <a:lnSpc>
                <a:spcPct val="90000"/>
              </a:lnSpc>
              <a:spcBef>
                <a:spcPts val="0"/>
              </a:spcBef>
              <a:spcAft>
                <a:spcPts val="0"/>
              </a:spcAft>
              <a:buClr>
                <a:schemeClr val="dk1"/>
              </a:buClr>
              <a:buSzPts val="2800"/>
              <a:buChar char="•"/>
            </a:pPr>
            <a:r>
              <a:rPr lang="fr-FR" noProof="0" dirty="0"/>
              <a:t>Études </a:t>
            </a:r>
            <a:r>
              <a:rPr lang="fr-FR" noProof="0" dirty="0" err="1"/>
              <a:t>sub</a:t>
            </a:r>
            <a:r>
              <a:rPr lang="fr-FR" dirty="0"/>
              <a:t>méso-échelles</a:t>
            </a:r>
            <a:endParaRPr lang="fr-FR" noProof="0" dirty="0"/>
          </a:p>
        </p:txBody>
      </p:sp>
      <p:pic>
        <p:nvPicPr>
          <p:cNvPr id="3" name="Image 2" descr="Une image contenant texte, capture d’écran, carte, art&#10;&#10;Le contenu généré par l’IA peut être incorrect.">
            <a:extLst>
              <a:ext uri="{FF2B5EF4-FFF2-40B4-BE49-F238E27FC236}">
                <a16:creationId xmlns:a16="http://schemas.microsoft.com/office/drawing/2014/main" id="{5235DF6C-A4E0-DDD7-A612-05C076D744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3648" y="2308302"/>
            <a:ext cx="8088351" cy="4549698"/>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71"/>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Données de niveau 3 (L3)	</a:t>
            </a:r>
          </a:p>
        </p:txBody>
      </p:sp>
      <p:sp>
        <p:nvSpPr>
          <p:cNvPr id="905" name="Google Shape;905;p71"/>
          <p:cNvSpPr txBox="1">
            <a:spLocks noGrp="1"/>
          </p:cNvSpPr>
          <p:nvPr>
            <p:ph type="body" idx="1"/>
          </p:nvPr>
        </p:nvSpPr>
        <p:spPr>
          <a:xfrm>
            <a:off x="130626" y="872218"/>
            <a:ext cx="3917901" cy="5410200"/>
          </a:xfrm>
          <a:prstGeom prst="rect">
            <a:avLst/>
          </a:prstGeom>
          <a:noFill/>
          <a:ln>
            <a:noFill/>
          </a:ln>
        </p:spPr>
        <p:txBody>
          <a:bodyPr spcFirstLastPara="1" wrap="square" lIns="91425" tIns="45700" rIns="91425" bIns="45700" anchor="t" anchorCtr="0">
            <a:normAutofit/>
          </a:bodyPr>
          <a:lstStyle/>
          <a:p>
            <a:pPr fontAlgn="base"/>
            <a:r>
              <a:rPr lang="fr-FR" dirty="0"/>
              <a:t>Données </a:t>
            </a:r>
            <a:r>
              <a:rPr lang="fr-FR" dirty="0" err="1"/>
              <a:t>pré-traitées</a:t>
            </a:r>
            <a:r>
              <a:rPr lang="fr-FR" dirty="0"/>
              <a:t> </a:t>
            </a:r>
            <a:r>
              <a:rPr lang="fr-FR" dirty="0" err="1"/>
              <a:t>SSHA</a:t>
            </a:r>
            <a:r>
              <a:rPr lang="fr-FR" dirty="0"/>
              <a:t> sur la fauchée</a:t>
            </a:r>
          </a:p>
          <a:p>
            <a:pPr fontAlgn="base"/>
            <a:r>
              <a:rPr lang="fr-FR" noProof="0" dirty="0"/>
              <a:t>Résolutions de 2 km et 250 m (fichiers différents)</a:t>
            </a:r>
          </a:p>
          <a:p>
            <a:r>
              <a:rPr lang="fr-FR" noProof="0" dirty="0"/>
              <a:t>Données </a:t>
            </a:r>
            <a:r>
              <a:rPr lang="fr-FR" noProof="0" dirty="0" err="1"/>
              <a:t>SSHA</a:t>
            </a:r>
            <a:r>
              <a:rPr lang="fr-FR" noProof="0" dirty="0"/>
              <a:t> et Vent/vagues (jeux de données différents)</a:t>
            </a:r>
          </a:p>
        </p:txBody>
      </p:sp>
      <p:pic>
        <p:nvPicPr>
          <p:cNvPr id="3" name="Image 2" descr="Une image contenant art, carte, peinture&#10;&#10;Le contenu généré par l’IA peut être incorrect.">
            <a:extLst>
              <a:ext uri="{FF2B5EF4-FFF2-40B4-BE49-F238E27FC236}">
                <a16:creationId xmlns:a16="http://schemas.microsoft.com/office/drawing/2014/main" id="{E6C7AB28-28F0-93DD-CD91-16F8E1B928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11978" y="681038"/>
            <a:ext cx="8480022" cy="6176962"/>
          </a:xfrm>
          <a:prstGeom prst="rect">
            <a:avLst/>
          </a:prstGeom>
        </p:spPr>
      </p:pic>
      <p:sp>
        <p:nvSpPr>
          <p:cNvPr id="2" name="Google Shape;893;p69">
            <a:extLst>
              <a:ext uri="{FF2B5EF4-FFF2-40B4-BE49-F238E27FC236}">
                <a16:creationId xmlns:a16="http://schemas.microsoft.com/office/drawing/2014/main" id="{A1D6010B-2698-0E92-C061-7FE08CB0F9FD}"/>
              </a:ext>
            </a:extLst>
          </p:cNvPr>
          <p:cNvSpPr txBox="1"/>
          <p:nvPr/>
        </p:nvSpPr>
        <p:spPr>
          <a:xfrm>
            <a:off x="4492216" y="655022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a:ea typeface="Calibri"/>
                <a:cs typeface="Calibri"/>
                <a:sym typeface="Calibri"/>
              </a:rPr>
              <a:t>Crédit CLS/Cnes</a:t>
            </a:r>
            <a:endParaRPr lang="fr-FR" noProof="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72"/>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Données de niveau 4 (« L4 »)	</a:t>
            </a:r>
          </a:p>
        </p:txBody>
      </p:sp>
      <p:pic>
        <p:nvPicPr>
          <p:cNvPr id="3" name="Image 2" descr="Une image contenant texte, carte, capture d’écran&#10;&#10;Le contenu généré par l’IA peut être incorrect.">
            <a:extLst>
              <a:ext uri="{FF2B5EF4-FFF2-40B4-BE49-F238E27FC236}">
                <a16:creationId xmlns:a16="http://schemas.microsoft.com/office/drawing/2014/main" id="{47796A2C-9976-15CD-635D-3D2EF1D8A1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2139" y="681038"/>
            <a:ext cx="8919861" cy="5867030"/>
          </a:xfrm>
          <a:prstGeom prst="rect">
            <a:avLst/>
          </a:prstGeom>
        </p:spPr>
      </p:pic>
      <p:sp>
        <p:nvSpPr>
          <p:cNvPr id="911" name="Google Shape;911;p72"/>
          <p:cNvSpPr txBox="1">
            <a:spLocks noGrp="1"/>
          </p:cNvSpPr>
          <p:nvPr>
            <p:ph type="body" idx="1"/>
          </p:nvPr>
        </p:nvSpPr>
        <p:spPr>
          <a:xfrm>
            <a:off x="171449" y="828675"/>
            <a:ext cx="3263413" cy="5410200"/>
          </a:xfrm>
          <a:prstGeom prst="rect">
            <a:avLst/>
          </a:prstGeom>
          <a:noFill/>
          <a:ln>
            <a:noFill/>
          </a:ln>
        </p:spPr>
        <p:txBody>
          <a:bodyPr spcFirstLastPara="1" wrap="square" lIns="91425" tIns="45700" rIns="91425" bIns="45700" anchor="t" anchorCtr="0">
            <a:normAutofit/>
          </a:bodyPr>
          <a:lstStyle/>
          <a:p>
            <a:pPr marL="176213" indent="-176213">
              <a:spcBef>
                <a:spcPts val="0"/>
              </a:spcBef>
              <a:buClr>
                <a:schemeClr val="dk1"/>
              </a:buClr>
              <a:buSzPts val="2800"/>
            </a:pPr>
            <a:r>
              <a:rPr lang="fr-FR" noProof="0" dirty="0"/>
              <a:t>Une combinaison de tous les satellites nadirs possibles (y compris Swot) et de Swot </a:t>
            </a:r>
            <a:r>
              <a:rPr lang="fr-FR" noProof="0" dirty="0" err="1"/>
              <a:t>KaRIn</a:t>
            </a:r>
            <a:endParaRPr lang="fr-FR" noProof="0" dirty="0"/>
          </a:p>
          <a:p>
            <a:pPr marL="176213" indent="-176213">
              <a:spcBef>
                <a:spcPts val="0"/>
              </a:spcBef>
              <a:buClr>
                <a:schemeClr val="dk1"/>
              </a:buClr>
              <a:buSzPts val="2800"/>
            </a:pPr>
            <a:r>
              <a:rPr lang="fr-FR" noProof="0" dirty="0"/>
              <a:t>Q</a:t>
            </a:r>
            <a:r>
              <a:rPr lang="fr-FR" dirty="0" err="1"/>
              <a:t>uotidien</a:t>
            </a:r>
            <a:endParaRPr lang="fr-FR" noProof="0" dirty="0"/>
          </a:p>
          <a:p>
            <a:pPr marL="228600" lvl="0" indent="-50800" algn="l" rtl="0">
              <a:lnSpc>
                <a:spcPct val="90000"/>
              </a:lnSpc>
              <a:spcBef>
                <a:spcPts val="0"/>
              </a:spcBef>
              <a:spcAft>
                <a:spcPts val="0"/>
              </a:spcAft>
              <a:buClr>
                <a:schemeClr val="dk1"/>
              </a:buClr>
              <a:buSzPts val="2800"/>
              <a:buNone/>
            </a:pPr>
            <a:endParaRPr lang="fr-FR" noProof="0" dirty="0"/>
          </a:p>
        </p:txBody>
      </p:sp>
      <p:sp>
        <p:nvSpPr>
          <p:cNvPr id="2" name="Google Shape;893;p69">
            <a:extLst>
              <a:ext uri="{FF2B5EF4-FFF2-40B4-BE49-F238E27FC236}">
                <a16:creationId xmlns:a16="http://schemas.microsoft.com/office/drawing/2014/main" id="{B6E1834B-5E0A-718B-0DF4-493C32491DB9}"/>
              </a:ext>
            </a:extLst>
          </p:cNvPr>
          <p:cNvSpPr txBox="1"/>
          <p:nvPr/>
        </p:nvSpPr>
        <p:spPr>
          <a:xfrm>
            <a:off x="4492216" y="6550223"/>
            <a:ext cx="320756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400" noProof="0" dirty="0">
                <a:solidFill>
                  <a:srgbClr val="A5A5A5"/>
                </a:solidFill>
                <a:latin typeface="Calibri"/>
                <a:ea typeface="Calibri"/>
                <a:cs typeface="Calibri"/>
                <a:sym typeface="Calibri"/>
              </a:rPr>
              <a:t>Crédit CLS/Cnes</a:t>
            </a:r>
            <a:endParaRPr lang="fr-FR" noProof="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73"/>
          <p:cNvSpPr txBox="1">
            <a:spLocks noGrp="1"/>
          </p:cNvSpPr>
          <p:nvPr>
            <p:ph type="title"/>
          </p:nvPr>
        </p:nvSpPr>
        <p:spPr>
          <a:xfrm>
            <a:off x="702896" y="3046169"/>
            <a:ext cx="1136015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5400"/>
              <a:buFont typeface="Calibri"/>
              <a:buNone/>
            </a:pPr>
            <a:r>
              <a:rPr lang="fr-FR" noProof="0" dirty="0"/>
              <a:t>Calibration / validation </a:t>
            </a:r>
            <a:r>
              <a:rPr lang="fr-FR" dirty="0"/>
              <a:t>des données</a:t>
            </a:r>
            <a:r>
              <a:rPr lang="fr-FR" noProof="0" dirty="0"/>
              <a:t> Swot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74"/>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Calibration / Validation Swot 	</a:t>
            </a:r>
          </a:p>
        </p:txBody>
      </p:sp>
      <p:sp>
        <p:nvSpPr>
          <p:cNvPr id="925" name="Google Shape;925;p74"/>
          <p:cNvSpPr txBox="1">
            <a:spLocks noGrp="1"/>
          </p:cNvSpPr>
          <p:nvPr>
            <p:ph type="body" idx="1"/>
          </p:nvPr>
        </p:nvSpPr>
        <p:spPr>
          <a:xfrm>
            <a:off x="171449" y="828675"/>
            <a:ext cx="1165120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dirty="0"/>
              <a:t>« </a:t>
            </a:r>
            <a:r>
              <a:rPr lang="fr-FR" noProof="0" dirty="0" err="1"/>
              <a:t>CalVal</a:t>
            </a:r>
            <a:r>
              <a:rPr lang="fr-FR" noProof="0" dirty="0"/>
              <a:t> » globale statistique à partir d’</a:t>
            </a:r>
            <a:r>
              <a:rPr lang="fr-FR" noProof="0" dirty="0" err="1"/>
              <a:t>intercomparaisons</a:t>
            </a:r>
            <a:r>
              <a:rPr lang="fr-FR" noProof="0" dirty="0"/>
              <a:t> entre </a:t>
            </a:r>
            <a:r>
              <a:rPr lang="fr-FR" noProof="0" dirty="0" err="1"/>
              <a:t>KaRIn</a:t>
            </a:r>
            <a:r>
              <a:rPr lang="fr-FR" noProof="0" dirty="0"/>
              <a:t> et Nadir</a:t>
            </a:r>
          </a:p>
          <a:p>
            <a:pPr marL="228600" lvl="0" indent="-228600" algn="l" rtl="0">
              <a:lnSpc>
                <a:spcPct val="90000"/>
              </a:lnSpc>
              <a:spcBef>
                <a:spcPts val="1000"/>
              </a:spcBef>
              <a:spcAft>
                <a:spcPts val="0"/>
              </a:spcAft>
              <a:buClr>
                <a:schemeClr val="dk1"/>
              </a:buClr>
              <a:buSzPts val="2800"/>
              <a:buChar char="•"/>
            </a:pPr>
            <a:r>
              <a:rPr lang="fr-FR" dirty="0"/>
              <a:t>Et entre</a:t>
            </a:r>
            <a:r>
              <a:rPr lang="fr-FR" noProof="0" dirty="0"/>
              <a:t> Swot et Sentinel-3A&amp;B, Sentinel-6 Michael Freilich en mode SAR…</a:t>
            </a:r>
          </a:p>
          <a:p>
            <a:pPr marL="228600" lvl="0" indent="-50800" algn="l" rtl="0">
              <a:lnSpc>
                <a:spcPct val="90000"/>
              </a:lnSpc>
              <a:spcBef>
                <a:spcPts val="1000"/>
              </a:spcBef>
              <a:spcAft>
                <a:spcPts val="0"/>
              </a:spcAft>
              <a:buClr>
                <a:schemeClr val="dk1"/>
              </a:buClr>
              <a:buSzPts val="2800"/>
              <a:buNone/>
            </a:pPr>
            <a:endParaRPr lang="fr-FR" noProof="0" dirty="0"/>
          </a:p>
          <a:p>
            <a:pPr marL="228600" lvl="0" indent="-228600" algn="l" rtl="0">
              <a:lnSpc>
                <a:spcPct val="90000"/>
              </a:lnSpc>
              <a:spcBef>
                <a:spcPts val="1000"/>
              </a:spcBef>
              <a:spcAft>
                <a:spcPts val="0"/>
              </a:spcAft>
              <a:buClr>
                <a:schemeClr val="dk1"/>
              </a:buClr>
              <a:buSzPts val="2800"/>
              <a:buChar char="•"/>
            </a:pPr>
            <a:r>
              <a:rPr lang="fr-FR" noProof="0" dirty="0"/>
              <a:t>La validation in situ d’une dynamique à des échelles de 15 à 100 km, variant rapidement sur toute une fauchée (non plus en un seul point sur la trace, mais </a:t>
            </a:r>
            <a:r>
              <a:rPr lang="fr-FR" dirty="0"/>
              <a:t>au travers des 120 km des fauchées complètes) </a:t>
            </a:r>
            <a:r>
              <a:rPr lang="fr-FR" noProof="0" dirty="0"/>
              <a:t>est un défi</a:t>
            </a:r>
          </a:p>
          <a:p>
            <a:pPr marL="228600" lvl="0" indent="-228600" algn="l" rtl="0">
              <a:lnSpc>
                <a:spcPct val="90000"/>
              </a:lnSpc>
              <a:spcBef>
                <a:spcPts val="1000"/>
              </a:spcBef>
              <a:spcAft>
                <a:spcPts val="0"/>
              </a:spcAft>
              <a:buClr>
                <a:schemeClr val="dk1"/>
              </a:buClr>
              <a:buSzPts val="2800"/>
              <a:buChar char="•"/>
            </a:pPr>
            <a:r>
              <a:rPr lang="fr-FR" noProof="0" dirty="0"/>
              <a:t>Le satellite vole à ~7 km/s; il parcourt 420 km en une minute.</a:t>
            </a:r>
          </a:p>
          <a:p>
            <a:pPr marL="228600" lvl="0" indent="-50800" algn="l" rtl="0">
              <a:lnSpc>
                <a:spcPct val="90000"/>
              </a:lnSpc>
              <a:spcBef>
                <a:spcPts val="1000"/>
              </a:spcBef>
              <a:spcAft>
                <a:spcPts val="0"/>
              </a:spcAft>
              <a:buClr>
                <a:schemeClr val="dk1"/>
              </a:buClr>
              <a:buSzPts val="2800"/>
              <a:buNone/>
            </a:pPr>
            <a:endParaRPr lang="fr-FR" noProof="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75"/>
          <p:cNvSpPr txBox="1">
            <a:spLocks noGrp="1"/>
          </p:cNvSpPr>
          <p:nvPr>
            <p:ph type="title"/>
          </p:nvPr>
        </p:nvSpPr>
        <p:spPr>
          <a:xfrm>
            <a:off x="171449" y="136526"/>
            <a:ext cx="11877675" cy="5445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fr-FR" noProof="0" dirty="0"/>
              <a:t>Swot/</a:t>
            </a:r>
            <a:r>
              <a:rPr lang="fr-FR" noProof="0" dirty="0" err="1"/>
              <a:t>Clivar</a:t>
            </a:r>
            <a:r>
              <a:rPr lang="fr-FR" noProof="0" dirty="0"/>
              <a:t>  “</a:t>
            </a:r>
            <a:r>
              <a:rPr lang="fr-FR" noProof="0" dirty="0" err="1"/>
              <a:t>Adopt</a:t>
            </a:r>
            <a:r>
              <a:rPr lang="fr-FR" noProof="0" dirty="0"/>
              <a:t>-a-crossover”	</a:t>
            </a:r>
          </a:p>
        </p:txBody>
      </p:sp>
      <p:sp>
        <p:nvSpPr>
          <p:cNvPr id="932" name="Google Shape;932;p75"/>
          <p:cNvSpPr txBox="1">
            <a:spLocks noGrp="1"/>
          </p:cNvSpPr>
          <p:nvPr>
            <p:ph type="body" idx="1"/>
          </p:nvPr>
        </p:nvSpPr>
        <p:spPr>
          <a:xfrm>
            <a:off x="171449" y="828675"/>
            <a:ext cx="11877675" cy="5410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fr-FR" noProof="0" dirty="0"/>
              <a:t>Au cours de la phase </a:t>
            </a:r>
            <a:r>
              <a:rPr lang="fr-FR" noProof="0" dirty="0" err="1"/>
              <a:t>Calval</a:t>
            </a:r>
            <a:r>
              <a:rPr lang="fr-FR" noProof="0" dirty="0"/>
              <a:t>, les zones où deux traces au sol de Swot se croisaient au-dessus de l'océan ont été proposées pour des campagnes in situ : deux mesures par jour à ces endroits.</a:t>
            </a:r>
          </a:p>
          <a:p>
            <a:pPr marL="228600" lvl="0" indent="-228600" algn="l" rtl="0">
              <a:lnSpc>
                <a:spcPct val="90000"/>
              </a:lnSpc>
              <a:spcBef>
                <a:spcPts val="0"/>
              </a:spcBef>
              <a:spcAft>
                <a:spcPts val="0"/>
              </a:spcAft>
              <a:buClr>
                <a:schemeClr val="dk1"/>
              </a:buClr>
              <a:buSzPts val="2800"/>
              <a:buChar char="•"/>
            </a:pPr>
            <a:r>
              <a:rPr lang="fr-FR" noProof="0" dirty="0"/>
              <a:t>Série d'expériences sur le terrain approuvée par le plan international « </a:t>
            </a:r>
            <a:r>
              <a:rPr lang="fr-FR" noProof="0" dirty="0" err="1"/>
              <a:t>Adopt</a:t>
            </a:r>
            <a:r>
              <a:rPr lang="fr-FR" noProof="0" dirty="0"/>
              <a:t>-a-crossover » de </a:t>
            </a:r>
            <a:r>
              <a:rPr lang="fr-FR" noProof="0" dirty="0" err="1"/>
              <a:t>Clivar</a:t>
            </a:r>
            <a:r>
              <a:rPr lang="fr-FR" noProof="0" dirty="0"/>
              <a:t> (composante Climat et variabilité océanique du Programme mondial de recherche sur le climat) - études in situ simultanées sur l'ensemble des océans. </a:t>
            </a:r>
            <a:br>
              <a:rPr lang="fr-FR" noProof="0" dirty="0"/>
            </a:br>
            <a:r>
              <a:rPr lang="fr-FR" u="sng" noProof="0" dirty="0">
                <a:solidFill>
                  <a:schemeClr val="hlink"/>
                </a:solidFill>
                <a:hlinkClick r:id="rId3"/>
              </a:rPr>
              <a:t>https://www.swot-adac.org/</a:t>
            </a:r>
            <a:r>
              <a:rPr lang="fr-FR" noProof="0" dirty="0"/>
              <a:t> </a:t>
            </a:r>
          </a:p>
        </p:txBody>
      </p:sp>
      <p:sp>
        <p:nvSpPr>
          <p:cNvPr id="2" name="Rectangle 1">
            <a:extLst>
              <a:ext uri="{FF2B5EF4-FFF2-40B4-BE49-F238E27FC236}">
                <a16:creationId xmlns:a16="http://schemas.microsoft.com/office/drawing/2014/main" id="{BEB47901-8D45-1EC7-2578-9A9613672222}"/>
              </a:ext>
            </a:extLst>
          </p:cNvPr>
          <p:cNvSpPr/>
          <p:nvPr/>
        </p:nvSpPr>
        <p:spPr>
          <a:xfrm>
            <a:off x="10614529" y="6539688"/>
            <a:ext cx="1499128" cy="307777"/>
          </a:xfrm>
          <a:prstGeom prst="rect">
            <a:avLst/>
          </a:prstGeom>
        </p:spPr>
        <p:txBody>
          <a:bodyPr wrap="none">
            <a:spAutoFit/>
          </a:bodyPr>
          <a:lstStyle/>
          <a:p>
            <a:pPr lvl="0"/>
            <a:r>
              <a:rPr lang="fr-FR" sz="1400" noProof="0" dirty="0">
                <a:solidFill>
                  <a:schemeClr val="bg1">
                    <a:lumMod val="65000"/>
                  </a:schemeClr>
                </a:solidFill>
                <a:latin typeface="Candara" pitchFamily="34" charset="0"/>
              </a:rPr>
              <a:t>Crédit Swot-Adac</a:t>
            </a:r>
          </a:p>
        </p:txBody>
      </p:sp>
      <p:pic>
        <p:nvPicPr>
          <p:cNvPr id="3" name="Picture 2">
            <a:extLst>
              <a:ext uri="{FF2B5EF4-FFF2-40B4-BE49-F238E27FC236}">
                <a16:creationId xmlns:a16="http://schemas.microsoft.com/office/drawing/2014/main" id="{92757431-F7D2-2861-75C6-0E6958CA1DD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35315" y="4137779"/>
            <a:ext cx="8752114" cy="2720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7116B-61EE-56E6-1B35-B73A737FFD7C}"/>
              </a:ext>
            </a:extLst>
          </p:cNvPr>
          <p:cNvSpPr>
            <a:spLocks noGrp="1"/>
          </p:cNvSpPr>
          <p:nvPr>
            <p:ph type="title"/>
          </p:nvPr>
        </p:nvSpPr>
        <p:spPr/>
        <p:txBody>
          <a:bodyPr>
            <a:normAutofit fontScale="90000"/>
          </a:bodyPr>
          <a:lstStyle/>
          <a:p>
            <a:r>
              <a:rPr lang="fr-FR" noProof="0" dirty="0"/>
              <a:t>Altimétrie classique comparée à Swot	</a:t>
            </a:r>
          </a:p>
        </p:txBody>
      </p:sp>
      <p:pic>
        <p:nvPicPr>
          <p:cNvPr id="8" name="Image 7" descr="Une image contenant texte, capture d’écran, carte, violet&#10;&#10;Description générée automatiquement">
            <a:extLst>
              <a:ext uri="{FF2B5EF4-FFF2-40B4-BE49-F238E27FC236}">
                <a16:creationId xmlns:a16="http://schemas.microsoft.com/office/drawing/2014/main" id="{6DCA53E7-B922-C811-A0A7-B6959ED119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73483" y="732998"/>
            <a:ext cx="3805658" cy="2631758"/>
          </a:xfrm>
          <a:prstGeom prst="rect">
            <a:avLst/>
          </a:prstGeom>
        </p:spPr>
      </p:pic>
      <p:pic>
        <p:nvPicPr>
          <p:cNvPr id="10" name="Image 9" descr="Une image contenant texte, capture d’écran, carte&#10;&#10;Description générée automatiquement">
            <a:extLst>
              <a:ext uri="{FF2B5EF4-FFF2-40B4-BE49-F238E27FC236}">
                <a16:creationId xmlns:a16="http://schemas.microsoft.com/office/drawing/2014/main" id="{A5F165C5-8CF0-B3A1-9F4B-593BEC2416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24639" y="732997"/>
            <a:ext cx="4129913" cy="2631759"/>
          </a:xfrm>
          <a:prstGeom prst="rect">
            <a:avLst/>
          </a:prstGeom>
        </p:spPr>
      </p:pic>
      <p:pic>
        <p:nvPicPr>
          <p:cNvPr id="12" name="Image 11" descr="Une image contenant texte, capture d’écran, carte&#10;&#10;Description générée automatiquement">
            <a:extLst>
              <a:ext uri="{FF2B5EF4-FFF2-40B4-BE49-F238E27FC236}">
                <a16:creationId xmlns:a16="http://schemas.microsoft.com/office/drawing/2014/main" id="{746D5195-8B86-4F14-DE3D-DDCAFE9B54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7739" y="784817"/>
            <a:ext cx="3767969" cy="2439114"/>
          </a:xfrm>
          <a:prstGeom prst="rect">
            <a:avLst/>
          </a:prstGeom>
        </p:spPr>
      </p:pic>
      <p:pic>
        <p:nvPicPr>
          <p:cNvPr id="14" name="Image 13" descr="Une image contenant capture d’écran, art&#10;&#10;Description générée automatiquement">
            <a:extLst>
              <a:ext uri="{FF2B5EF4-FFF2-40B4-BE49-F238E27FC236}">
                <a16:creationId xmlns:a16="http://schemas.microsoft.com/office/drawing/2014/main" id="{85A72C74-8E9E-136E-61C0-74E39E6542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70046" y="3864707"/>
            <a:ext cx="3805658" cy="2301627"/>
          </a:xfrm>
          <a:prstGeom prst="rect">
            <a:avLst/>
          </a:prstGeom>
        </p:spPr>
      </p:pic>
      <p:pic>
        <p:nvPicPr>
          <p:cNvPr id="16" name="Image 15" descr="Une image contenant texte, capture d’écran, carte&#10;&#10;Description générée automatiquement">
            <a:extLst>
              <a:ext uri="{FF2B5EF4-FFF2-40B4-BE49-F238E27FC236}">
                <a16:creationId xmlns:a16="http://schemas.microsoft.com/office/drawing/2014/main" id="{FEE0F285-0786-97D5-A4EF-DBF1D8F8FED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7738" y="3864707"/>
            <a:ext cx="3767969" cy="2301627"/>
          </a:xfrm>
          <a:prstGeom prst="rect">
            <a:avLst/>
          </a:prstGeom>
        </p:spPr>
      </p:pic>
      <p:sp>
        <p:nvSpPr>
          <p:cNvPr id="17" name="ZoneTexte 16">
            <a:extLst>
              <a:ext uri="{FF2B5EF4-FFF2-40B4-BE49-F238E27FC236}">
                <a16:creationId xmlns:a16="http://schemas.microsoft.com/office/drawing/2014/main" id="{33A7D890-00DD-ABF2-CFFF-95824DDFEB11}"/>
              </a:ext>
            </a:extLst>
          </p:cNvPr>
          <p:cNvSpPr txBox="1"/>
          <p:nvPr/>
        </p:nvSpPr>
        <p:spPr>
          <a:xfrm>
            <a:off x="866853" y="3167249"/>
            <a:ext cx="2309735" cy="646331"/>
          </a:xfrm>
          <a:prstGeom prst="rect">
            <a:avLst/>
          </a:prstGeom>
          <a:noFill/>
        </p:spPr>
        <p:txBody>
          <a:bodyPr wrap="none" rtlCol="0">
            <a:spAutoFit/>
          </a:bodyPr>
          <a:lstStyle/>
          <a:p>
            <a:pPr algn="ctr"/>
            <a:r>
              <a:rPr lang="fr-FR" noProof="0" dirty="0"/>
              <a:t>Anomalies en 10 jours</a:t>
            </a:r>
            <a:br>
              <a:rPr lang="fr-FR" noProof="0" dirty="0"/>
            </a:br>
            <a:r>
              <a:rPr lang="fr-FR" noProof="0" dirty="0"/>
              <a:t>Jason-3+Sentinel-6MF</a:t>
            </a:r>
          </a:p>
        </p:txBody>
      </p:sp>
      <p:sp>
        <p:nvSpPr>
          <p:cNvPr id="18" name="ZoneTexte 17">
            <a:extLst>
              <a:ext uri="{FF2B5EF4-FFF2-40B4-BE49-F238E27FC236}">
                <a16:creationId xmlns:a16="http://schemas.microsoft.com/office/drawing/2014/main" id="{0E65B783-65F6-EDFC-1F55-A0A364213C50}"/>
              </a:ext>
            </a:extLst>
          </p:cNvPr>
          <p:cNvSpPr txBox="1"/>
          <p:nvPr/>
        </p:nvSpPr>
        <p:spPr>
          <a:xfrm>
            <a:off x="4057813" y="3238166"/>
            <a:ext cx="4104946" cy="646331"/>
          </a:xfrm>
          <a:prstGeom prst="rect">
            <a:avLst/>
          </a:prstGeom>
          <a:noFill/>
        </p:spPr>
        <p:txBody>
          <a:bodyPr wrap="square" rtlCol="0">
            <a:spAutoFit/>
          </a:bodyPr>
          <a:lstStyle/>
          <a:p>
            <a:pPr algn="ctr"/>
            <a:r>
              <a:rPr lang="fr-FR" noProof="0" dirty="0"/>
              <a:t>Grilles d’anomalies calculées en utilisant 7 satellites</a:t>
            </a:r>
          </a:p>
        </p:txBody>
      </p:sp>
      <p:sp>
        <p:nvSpPr>
          <p:cNvPr id="19" name="ZoneTexte 18">
            <a:extLst>
              <a:ext uri="{FF2B5EF4-FFF2-40B4-BE49-F238E27FC236}">
                <a16:creationId xmlns:a16="http://schemas.microsoft.com/office/drawing/2014/main" id="{0C37469F-1E0C-5F54-86A7-681F68B7A7DF}"/>
              </a:ext>
            </a:extLst>
          </p:cNvPr>
          <p:cNvSpPr txBox="1"/>
          <p:nvPr/>
        </p:nvSpPr>
        <p:spPr>
          <a:xfrm>
            <a:off x="8557394" y="3261697"/>
            <a:ext cx="3225511" cy="646331"/>
          </a:xfrm>
          <a:prstGeom prst="rect">
            <a:avLst/>
          </a:prstGeom>
          <a:noFill/>
        </p:spPr>
        <p:txBody>
          <a:bodyPr wrap="square" rtlCol="0">
            <a:spAutoFit/>
          </a:bodyPr>
          <a:lstStyle/>
          <a:p>
            <a:pPr algn="ctr"/>
            <a:r>
              <a:rPr lang="fr-FR" noProof="0" dirty="0"/>
              <a:t>Vitesses déduites des grilles</a:t>
            </a:r>
            <a:br>
              <a:rPr lang="fr-FR" noProof="0" dirty="0"/>
            </a:br>
            <a:r>
              <a:rPr lang="fr-FR" dirty="0"/>
              <a:t>calculées en utilisant 7 satellites</a:t>
            </a:r>
            <a:endParaRPr lang="fr-FR" noProof="0" dirty="0"/>
          </a:p>
        </p:txBody>
      </p:sp>
      <p:sp>
        <p:nvSpPr>
          <p:cNvPr id="20" name="ZoneTexte 19">
            <a:extLst>
              <a:ext uri="{FF2B5EF4-FFF2-40B4-BE49-F238E27FC236}">
                <a16:creationId xmlns:a16="http://schemas.microsoft.com/office/drawing/2014/main" id="{228089E4-E419-70A7-E350-92F332CCF09E}"/>
              </a:ext>
            </a:extLst>
          </p:cNvPr>
          <p:cNvSpPr txBox="1"/>
          <p:nvPr/>
        </p:nvSpPr>
        <p:spPr>
          <a:xfrm>
            <a:off x="486684" y="6111475"/>
            <a:ext cx="3070071" cy="369332"/>
          </a:xfrm>
          <a:prstGeom prst="rect">
            <a:avLst/>
          </a:prstGeom>
          <a:noFill/>
        </p:spPr>
        <p:txBody>
          <a:bodyPr wrap="none" rtlCol="0">
            <a:spAutoFit/>
          </a:bodyPr>
          <a:lstStyle/>
          <a:p>
            <a:r>
              <a:rPr lang="fr-FR" noProof="0" dirty="0"/>
              <a:t>Anomalies en 10 jours de Swot</a:t>
            </a:r>
          </a:p>
        </p:txBody>
      </p:sp>
      <p:sp>
        <p:nvSpPr>
          <p:cNvPr id="21" name="ZoneTexte 20">
            <a:extLst>
              <a:ext uri="{FF2B5EF4-FFF2-40B4-BE49-F238E27FC236}">
                <a16:creationId xmlns:a16="http://schemas.microsoft.com/office/drawing/2014/main" id="{27FE8915-82B7-2D36-93E8-0BD7AE33ECC7}"/>
              </a:ext>
            </a:extLst>
          </p:cNvPr>
          <p:cNvSpPr txBox="1"/>
          <p:nvPr/>
        </p:nvSpPr>
        <p:spPr>
          <a:xfrm>
            <a:off x="8291175" y="6106727"/>
            <a:ext cx="3757947" cy="369332"/>
          </a:xfrm>
          <a:prstGeom prst="rect">
            <a:avLst/>
          </a:prstGeom>
          <a:noFill/>
        </p:spPr>
        <p:txBody>
          <a:bodyPr wrap="square" rtlCol="0">
            <a:spAutoFit/>
          </a:bodyPr>
          <a:lstStyle/>
          <a:p>
            <a:r>
              <a:rPr lang="fr-FR" noProof="0" dirty="0"/>
              <a:t>Vitesses déduites de 10 jours de Swot</a:t>
            </a:r>
          </a:p>
        </p:txBody>
      </p:sp>
      <p:sp>
        <p:nvSpPr>
          <p:cNvPr id="3" name="ZoneTexte 2">
            <a:extLst>
              <a:ext uri="{FF2B5EF4-FFF2-40B4-BE49-F238E27FC236}">
                <a16:creationId xmlns:a16="http://schemas.microsoft.com/office/drawing/2014/main" id="{93E11CCD-6C5E-365E-3A5A-C3494977298E}"/>
              </a:ext>
            </a:extLst>
          </p:cNvPr>
          <p:cNvSpPr txBox="1"/>
          <p:nvPr/>
        </p:nvSpPr>
        <p:spPr>
          <a:xfrm>
            <a:off x="4370170" y="6107497"/>
            <a:ext cx="3413883" cy="369332"/>
          </a:xfrm>
          <a:prstGeom prst="rect">
            <a:avLst/>
          </a:prstGeom>
          <a:noFill/>
        </p:spPr>
        <p:txBody>
          <a:bodyPr wrap="none" rtlCol="0">
            <a:spAutoFit/>
          </a:bodyPr>
          <a:lstStyle/>
          <a:p>
            <a:r>
              <a:rPr lang="fr-FR" noProof="0" dirty="0"/>
              <a:t>Anomalies à partir d’un cycle Swot</a:t>
            </a:r>
          </a:p>
        </p:txBody>
      </p:sp>
      <p:pic>
        <p:nvPicPr>
          <p:cNvPr id="5" name="Image 4" descr="Une image contenant texte, capture d’écran, carte&#10;&#10;Description générée automatiquement">
            <a:extLst>
              <a:ext uri="{FF2B5EF4-FFF2-40B4-BE49-F238E27FC236}">
                <a16:creationId xmlns:a16="http://schemas.microsoft.com/office/drawing/2014/main" id="{80B8C363-D229-00EB-6956-07289E4BE20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024639" y="3884497"/>
            <a:ext cx="4128732" cy="2281838"/>
          </a:xfrm>
          <a:prstGeom prst="rect">
            <a:avLst/>
          </a:prstGeom>
        </p:spPr>
      </p:pic>
      <p:sp>
        <p:nvSpPr>
          <p:cNvPr id="4" name="Rectangle 3">
            <a:extLst>
              <a:ext uri="{FF2B5EF4-FFF2-40B4-BE49-F238E27FC236}">
                <a16:creationId xmlns:a16="http://schemas.microsoft.com/office/drawing/2014/main" id="{2D1B4A94-64EF-0F76-A46F-D14D13C20F21}"/>
              </a:ext>
            </a:extLst>
          </p:cNvPr>
          <p:cNvSpPr/>
          <p:nvPr/>
        </p:nvSpPr>
        <p:spPr>
          <a:xfrm>
            <a:off x="1162012" y="6499333"/>
            <a:ext cx="1090235" cy="307777"/>
          </a:xfrm>
          <a:prstGeom prst="rect">
            <a:avLst/>
          </a:prstGeom>
        </p:spPr>
        <p:txBody>
          <a:bodyPr wrap="none">
            <a:spAutoFit/>
          </a:bodyPr>
          <a:lstStyle/>
          <a:p>
            <a:pPr lvl="0"/>
            <a:r>
              <a:rPr lang="fr-FR" sz="1400" noProof="0" dirty="0">
                <a:solidFill>
                  <a:schemeClr val="bg1">
                    <a:lumMod val="65000"/>
                  </a:schemeClr>
                </a:solidFill>
                <a:latin typeface="Candara" pitchFamily="34" charset="0"/>
              </a:rPr>
              <a:t>Crédit Aviso</a:t>
            </a:r>
          </a:p>
        </p:txBody>
      </p:sp>
    </p:spTree>
    <p:extLst>
      <p:ext uri="{BB962C8B-B14F-4D97-AF65-F5344CB8AC3E}">
        <p14:creationId xmlns:p14="http://schemas.microsoft.com/office/powerpoint/2010/main" val="8373332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E72DAC-687F-4FF5-0B64-4A6C7676959D}"/>
              </a:ext>
            </a:extLst>
          </p:cNvPr>
          <p:cNvSpPr>
            <a:spLocks noGrp="1"/>
          </p:cNvSpPr>
          <p:nvPr>
            <p:ph type="title"/>
          </p:nvPr>
        </p:nvSpPr>
        <p:spPr/>
        <p:txBody>
          <a:bodyPr>
            <a:normAutofit fontScale="90000"/>
          </a:bodyPr>
          <a:lstStyle/>
          <a:p>
            <a:r>
              <a:rPr lang="fr-FR" noProof="0" dirty="0"/>
              <a:t>Exemple : campagne “</a:t>
            </a:r>
            <a:r>
              <a:rPr lang="fr-FR" noProof="0" dirty="0" err="1"/>
              <a:t>BioSwot</a:t>
            </a:r>
            <a:r>
              <a:rPr lang="fr-FR" noProof="0" dirty="0"/>
              <a:t>”	</a:t>
            </a:r>
          </a:p>
        </p:txBody>
      </p:sp>
      <p:pic>
        <p:nvPicPr>
          <p:cNvPr id="5" name="Espace réservé du contenu 4">
            <a:extLst>
              <a:ext uri="{FF2B5EF4-FFF2-40B4-BE49-F238E27FC236}">
                <a16:creationId xmlns:a16="http://schemas.microsoft.com/office/drawing/2014/main" id="{599E59A3-C531-A5AE-CA18-75ED1FD34EB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61923" y="860425"/>
            <a:ext cx="3119337" cy="2339975"/>
          </a:xfrm>
        </p:spPr>
      </p:pic>
      <p:sp>
        <p:nvSpPr>
          <p:cNvPr id="16" name="Espace réservé du contenu 15">
            <a:extLst>
              <a:ext uri="{FF2B5EF4-FFF2-40B4-BE49-F238E27FC236}">
                <a16:creationId xmlns:a16="http://schemas.microsoft.com/office/drawing/2014/main" id="{214C1B7F-0A8F-2AC4-DBB8-DA4916B06F9C}"/>
              </a:ext>
            </a:extLst>
          </p:cNvPr>
          <p:cNvSpPr>
            <a:spLocks noGrp="1"/>
          </p:cNvSpPr>
          <p:nvPr>
            <p:ph sz="half" idx="2"/>
          </p:nvPr>
        </p:nvSpPr>
        <p:spPr>
          <a:xfrm>
            <a:off x="6172200" y="860425"/>
            <a:ext cx="5886450" cy="2568575"/>
          </a:xfrm>
        </p:spPr>
        <p:txBody>
          <a:bodyPr/>
          <a:lstStyle/>
          <a:p>
            <a:pPr marL="0" indent="0">
              <a:buNone/>
            </a:pPr>
            <a:r>
              <a:rPr lang="fr-FR" dirty="0"/>
              <a:t>La campagne </a:t>
            </a:r>
            <a:r>
              <a:rPr lang="fr-FR" dirty="0" err="1"/>
              <a:t>BioSwot</a:t>
            </a:r>
            <a:r>
              <a:rPr lang="fr-FR" dirty="0"/>
              <a:t>-Med visait à mettre en évidence les facteurs déterminants de la diversité du phytoplancton en Méditerranée occidentale, en exploitant les observations Swot.</a:t>
            </a:r>
            <a:endParaRPr lang="en-US" dirty="0"/>
          </a:p>
        </p:txBody>
      </p:sp>
      <p:pic>
        <p:nvPicPr>
          <p:cNvPr id="7" name="Image 6">
            <a:extLst>
              <a:ext uri="{FF2B5EF4-FFF2-40B4-BE49-F238E27FC236}">
                <a16:creationId xmlns:a16="http://schemas.microsoft.com/office/drawing/2014/main" id="{BB861E25-4768-4901-A963-57E21FAEDB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640" y="3343661"/>
            <a:ext cx="2236150" cy="2981533"/>
          </a:xfrm>
          <a:prstGeom prst="rect">
            <a:avLst/>
          </a:prstGeom>
        </p:spPr>
      </p:pic>
      <p:pic>
        <p:nvPicPr>
          <p:cNvPr id="11" name="Image 10">
            <a:extLst>
              <a:ext uri="{FF2B5EF4-FFF2-40B4-BE49-F238E27FC236}">
                <a16:creationId xmlns:a16="http://schemas.microsoft.com/office/drawing/2014/main" id="{7C267F5A-BCAB-FA2A-7813-D372ED6FC8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1260" y="4245637"/>
            <a:ext cx="3119336" cy="2079557"/>
          </a:xfrm>
          <a:prstGeom prst="rect">
            <a:avLst/>
          </a:prstGeom>
        </p:spPr>
      </p:pic>
      <p:pic>
        <p:nvPicPr>
          <p:cNvPr id="13" name="Image 12">
            <a:extLst>
              <a:ext uri="{FF2B5EF4-FFF2-40B4-BE49-F238E27FC236}">
                <a16:creationId xmlns:a16="http://schemas.microsoft.com/office/drawing/2014/main" id="{7A0B597D-6BE7-69F0-9149-D5624B16258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19860" y="3343661"/>
            <a:ext cx="3943351" cy="3320086"/>
          </a:xfrm>
          <a:prstGeom prst="rect">
            <a:avLst/>
          </a:prstGeom>
        </p:spPr>
      </p:pic>
      <p:pic>
        <p:nvPicPr>
          <p:cNvPr id="15" name="Image 14">
            <a:extLst>
              <a:ext uri="{FF2B5EF4-FFF2-40B4-BE49-F238E27FC236}">
                <a16:creationId xmlns:a16="http://schemas.microsoft.com/office/drawing/2014/main" id="{5B3355AA-0D5B-074D-F3BF-159C620B23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45554" y="1254849"/>
            <a:ext cx="1962351" cy="2616468"/>
          </a:xfrm>
          <a:prstGeom prst="rect">
            <a:avLst/>
          </a:prstGeom>
        </p:spPr>
      </p:pic>
    </p:spTree>
    <p:extLst>
      <p:ext uri="{BB962C8B-B14F-4D97-AF65-F5344CB8AC3E}">
        <p14:creationId xmlns:p14="http://schemas.microsoft.com/office/powerpoint/2010/main" val="1529546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rte&#10;&#10;Le contenu généré par l’IA peut être incorrect.">
            <a:extLst>
              <a:ext uri="{FF2B5EF4-FFF2-40B4-BE49-F238E27FC236}">
                <a16:creationId xmlns:a16="http://schemas.microsoft.com/office/drawing/2014/main" id="{B8D2C17E-7C18-7856-6427-065E4F1ADD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1900" y="681039"/>
            <a:ext cx="8420100" cy="4207518"/>
          </a:xfrm>
          <a:prstGeom prst="rect">
            <a:avLst/>
          </a:prstGeom>
        </p:spPr>
      </p:pic>
      <p:sp>
        <p:nvSpPr>
          <p:cNvPr id="2" name="Titre 1"/>
          <p:cNvSpPr>
            <a:spLocks noGrp="1"/>
          </p:cNvSpPr>
          <p:nvPr>
            <p:ph type="title"/>
          </p:nvPr>
        </p:nvSpPr>
        <p:spPr/>
        <p:txBody>
          <a:bodyPr>
            <a:normAutofit fontScale="90000"/>
          </a:bodyPr>
          <a:lstStyle/>
          <a:p>
            <a:r>
              <a:rPr lang="fr-FR" noProof="0" dirty="0"/>
              <a:t>Couverture « basse » / haute résolution Swot	</a:t>
            </a:r>
          </a:p>
        </p:txBody>
      </p:sp>
      <p:sp>
        <p:nvSpPr>
          <p:cNvPr id="6" name="Espace réservé du contenu 5">
            <a:extLst>
              <a:ext uri="{FF2B5EF4-FFF2-40B4-BE49-F238E27FC236}">
                <a16:creationId xmlns:a16="http://schemas.microsoft.com/office/drawing/2014/main" id="{F3D1A965-2E89-1FFB-3882-51183865D610}"/>
              </a:ext>
            </a:extLst>
          </p:cNvPr>
          <p:cNvSpPr>
            <a:spLocks noGrp="1"/>
          </p:cNvSpPr>
          <p:nvPr>
            <p:ph idx="1"/>
          </p:nvPr>
        </p:nvSpPr>
        <p:spPr>
          <a:xfrm>
            <a:off x="171450" y="828674"/>
            <a:ext cx="3700464" cy="5892799"/>
          </a:xfrm>
        </p:spPr>
        <p:txBody>
          <a:bodyPr>
            <a:normAutofit lnSpcReduction="10000"/>
          </a:bodyPr>
          <a:lstStyle/>
          <a:p>
            <a:r>
              <a:rPr lang="fr-FR" noProof="0" dirty="0"/>
              <a:t>Swot est en “haute” résolution sur les eaux continentales (zones rouges sur la carte)</a:t>
            </a:r>
          </a:p>
          <a:p>
            <a:r>
              <a:rPr lang="fr-FR" noProof="0" dirty="0"/>
              <a:t>Sur le reste de la Terre, les mesures ne </a:t>
            </a:r>
            <a:r>
              <a:rPr lang="fr-FR" noProof="0"/>
              <a:t>sont que en </a:t>
            </a:r>
            <a:r>
              <a:rPr lang="fr-FR" noProof="0" dirty="0"/>
              <a:t>« basse » résolution (mais déjà plus haute que l’altimétrie classique)</a:t>
            </a:r>
          </a:p>
          <a:p>
            <a:r>
              <a:rPr lang="fr-FR" noProof="0" dirty="0"/>
              <a:t>Un sous-cycle de 10 jours permet une couverture globale (cycle complet de 21 jours)</a:t>
            </a:r>
          </a:p>
        </p:txBody>
      </p:sp>
      <p:sp>
        <p:nvSpPr>
          <p:cNvPr id="104454" name="ZoneTexte 10"/>
          <p:cNvSpPr txBox="1">
            <a:spLocks noChangeArrowheads="1"/>
          </p:cNvSpPr>
          <p:nvPr/>
        </p:nvSpPr>
        <p:spPr bwMode="auto">
          <a:xfrm>
            <a:off x="7981950" y="4027205"/>
            <a:ext cx="38074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sz="1200" noProof="0" dirty="0"/>
              <a:t>+ 4 zones de 120x120 km</a:t>
            </a:r>
            <a:r>
              <a:rPr lang="fr-FR" sz="1200" baseline="30000" noProof="0" dirty="0"/>
              <a:t>2</a:t>
            </a:r>
            <a:r>
              <a:rPr lang="fr-FR" sz="1200" noProof="0" dirty="0"/>
              <a:t> sur océan / glaces de mer</a:t>
            </a:r>
          </a:p>
        </p:txBody>
      </p:sp>
      <p:pic>
        <p:nvPicPr>
          <p:cNvPr id="9" name="Image 8" descr="Une image contenant capture d’écran, conception&#10;&#10;Le contenu généré par l’IA peut être incorrect.">
            <a:extLst>
              <a:ext uri="{FF2B5EF4-FFF2-40B4-BE49-F238E27FC236}">
                <a16:creationId xmlns:a16="http://schemas.microsoft.com/office/drawing/2014/main" id="{DD3FB369-FA86-996D-C7C0-617DB8ED3E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6956" y="4759644"/>
            <a:ext cx="2625408" cy="2100327"/>
          </a:xfrm>
          <a:prstGeom prst="rect">
            <a:avLst/>
          </a:prstGeom>
        </p:spPr>
      </p:pic>
      <p:sp>
        <p:nvSpPr>
          <p:cNvPr id="10" name="Espace réservé du contenu 5">
            <a:extLst>
              <a:ext uri="{FF2B5EF4-FFF2-40B4-BE49-F238E27FC236}">
                <a16:creationId xmlns:a16="http://schemas.microsoft.com/office/drawing/2014/main" id="{93D74285-C09E-E4AA-3C7C-1E434F9A58D7}"/>
              </a:ext>
            </a:extLst>
          </p:cNvPr>
          <p:cNvSpPr txBox="1">
            <a:spLocks/>
          </p:cNvSpPr>
          <p:nvPr/>
        </p:nvSpPr>
        <p:spPr>
          <a:xfrm>
            <a:off x="7472364" y="5188502"/>
            <a:ext cx="4813616" cy="16694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Des zones côtières également en “haute” résolution (ex. en rouges sur l’ouest de la France, à gauche)</a:t>
            </a:r>
          </a:p>
        </p:txBody>
      </p:sp>
    </p:spTree>
    <p:extLst>
      <p:ext uri="{BB962C8B-B14F-4D97-AF65-F5344CB8AC3E}">
        <p14:creationId xmlns:p14="http://schemas.microsoft.com/office/powerpoint/2010/main" val="4202107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p:nvPr/>
        </p:nvPicPr>
        <p:blipFill>
          <a:blip r:embed="rId3" cstate="email">
            <a:extLst>
              <a:ext uri="{28A0092B-C50C-407E-A947-70E740481C1C}">
                <a14:useLocalDpi xmlns:a14="http://schemas.microsoft.com/office/drawing/2010/main"/>
              </a:ext>
            </a:extLst>
          </a:blip>
          <a:stretch>
            <a:fillRect/>
          </a:stretch>
        </p:blipFill>
        <p:spPr bwMode="auto">
          <a:xfrm>
            <a:off x="4016329" y="2791199"/>
            <a:ext cx="8175671" cy="4066801"/>
          </a:xfrm>
          <a:prstGeom prst="rect">
            <a:avLst/>
          </a:prstGeom>
          <a:noFill/>
          <a:ln w="9525">
            <a:noFill/>
            <a:miter lim="800000"/>
            <a:headEnd/>
            <a:tailEnd/>
          </a:ln>
        </p:spPr>
      </p:pic>
      <p:sp>
        <p:nvSpPr>
          <p:cNvPr id="7" name="Titre 6">
            <a:extLst>
              <a:ext uri="{FF2B5EF4-FFF2-40B4-BE49-F238E27FC236}">
                <a16:creationId xmlns:a16="http://schemas.microsoft.com/office/drawing/2014/main" id="{E0F1603D-484E-EC90-BAD7-FC3DBCADDF3D}"/>
              </a:ext>
            </a:extLst>
          </p:cNvPr>
          <p:cNvSpPr>
            <a:spLocks noGrp="1"/>
          </p:cNvSpPr>
          <p:nvPr>
            <p:ph type="title"/>
          </p:nvPr>
        </p:nvSpPr>
        <p:spPr/>
        <p:txBody>
          <a:bodyPr>
            <a:normAutofit fontScale="90000"/>
          </a:bodyPr>
          <a:lstStyle/>
          <a:p>
            <a:r>
              <a:rPr lang="fr-FR" noProof="0" dirty="0"/>
              <a:t>Deux orbites pour Swot</a:t>
            </a:r>
            <a:r>
              <a:rPr lang="fr-FR" dirty="0"/>
              <a:t> : orbite </a:t>
            </a:r>
            <a:r>
              <a:rPr lang="fr-FR" dirty="0" err="1"/>
              <a:t>calval</a:t>
            </a:r>
            <a:r>
              <a:rPr lang="fr-FR" noProof="0" dirty="0"/>
              <a:t>	</a:t>
            </a:r>
          </a:p>
        </p:txBody>
      </p:sp>
      <p:sp>
        <p:nvSpPr>
          <p:cNvPr id="12" name="Espace réservé du contenu 11">
            <a:extLst>
              <a:ext uri="{FF2B5EF4-FFF2-40B4-BE49-F238E27FC236}">
                <a16:creationId xmlns:a16="http://schemas.microsoft.com/office/drawing/2014/main" id="{CEA910D2-E7D7-4398-9854-12C8D0521B0D}"/>
              </a:ext>
            </a:extLst>
          </p:cNvPr>
          <p:cNvSpPr>
            <a:spLocks noGrp="1"/>
          </p:cNvSpPr>
          <p:nvPr>
            <p:ph idx="1"/>
          </p:nvPr>
        </p:nvSpPr>
        <p:spPr>
          <a:xfrm>
            <a:off x="171449" y="828675"/>
            <a:ext cx="11877675" cy="2857977"/>
          </a:xfrm>
        </p:spPr>
        <p:txBody>
          <a:bodyPr>
            <a:normAutofit fontScale="85000" lnSpcReduction="20000"/>
          </a:bodyPr>
          <a:lstStyle/>
          <a:p>
            <a:pPr marL="0" indent="0">
              <a:buNone/>
            </a:pPr>
            <a:r>
              <a:rPr lang="fr-FR" b="1" noProof="0" dirty="0"/>
              <a:t>Six premiers mois (déc. 2022- juil. 2023) : orbite « </a:t>
            </a:r>
            <a:r>
              <a:rPr lang="fr-FR" b="1" noProof="0" dirty="0" err="1"/>
              <a:t>Calval</a:t>
            </a:r>
            <a:r>
              <a:rPr lang="fr-FR" b="1" noProof="0" dirty="0"/>
              <a:t> » à 1 jour</a:t>
            </a:r>
            <a:endParaRPr lang="fr-FR" noProof="0" dirty="0"/>
          </a:p>
          <a:p>
            <a:r>
              <a:rPr lang="fr-FR" noProof="0" dirty="0"/>
              <a:t>1</a:t>
            </a:r>
            <a:r>
              <a:rPr lang="fr-FR" baseline="30000" noProof="0" dirty="0"/>
              <a:t>ers</a:t>
            </a:r>
            <a:r>
              <a:rPr lang="fr-FR" noProof="0" dirty="0"/>
              <a:t> 3 mois – vérification des instruments (2022/12/16 → 2023/03/29) (pratiquement pas de données générées / diffusées)</a:t>
            </a:r>
          </a:p>
          <a:p>
            <a:r>
              <a:rPr lang="fr-FR" noProof="0" dirty="0"/>
              <a:t>2</a:t>
            </a:r>
            <a:r>
              <a:rPr lang="fr-FR" baseline="30000" noProof="0" dirty="0"/>
              <a:t>nd </a:t>
            </a:r>
            <a:r>
              <a:rPr lang="fr-FR" noProof="0" dirty="0"/>
              <a:t> 3 mois – orbite de validation (2023/03/29 → 2023/07/10 ; décalage de ~14 h durant la période)</a:t>
            </a:r>
          </a:p>
          <a:p>
            <a:pPr marL="285750" indent="-285750">
              <a:buFont typeface="Wingdings" panose="05000000000000000000" pitchFamily="2" charset="2"/>
              <a:buChar char="Ø"/>
            </a:pPr>
            <a:r>
              <a:rPr lang="fr-FR" noProof="0" dirty="0">
                <a:solidFill>
                  <a:srgbClr val="0070C0"/>
                </a:solidFill>
              </a:rPr>
              <a:t>Idéal pour l’étude de petits phénomènes variant rapidement (mais couverture très lâche)</a:t>
            </a:r>
          </a:p>
          <a:p>
            <a:pPr marL="285750" indent="-285750">
              <a:buFont typeface="Wingdings" panose="05000000000000000000" pitchFamily="2" charset="2"/>
              <a:buChar char="Ø"/>
            </a:pPr>
            <a:r>
              <a:rPr lang="fr-FR" noProof="0" dirty="0">
                <a:solidFill>
                  <a:srgbClr val="0070C0"/>
                </a:solidFill>
              </a:rPr>
              <a:t>Calibration &amp; validation </a:t>
            </a:r>
            <a:br>
              <a:rPr lang="fr-FR" noProof="0" dirty="0">
                <a:solidFill>
                  <a:srgbClr val="0070C0"/>
                </a:solidFill>
              </a:rPr>
            </a:br>
            <a:r>
              <a:rPr lang="fr-FR" noProof="0" dirty="0">
                <a:solidFill>
                  <a:srgbClr val="0070C0"/>
                </a:solidFill>
              </a:rPr>
              <a:t>des mesures</a:t>
            </a:r>
          </a:p>
          <a:p>
            <a:endParaRPr lang="fr-FR" noProof="0" dirty="0"/>
          </a:p>
        </p:txBody>
      </p:sp>
      <p:pic>
        <p:nvPicPr>
          <p:cNvPr id="4" name="Image 3" descr="Une image contenant Terre, carte&#10;&#10;Description générée automatiquement">
            <a:extLst>
              <a:ext uri="{FF2B5EF4-FFF2-40B4-BE49-F238E27FC236}">
                <a16:creationId xmlns:a16="http://schemas.microsoft.com/office/drawing/2014/main" id="{EF6530F1-C837-6D8E-E4EC-955A73A1F0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7385" y="3686652"/>
            <a:ext cx="2878944" cy="3160813"/>
          </a:xfrm>
          <a:prstGeom prst="rect">
            <a:avLst/>
          </a:prstGeom>
        </p:spPr>
      </p:pic>
      <p:sp>
        <p:nvSpPr>
          <p:cNvPr id="3" name="Rectangle 2">
            <a:extLst>
              <a:ext uri="{FF2B5EF4-FFF2-40B4-BE49-F238E27FC236}">
                <a16:creationId xmlns:a16="http://schemas.microsoft.com/office/drawing/2014/main" id="{515F737B-66B2-9626-24EB-F0B2701A2FDF}"/>
              </a:ext>
            </a:extLst>
          </p:cNvPr>
          <p:cNvSpPr/>
          <p:nvPr/>
        </p:nvSpPr>
        <p:spPr>
          <a:xfrm>
            <a:off x="481788" y="6048573"/>
            <a:ext cx="1090235" cy="307777"/>
          </a:xfrm>
          <a:prstGeom prst="rect">
            <a:avLst/>
          </a:prstGeom>
        </p:spPr>
        <p:txBody>
          <a:bodyPr wrap="none">
            <a:spAutoFit/>
          </a:bodyPr>
          <a:lstStyle/>
          <a:p>
            <a:pPr lvl="0"/>
            <a:r>
              <a:rPr lang="fr-FR" sz="1400" noProof="0" dirty="0">
                <a:solidFill>
                  <a:schemeClr val="bg1">
                    <a:lumMod val="65000"/>
                  </a:schemeClr>
                </a:solidFill>
                <a:latin typeface="Candara" pitchFamily="34" charset="0"/>
              </a:rPr>
              <a:t>Crédit Aviso</a:t>
            </a:r>
          </a:p>
        </p:txBody>
      </p:sp>
      <p:sp>
        <p:nvSpPr>
          <p:cNvPr id="5" name="Rectangle 4">
            <a:extLst>
              <a:ext uri="{FF2B5EF4-FFF2-40B4-BE49-F238E27FC236}">
                <a16:creationId xmlns:a16="http://schemas.microsoft.com/office/drawing/2014/main" id="{09F7B82D-598E-C8D3-23A3-0C90086AFDE2}"/>
              </a:ext>
            </a:extLst>
          </p:cNvPr>
          <p:cNvSpPr/>
          <p:nvPr/>
        </p:nvSpPr>
        <p:spPr>
          <a:xfrm>
            <a:off x="10614529" y="6539688"/>
            <a:ext cx="1499128" cy="307777"/>
          </a:xfrm>
          <a:prstGeom prst="rect">
            <a:avLst/>
          </a:prstGeom>
        </p:spPr>
        <p:txBody>
          <a:bodyPr wrap="none">
            <a:spAutoFit/>
          </a:bodyPr>
          <a:lstStyle/>
          <a:p>
            <a:pPr lvl="0"/>
            <a:r>
              <a:rPr lang="fr-FR" sz="1400" noProof="0" dirty="0">
                <a:solidFill>
                  <a:schemeClr val="bg1">
                    <a:lumMod val="65000"/>
                  </a:schemeClr>
                </a:solidFill>
                <a:latin typeface="Candara" pitchFamily="34" charset="0"/>
              </a:rPr>
              <a:t>Crédit Swot-Adac</a:t>
            </a:r>
          </a:p>
        </p:txBody>
      </p:sp>
    </p:spTree>
    <p:extLst>
      <p:ext uri="{BB962C8B-B14F-4D97-AF65-F5344CB8AC3E}">
        <p14:creationId xmlns:p14="http://schemas.microsoft.com/office/powerpoint/2010/main" val="2478695649"/>
      </p:ext>
    </p:extLst>
  </p:cSld>
  <p:clrMapOvr>
    <a:masterClrMapping/>
  </p:clrMapOvr>
</p:sld>
</file>

<file path=ppt/theme/theme1.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12347</TotalTime>
  <Words>9202</Words>
  <Application>Microsoft Office PowerPoint</Application>
  <PresentationFormat>Grand écran</PresentationFormat>
  <Paragraphs>537</Paragraphs>
  <Slides>70</Slides>
  <Notes>69</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70</vt:i4>
      </vt:variant>
    </vt:vector>
  </HeadingPairs>
  <TitlesOfParts>
    <vt:vector size="80" baseType="lpstr">
      <vt:lpstr>ＭＳ Ｐゴシック</vt:lpstr>
      <vt:lpstr>Arial</vt:lpstr>
      <vt:lpstr>Arial Black</vt:lpstr>
      <vt:lpstr>Calibri</vt:lpstr>
      <vt:lpstr>Calibri Light</vt:lpstr>
      <vt:lpstr>Candara</vt:lpstr>
      <vt:lpstr>Noto Sans Symbols</vt:lpstr>
      <vt:lpstr>Wingdings</vt:lpstr>
      <vt:lpstr>ヒラギノ角ゴ Pro W3</vt:lpstr>
      <vt:lpstr>2_Thème Office</vt:lpstr>
      <vt:lpstr>Qu’est-ce que Swot apporte à l’océanographie ? </vt:lpstr>
      <vt:lpstr>Avant Swot </vt:lpstr>
      <vt:lpstr>Avant Swot </vt:lpstr>
      <vt:lpstr>Avant Swot, sur océan </vt:lpstr>
      <vt:lpstr>Swot sur océan </vt:lpstr>
      <vt:lpstr>Altimétrie classique comparée à Swot </vt:lpstr>
      <vt:lpstr>Altimétrie classique comparée à Swot </vt:lpstr>
      <vt:lpstr>Couverture « basse » / haute résolution Swot </vt:lpstr>
      <vt:lpstr>Deux orbites pour Swot : orbite calval </vt:lpstr>
      <vt:lpstr>Deux orbites pour Swot : orbite scientifique</vt:lpstr>
      <vt:lpstr>Revisit </vt:lpstr>
      <vt:lpstr>Applications de Swot sur océan </vt:lpstr>
      <vt:lpstr>Circulation océanique mésoéchelle &amp; submésoéchelle</vt:lpstr>
      <vt:lpstr>Hauteurs de mer et courants méso- et subméso-échelle </vt:lpstr>
      <vt:lpstr>Des images en 2D de la hauteur de mer, pour…  la circulation océanique mésoéchelle &amp; submésoéchelle</vt:lpstr>
      <vt:lpstr>Structuration saisonnière de l’océan à submésoéchelle </vt:lpstr>
      <vt:lpstr>Structuration saisonnière de l’océan à submésoéchelle </vt:lpstr>
      <vt:lpstr>Circulation (sub)mésoéchelle </vt:lpstr>
      <vt:lpstr>Comparaison multi-capteurs : une confirmation externe </vt:lpstr>
      <vt:lpstr>Hauteurs de mer et rugosité  </vt:lpstr>
      <vt:lpstr>Les turbulences mésoéchelles du Gulf Stream par KaRIn </vt:lpstr>
      <vt:lpstr>Hauteurs de mer et courants (côtes &amp; estuaires) </vt:lpstr>
      <vt:lpstr>Côtes et estuaires </vt:lpstr>
      <vt:lpstr>Topographie dans les Bahamas </vt:lpstr>
      <vt:lpstr>Comparaison avec bathymétrie, température, Chlorophylle-A </vt:lpstr>
      <vt:lpstr>Estuaire de la Gironde (France) </vt:lpstr>
      <vt:lpstr>Courants dans les chenaux de la banquise &amp; franc-bord </vt:lpstr>
      <vt:lpstr>Épaisseur de glace de mer en 2D </vt:lpstr>
      <vt:lpstr>Chenaux dans la banquise </vt:lpstr>
      <vt:lpstr>L’iceberg “A-76” </vt:lpstr>
      <vt:lpstr>Iceberg A-23a </vt:lpstr>
      <vt:lpstr>Présentation PowerPoint</vt:lpstr>
      <vt:lpstr>Présentation PowerPoint</vt:lpstr>
      <vt:lpstr>Marées côtières &amp; à hautes latitudes</vt:lpstr>
      <vt:lpstr>Swot &amp; les marées </vt:lpstr>
      <vt:lpstr>Marées côtières (Baie du Mont St Michel, France) </vt:lpstr>
      <vt:lpstr>Marée dans les estuaires (estuaire de la Severn, Angleterre) </vt:lpstr>
      <vt:lpstr>Marée dans les estuaires (estuaire de la Severn, Angleterre) </vt:lpstr>
      <vt:lpstr>Marée dans les cours d’eau (Elbe, Allemagne &amp; Congo) </vt:lpstr>
      <vt:lpstr>Marées à hautes latitudes (fjords) :  Sognefjorden </vt:lpstr>
      <vt:lpstr>Ondes internes </vt:lpstr>
      <vt:lpstr>Ondes internes de marée </vt:lpstr>
      <vt:lpstr>Ondes internes de marées dans l’océan Indien </vt:lpstr>
      <vt:lpstr>Ondes internes et détection de bateaux dans le détroit de Gibraltar </vt:lpstr>
      <vt:lpstr>Géoïde et bathymétrie haute résolution en pleine océan </vt:lpstr>
      <vt:lpstr>Géoïde et bathymétrie haute résolution en pleine océan </vt:lpstr>
      <vt:lpstr>Bathymétrie : une nouvelle perspective </vt:lpstr>
      <vt:lpstr>Présentation PowerPoint</vt:lpstr>
      <vt:lpstr>Bathymétrie : découverte de nouveaux monts sous-marins </vt:lpstr>
      <vt:lpstr>Bathymétrie : collines abyssales </vt:lpstr>
      <vt:lpstr>Bathymétrie : structures du plateau et du talus continental </vt:lpstr>
      <vt:lpstr>Mesurer les vagues, la houle et d’autres ondes</vt:lpstr>
      <vt:lpstr>Hauteurs significatives de vagues </vt:lpstr>
      <vt:lpstr>De la houle dans les hauteurs de mer </vt:lpstr>
      <vt:lpstr>Parfois, des vagues circulaires près des icebergs (« mini-tsunamis » dûs au renversement de l’iceberg,       voir https://doi.org/10.3189/172756411797252103 )</vt:lpstr>
      <vt:lpstr>Un tsunami provoqué par un séisme, en 2 dimensions </vt:lpstr>
      <vt:lpstr>Un tsunami dans un fjord </vt:lpstr>
      <vt:lpstr>Autres </vt:lpstr>
      <vt:lpstr>Algues Sargasses </vt:lpstr>
      <vt:lpstr>Navires dans les images KaRIn </vt:lpstr>
      <vt:lpstr>Présentation PowerPoint</vt:lpstr>
      <vt:lpstr>Aperçu des données océan et de leur contenu</vt:lpstr>
      <vt:lpstr>Une grille à 2-km sur océan (L2 basic &amp; expert) </vt:lpstr>
      <vt:lpstr>Données 250-m (ou “unsmoothed”), incluant la rugosité</vt:lpstr>
      <vt:lpstr>Données de niveau 3 (L3) </vt:lpstr>
      <vt:lpstr>Données de niveau 4 (« L4 ») </vt:lpstr>
      <vt:lpstr>Calibration / validation des données Swot</vt:lpstr>
      <vt:lpstr>Calibration / Validation Swot  </vt:lpstr>
      <vt:lpstr>Swot/Clivar  “Adopt-a-crossover” </vt:lpstr>
      <vt:lpstr>Exemple : campagne “BioSwot”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Rosmorduc Vinca</dc:creator>
  <cp:lastModifiedBy>Rosmorduc Vinca</cp:lastModifiedBy>
  <cp:revision>84</cp:revision>
  <dcterms:created xsi:type="dcterms:W3CDTF">2018-03-12T16:05:52Z</dcterms:created>
  <dcterms:modified xsi:type="dcterms:W3CDTF">2025-12-18T15:29:54Z</dcterms:modified>
</cp:coreProperties>
</file>